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41" r:id="rId2"/>
  </p:sldIdLst>
  <p:sldSz cx="12192000" cy="6858000"/>
  <p:notesSz cx="6858000" cy="9144000"/>
  <p:custDataLst>
    <p:tags r:id="rId5"/>
  </p:custDataLst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792" userDrawn="1">
          <p15:clr>
            <a:srgbClr val="A4A3A4"/>
          </p15:clr>
        </p15:guide>
        <p15:guide id="4" orient="horz" pos="3952" userDrawn="1">
          <p15:clr>
            <a:srgbClr val="A4A3A4"/>
          </p15:clr>
        </p15:guide>
        <p15:guide id="7" orient="horz" pos="782">
          <p15:clr>
            <a:srgbClr val="A4A3A4"/>
          </p15:clr>
        </p15:guide>
        <p15:guide id="8" pos="7015" userDrawn="1">
          <p15:clr>
            <a:srgbClr val="A4A3A4"/>
          </p15:clr>
        </p15:guide>
        <p15:guide id="9" pos="6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F4F7"/>
    <a:srgbClr val="48B9D5"/>
    <a:srgbClr val="FFFF66"/>
    <a:srgbClr val="000000"/>
    <a:srgbClr val="F3F8E4"/>
    <a:srgbClr val="13ADC1"/>
    <a:srgbClr val="B0DAE6"/>
    <a:srgbClr val="134753"/>
    <a:srgbClr val="F2F2F2"/>
    <a:srgbClr val="C4E9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86" autoAdjust="0"/>
    <p:restoredTop sz="93164" autoAdjust="0"/>
  </p:normalViewPr>
  <p:slideViewPr>
    <p:cSldViewPr snapToGrid="0">
      <p:cViewPr>
        <p:scale>
          <a:sx n="90" d="100"/>
          <a:sy n="90" d="100"/>
        </p:scale>
        <p:origin x="144" y="78"/>
      </p:cViewPr>
      <p:guideLst>
        <p:guide orient="horz" pos="792"/>
        <p:guide orient="horz" pos="3952"/>
        <p:guide orient="horz" pos="782"/>
        <p:guide pos="7015"/>
        <p:guide pos="66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C7C2D49-9BC3-9B4A-9B1B-78104D722C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82F542-51D3-7545-A627-C806F56D8D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BDB9F-8939-BD49-8F2F-2464A8114C63}" type="datetimeFigureOut">
              <a:rPr lang="lt-LT" smtClean="0"/>
              <a:t>2020-12-21</a:t>
            </a:fld>
            <a:endParaRPr lang="lt-L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2C6C9A-00BD-6F43-8596-1E64C289749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A9E89E-2534-5D4C-8FE1-1D8F977E865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4B7C8-816F-7E46-B546-03ACD814291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61738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ED22E-525E-41E1-9B37-D6B6BA3BDE21}" type="datetimeFigureOut">
              <a:rPr lang="pt-PT" smtClean="0"/>
              <a:t>21/12/2020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2D361-1D55-4BDA-8D9E-50884CC67B0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63835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22D361-1D55-4BDA-8D9E-50884CC67B02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66559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2.emf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48A0E963-B4FD-4739-BCC6-BB4171BD06C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0766239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2" name="think-cell Slide" r:id="rId5" imgW="279" imgH="277" progId="TCLayout.ActiveDocument.1">
                  <p:embed/>
                </p:oleObj>
              </mc:Choice>
              <mc:Fallback>
                <p:oleObj name="think-cell Slide" r:id="rId5" imgW="279" imgH="27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 hidden="1">
            <a:extLst>
              <a:ext uri="{FF2B5EF4-FFF2-40B4-BE49-F238E27FC236}">
                <a16:creationId xmlns:a16="http://schemas.microsoft.com/office/drawing/2014/main" id="{F842B919-F8B1-4E11-A114-040D7F21A66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pt-PT" sz="2200" b="1" i="0" baseline="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80F86BD-8C34-406D-B6C6-16162944F6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4954" y="257494"/>
            <a:ext cx="10358846" cy="510086"/>
          </a:xfrm>
        </p:spPr>
        <p:txBody>
          <a:bodyPr anchor="t">
            <a:normAutofit/>
          </a:bodyPr>
          <a:lstStyle>
            <a:lvl1pPr>
              <a:defRPr sz="2200"/>
            </a:lvl1pPr>
          </a:lstStyle>
          <a:p>
            <a:r>
              <a:rPr lang="pt-PT" dirty="0"/>
              <a:t>Page title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9B6D261-4CEF-4BB2-8B7C-AB1D502D009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94954" y="1253331"/>
            <a:ext cx="10358846" cy="500377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PT" dirty="0"/>
              <a:t>Edit Text</a:t>
            </a:r>
          </a:p>
        </p:txBody>
      </p:sp>
      <p:grpSp>
        <p:nvGrpSpPr>
          <p:cNvPr id="11" name="Slide Elements" hidden="1">
            <a:extLst>
              <a:ext uri="{FF2B5EF4-FFF2-40B4-BE49-F238E27FC236}">
                <a16:creationId xmlns:a16="http://schemas.microsoft.com/office/drawing/2014/main" id="{61FB7AE4-1878-46F1-8A45-290C53D43A8F}"/>
              </a:ext>
            </a:extLst>
          </p:cNvPr>
          <p:cNvGrpSpPr/>
          <p:nvPr userDrawn="1"/>
        </p:nvGrpSpPr>
        <p:grpSpPr bwMode="gray">
          <a:xfrm>
            <a:off x="1223554" y="6397041"/>
            <a:ext cx="8618537" cy="325438"/>
            <a:chOff x="119063" y="6305945"/>
            <a:chExt cx="8618537" cy="325438"/>
          </a:xfrm>
        </p:grpSpPr>
        <p:sp>
          <p:nvSpPr>
            <p:cNvPr id="12" name="4. Footnote">
              <a:extLst>
                <a:ext uri="{FF2B5EF4-FFF2-40B4-BE49-F238E27FC236}">
                  <a16:creationId xmlns:a16="http://schemas.microsoft.com/office/drawing/2014/main" id="{5386FCDD-524B-449D-9D8A-84CCED68B133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19063" y="6305945"/>
              <a:ext cx="8618537" cy="12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800" baseline="0" dirty="0">
                  <a:solidFill>
                    <a:schemeClr val="tx1"/>
                  </a:solidFill>
                  <a:latin typeface="+mn-lt"/>
                  <a:ea typeface="+mn-ea"/>
                </a:rPr>
                <a:t>1 Footnote</a:t>
              </a:r>
            </a:p>
          </p:txBody>
        </p:sp>
        <p:sp>
          <p:nvSpPr>
            <p:cNvPr id="13" name="5. Source">
              <a:extLst>
                <a:ext uri="{FF2B5EF4-FFF2-40B4-BE49-F238E27FC236}">
                  <a16:creationId xmlns:a16="http://schemas.microsoft.com/office/drawing/2014/main" id="{8BDAB961-1610-443C-B189-92B8CFF5533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9063" y="6507558"/>
              <a:ext cx="7200000" cy="12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marL="609600" indent="-609600" defTabSz="895350">
                <a:tabLst>
                  <a:tab pos="630238" algn="l"/>
                </a:tabLst>
              </a:pPr>
              <a:r>
                <a:rPr lang="en-US" sz="800" baseline="0" dirty="0">
                  <a:solidFill>
                    <a:schemeClr val="tx1"/>
                  </a:solidFill>
                  <a:latin typeface="+mn-lt"/>
                  <a:ea typeface="+mn-ea"/>
                </a:rPr>
                <a:t>SOURCE: Source</a:t>
              </a:r>
            </a:p>
          </p:txBody>
        </p:sp>
      </p:grpSp>
      <p:pic>
        <p:nvPicPr>
          <p:cNvPr id="18" name="Imagem 54">
            <a:extLst>
              <a:ext uri="{FF2B5EF4-FFF2-40B4-BE49-F238E27FC236}">
                <a16:creationId xmlns:a16="http://schemas.microsoft.com/office/drawing/2014/main" id="{30765847-8338-4D9F-8EE9-C7E5F4FB81C2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45216" y="330716"/>
            <a:ext cx="137877" cy="227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600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66C41E49-322F-40B2-A195-BA4AB241FD5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233561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36" name="think-cell Slide" r:id="rId4" imgW="415" imgH="416" progId="TCLayout.ActiveDocument.1">
                  <p:embed/>
                </p:oleObj>
              </mc:Choice>
              <mc:Fallback>
                <p:oleObj name="think-cell Slide" r:id="rId4" imgW="415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6242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 1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013097-C4EC-4D02-8E8F-BB586807A0F9}"/>
              </a:ext>
            </a:extLst>
          </p:cNvPr>
          <p:cNvSpPr>
            <a:spLocks noGrp="1"/>
          </p:cNvSpPr>
          <p:nvPr>
            <p:ph type="body" sz="half" idx="10" hasCustomPrompt="1"/>
          </p:nvPr>
        </p:nvSpPr>
        <p:spPr>
          <a:xfrm>
            <a:off x="661854" y="6191572"/>
            <a:ext cx="1736060" cy="4356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www.civitta.com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78CF82A0-17C8-4D06-B124-C0BA6F9C51F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730" y="5260869"/>
            <a:ext cx="140323" cy="23892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6430D99-6689-46DE-ACB6-4BCD276701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1854" y="5260869"/>
            <a:ext cx="11526142" cy="634061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endParaRPr lang="it-IT" dirty="0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5F82255B-8503-4E38-855F-EFAFDC0D81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345" y="564734"/>
            <a:ext cx="2476981" cy="519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609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>
            <a:extLst>
              <a:ext uri="{FF2B5EF4-FFF2-40B4-BE49-F238E27FC236}">
                <a16:creationId xmlns:a16="http://schemas.microsoft.com/office/drawing/2014/main" id="{C5F373CC-CF2A-40C8-AD1C-5996A7F96B3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357" y="5919640"/>
            <a:ext cx="112466" cy="191496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95EF125-F252-4F42-B849-FE3C2EBC45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50823" y="5896262"/>
            <a:ext cx="5876967" cy="566227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1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WE LOOK FORWARD TO WORKING WITH YOU!</a:t>
            </a:r>
          </a:p>
        </p:txBody>
      </p:sp>
    </p:spTree>
    <p:extLst>
      <p:ext uri="{BB962C8B-B14F-4D97-AF65-F5344CB8AC3E}">
        <p14:creationId xmlns:p14="http://schemas.microsoft.com/office/powerpoint/2010/main" val="1136791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vmlDrawing" Target="../drawings/vmlDrawing1.vml"/><Relationship Id="rId5" Type="http://schemas.openxmlformats.org/officeDocument/2006/relationships/theme" Target="../theme/theme1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7E54430D-6173-48AE-BA19-524E634F69F0}"/>
              </a:ext>
            </a:extLst>
          </p:cNvPr>
          <p:cNvGraphicFramePr>
            <a:graphicFrameLocks noChangeAspect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309997628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4" name="think-cell Slide" r:id="rId9" imgW="279" imgH="277" progId="TCLayout.ActiveDocument.1">
                  <p:embed/>
                </p:oleObj>
              </mc:Choice>
              <mc:Fallback>
                <p:oleObj name="think-cell Slide" r:id="rId9" imgW="279" imgH="27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D9337F53-9637-49E5-B30D-45007CD67945}"/>
              </a:ext>
            </a:extLst>
          </p:cNvPr>
          <p:cNvSpPr/>
          <p:nvPr userDrawn="1">
            <p:custDataLst>
              <p:tags r:id="rId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accent5"/>
              </a:buClr>
              <a:buSzPct val="90000"/>
            </a:pPr>
            <a:endParaRPr lang="pt-PT" sz="2100" b="1" i="0" baseline="0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FA25C4B8-EF35-4CC9-86E9-A9341E353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954" y="185782"/>
            <a:ext cx="10358846" cy="5100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dirty="0"/>
              <a:t>Page title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CBFBD344-6490-403D-867B-709C1D17A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4954" y="1253331"/>
            <a:ext cx="10358846" cy="5003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/>
              <a:t>Edit Text</a:t>
            </a:r>
          </a:p>
        </p:txBody>
      </p:sp>
    </p:spTree>
    <p:extLst>
      <p:ext uri="{BB962C8B-B14F-4D97-AF65-F5344CB8AC3E}">
        <p14:creationId xmlns:p14="http://schemas.microsoft.com/office/powerpoint/2010/main" val="3415979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81" r:id="rId2"/>
    <p:sldLayoutId id="2147483661" r:id="rId3"/>
    <p:sldLayoutId id="214748366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100" b="1" kern="1200" cap="all" baseline="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rgbClr val="00000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5304EB-88A2-480B-BED7-7EFC7F06B08C}"/>
              </a:ext>
            </a:extLst>
          </p:cNvPr>
          <p:cNvSpPr/>
          <p:nvPr/>
        </p:nvSpPr>
        <p:spPr>
          <a:xfrm>
            <a:off x="132" y="3765526"/>
            <a:ext cx="12192000" cy="100941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accent5"/>
              </a:buClr>
              <a:buSzPct val="90000"/>
            </a:pPr>
            <a:endParaRPr lang="ro-RO" sz="1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2543E27-9F16-4F6C-B70E-84B0478D2831}"/>
              </a:ext>
            </a:extLst>
          </p:cNvPr>
          <p:cNvSpPr/>
          <p:nvPr/>
        </p:nvSpPr>
        <p:spPr>
          <a:xfrm>
            <a:off x="0" y="-30402"/>
            <a:ext cx="12192000" cy="12718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accent5"/>
              </a:buClr>
              <a:buSzPct val="90000"/>
            </a:pPr>
            <a:endParaRPr lang="ro-RO" sz="11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83FE73-C5D0-4212-8FD6-3847781C7B0C}"/>
              </a:ext>
            </a:extLst>
          </p:cNvPr>
          <p:cNvSpPr/>
          <p:nvPr/>
        </p:nvSpPr>
        <p:spPr>
          <a:xfrm>
            <a:off x="0" y="859804"/>
            <a:ext cx="12192000" cy="135961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accent5"/>
              </a:buClr>
              <a:buSzPct val="90000"/>
            </a:pPr>
            <a:endParaRPr lang="ro-RO" sz="11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0ADFCC-A7AE-4006-87DE-29735FAA43CD}"/>
              </a:ext>
            </a:extLst>
          </p:cNvPr>
          <p:cNvSpPr/>
          <p:nvPr/>
        </p:nvSpPr>
        <p:spPr>
          <a:xfrm>
            <a:off x="-35094" y="4560368"/>
            <a:ext cx="12227094" cy="12244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accent5"/>
              </a:buClr>
              <a:buSzPct val="90000"/>
            </a:pPr>
            <a:endParaRPr lang="ro-RO" sz="1100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4EA035F-2037-4B15-B0E3-5969DF617BBD}"/>
              </a:ext>
            </a:extLst>
          </p:cNvPr>
          <p:cNvSpPr/>
          <p:nvPr/>
        </p:nvSpPr>
        <p:spPr>
          <a:xfrm>
            <a:off x="-35095" y="5785128"/>
            <a:ext cx="12227093" cy="15793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5"/>
              </a:buClr>
              <a:buSzPct val="90000"/>
            </a:pPr>
            <a:endParaRPr lang="ro-RO" sz="11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745E93-FFF0-429A-88E1-36932266E419}"/>
              </a:ext>
            </a:extLst>
          </p:cNvPr>
          <p:cNvSpPr/>
          <p:nvPr/>
        </p:nvSpPr>
        <p:spPr>
          <a:xfrm>
            <a:off x="0" y="2127843"/>
            <a:ext cx="12192000" cy="161347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accent5"/>
              </a:buClr>
              <a:buSzPct val="90000"/>
            </a:pPr>
            <a:endParaRPr lang="ro-RO" sz="1100" dirty="0">
              <a:solidFill>
                <a:schemeClr val="bg1"/>
              </a:solidFill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31F9FEF-EDC4-4E72-8251-4401F3080FA1}"/>
              </a:ext>
            </a:extLst>
          </p:cNvPr>
          <p:cNvSpPr/>
          <p:nvPr/>
        </p:nvSpPr>
        <p:spPr>
          <a:xfrm>
            <a:off x="162009" y="166693"/>
            <a:ext cx="1188000" cy="594804"/>
          </a:xfrm>
          <a:prstGeom prst="round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1200" b="1" dirty="0">
                <a:solidFill>
                  <a:schemeClr val="accent3"/>
                </a:solidFill>
              </a:rPr>
              <a:t>Nevoi și probleme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5DA8B6F8-9A8F-45D1-9DB8-3D0C001102B8}"/>
              </a:ext>
            </a:extLst>
          </p:cNvPr>
          <p:cNvSpPr/>
          <p:nvPr/>
        </p:nvSpPr>
        <p:spPr>
          <a:xfrm>
            <a:off x="162009" y="1305021"/>
            <a:ext cx="1188000" cy="594804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1200" b="1" dirty="0"/>
              <a:t>Intervenții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CBC08C63-E37C-41AA-AC0F-0CE60FAD53ED}"/>
              </a:ext>
            </a:extLst>
          </p:cNvPr>
          <p:cNvSpPr/>
          <p:nvPr/>
        </p:nvSpPr>
        <p:spPr>
          <a:xfrm>
            <a:off x="162009" y="2539339"/>
            <a:ext cx="1188000" cy="59480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1200" b="1" dirty="0">
                <a:solidFill>
                  <a:schemeClr val="bg1"/>
                </a:solidFill>
              </a:rPr>
              <a:t>Mecanisme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F6DAC1FE-5788-4E83-AB9B-12FFE42F96AD}"/>
              </a:ext>
            </a:extLst>
          </p:cNvPr>
          <p:cNvSpPr/>
          <p:nvPr/>
        </p:nvSpPr>
        <p:spPr>
          <a:xfrm>
            <a:off x="162009" y="3961980"/>
            <a:ext cx="1188000" cy="41836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1200" b="1" dirty="0">
                <a:solidFill>
                  <a:schemeClr val="bg1"/>
                </a:solidFill>
              </a:rPr>
              <a:t>Indicatori de realizare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7A2619C9-EF03-42CC-A2C7-F0ECA54F4ADE}"/>
              </a:ext>
            </a:extLst>
          </p:cNvPr>
          <p:cNvSpPr/>
          <p:nvPr/>
        </p:nvSpPr>
        <p:spPr>
          <a:xfrm>
            <a:off x="162009" y="4947962"/>
            <a:ext cx="1188000" cy="594804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1200" b="1" dirty="0">
                <a:solidFill>
                  <a:schemeClr val="tx2">
                    <a:lumMod val="50000"/>
                  </a:schemeClr>
                </a:solidFill>
              </a:rPr>
              <a:t>Indicatori de rezultat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6A928AD0-1F36-43F0-975C-27FF617A81D9}"/>
              </a:ext>
            </a:extLst>
          </p:cNvPr>
          <p:cNvSpPr/>
          <p:nvPr/>
        </p:nvSpPr>
        <p:spPr>
          <a:xfrm>
            <a:off x="162009" y="6040893"/>
            <a:ext cx="1188000" cy="594804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1200" b="1" dirty="0" smtClean="0">
                <a:solidFill>
                  <a:schemeClr val="tx2">
                    <a:lumMod val="50000"/>
                  </a:schemeClr>
                </a:solidFill>
              </a:rPr>
              <a:t>Impact</a:t>
            </a:r>
            <a:endParaRPr lang="ro-RO" sz="1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4330B9BF-F5BC-4F21-ABD9-C75D06E67F10}"/>
              </a:ext>
            </a:extLst>
          </p:cNvPr>
          <p:cNvSpPr/>
          <p:nvPr/>
        </p:nvSpPr>
        <p:spPr>
          <a:xfrm>
            <a:off x="2618654" y="66082"/>
            <a:ext cx="9573346" cy="360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5"/>
              </a:buClr>
              <a:buSzPct val="90000"/>
            </a:pPr>
            <a:endParaRPr lang="ro-RO" sz="1000" dirty="0" smtClean="0">
              <a:solidFill>
                <a:schemeClr val="bg1"/>
              </a:solidFill>
            </a:endParaRPr>
          </a:p>
          <a:p>
            <a:pPr>
              <a:buClr>
                <a:schemeClr val="accent5"/>
              </a:buClr>
              <a:buSzPct val="90000"/>
            </a:pPr>
            <a:r>
              <a:rPr lang="ro-RO" sz="1000" dirty="0" smtClean="0">
                <a:solidFill>
                  <a:schemeClr val="bg1"/>
                </a:solidFill>
              </a:rPr>
              <a:t>Cultura deficitară în privința </a:t>
            </a:r>
            <a:r>
              <a:rPr lang="ro-RO" sz="1000" dirty="0">
                <a:solidFill>
                  <a:schemeClr val="bg1"/>
                </a:solidFill>
              </a:rPr>
              <a:t>parteneriatului   </a:t>
            </a:r>
            <a:r>
              <a:rPr lang="ro-RO" sz="1000" dirty="0" smtClean="0">
                <a:solidFill>
                  <a:schemeClr val="bg1"/>
                </a:solidFill>
              </a:rPr>
              <a:t>        Dificultăți </a:t>
            </a:r>
            <a:r>
              <a:rPr lang="ro-RO" sz="1000" dirty="0">
                <a:solidFill>
                  <a:schemeClr val="bg1"/>
                </a:solidFill>
              </a:rPr>
              <a:t>în alegerea măsurilor active de ocupare adecvate pentru îmbunătățirea statusului social și incluziunea pe piața formală a </a:t>
            </a:r>
            <a:r>
              <a:rPr lang="ro-RO" sz="1000" dirty="0" smtClean="0">
                <a:solidFill>
                  <a:schemeClr val="bg1"/>
                </a:solidFill>
              </a:rPr>
              <a:t>muncii    Nevoia de soluții inovatoare pentru problemele, precum flexibilizarea condițiilor de muncă, integrarea pe piața muncii a categoriilor vulnerabile, reducerea șomajului</a:t>
            </a:r>
            <a:endParaRPr lang="ro-RO" sz="1000" dirty="0">
              <a:solidFill>
                <a:schemeClr val="bg1"/>
              </a:solidFill>
            </a:endParaRPr>
          </a:p>
          <a:p>
            <a:pPr>
              <a:buClr>
                <a:schemeClr val="accent5"/>
              </a:buClr>
              <a:buSzPct val="90000"/>
            </a:pPr>
            <a:r>
              <a:rPr lang="ro-RO" sz="1000" dirty="0" smtClean="0">
                <a:solidFill>
                  <a:schemeClr val="bg1"/>
                </a:solidFill>
              </a:rPr>
              <a:t>  </a:t>
            </a:r>
            <a:endParaRPr lang="ro-RO" sz="1000" dirty="0">
              <a:solidFill>
                <a:schemeClr val="bg1"/>
              </a:solidFill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2629A00F-C3B3-49CF-BB5E-8599B1DE1025}"/>
              </a:ext>
            </a:extLst>
          </p:cNvPr>
          <p:cNvSpPr/>
          <p:nvPr/>
        </p:nvSpPr>
        <p:spPr>
          <a:xfrm>
            <a:off x="2619378" y="435466"/>
            <a:ext cx="1846296" cy="324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1000" dirty="0" smtClean="0">
                <a:solidFill>
                  <a:schemeClr val="bg1"/>
                </a:solidFill>
              </a:rPr>
              <a:t>Lipsa de corelare a ofertei de muncă cu cererea</a:t>
            </a:r>
            <a:endParaRPr lang="ro-RO" sz="1000" dirty="0">
              <a:solidFill>
                <a:schemeClr val="bg1"/>
              </a:solidFill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9EF75535-1ED1-4A33-8CC9-F737E8D2BCDD}"/>
              </a:ext>
            </a:extLst>
          </p:cNvPr>
          <p:cNvSpPr/>
          <p:nvPr/>
        </p:nvSpPr>
        <p:spPr>
          <a:xfrm>
            <a:off x="4674864" y="435466"/>
            <a:ext cx="2361730" cy="324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1000" dirty="0" smtClean="0">
                <a:solidFill>
                  <a:schemeClr val="bg1"/>
                </a:solidFill>
              </a:rPr>
              <a:t>Integrarea persoanelor inactive sau greu angajabile</a:t>
            </a:r>
            <a:endParaRPr lang="ro-RO" sz="1000" dirty="0">
              <a:solidFill>
                <a:schemeClr val="bg1"/>
              </a:solidFill>
            </a:endParaRP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8456FB6D-5A10-4620-91E6-7625DC1F40FA}"/>
              </a:ext>
            </a:extLst>
          </p:cNvPr>
          <p:cNvSpPr/>
          <p:nvPr/>
        </p:nvSpPr>
        <p:spPr>
          <a:xfrm>
            <a:off x="7245784" y="436377"/>
            <a:ext cx="1708870" cy="31004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5"/>
              </a:buClr>
              <a:buSzPct val="90000"/>
            </a:pPr>
            <a:r>
              <a:rPr lang="ro-RO" sz="1000" dirty="0" smtClean="0">
                <a:solidFill>
                  <a:schemeClr val="bg1"/>
                </a:solidFill>
              </a:rPr>
              <a:t>Nevoia de îmbunătățire a flexicurității pe piața muncii</a:t>
            </a:r>
            <a:endParaRPr lang="ro-RO" sz="1000" dirty="0">
              <a:solidFill>
                <a:schemeClr val="bg1"/>
              </a:solidFill>
            </a:endParaRP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A2C8F564-55F2-4ABC-9A0E-A8DE4773A770}"/>
              </a:ext>
            </a:extLst>
          </p:cNvPr>
          <p:cNvSpPr/>
          <p:nvPr/>
        </p:nvSpPr>
        <p:spPr>
          <a:xfrm>
            <a:off x="9173296" y="435466"/>
            <a:ext cx="3018703" cy="324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5"/>
              </a:buClr>
              <a:buSzPct val="90000"/>
            </a:pPr>
            <a:r>
              <a:rPr lang="ro-RO" sz="1000" dirty="0" smtClean="0">
                <a:solidFill>
                  <a:schemeClr val="bg1"/>
                </a:solidFill>
              </a:rPr>
              <a:t>Nevoia de modernizare și adaptare a instituțiilor la noile provocări sociale și economice</a:t>
            </a:r>
            <a:endParaRPr lang="ro-RO" sz="1000" dirty="0">
              <a:solidFill>
                <a:schemeClr val="bg1"/>
              </a:solidFill>
            </a:endParaRP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9FB33ECE-8E62-4814-9A1F-544AAEC26639}"/>
              </a:ext>
            </a:extLst>
          </p:cNvPr>
          <p:cNvSpPr/>
          <p:nvPr/>
        </p:nvSpPr>
        <p:spPr>
          <a:xfrm>
            <a:off x="2646145" y="856007"/>
            <a:ext cx="1819529" cy="1188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900" dirty="0" smtClean="0">
                <a:solidFill>
                  <a:schemeClr val="bg1"/>
                </a:solidFill>
              </a:rPr>
              <a:t>Schimb </a:t>
            </a:r>
            <a:r>
              <a:rPr lang="ro-RO" sz="900" dirty="0">
                <a:solidFill>
                  <a:schemeClr val="bg1"/>
                </a:solidFill>
              </a:rPr>
              <a:t>de  informaţii  şi  schimbul  de  persoane  între administraţii, formatori, actori relevanţi pe piaţa muncii şi în domeniul politicilor </a:t>
            </a:r>
            <a:r>
              <a:rPr lang="ro-RO" sz="900" dirty="0" smtClean="0">
                <a:solidFill>
                  <a:schemeClr val="bg1"/>
                </a:solidFill>
              </a:rPr>
              <a:t>sociale</a:t>
            </a:r>
          </a:p>
          <a:p>
            <a:pPr algn="ctr">
              <a:buClr>
                <a:schemeClr val="accent5"/>
              </a:buClr>
              <a:buSzPct val="90000"/>
            </a:pPr>
            <a:r>
              <a:rPr lang="ro-RO" sz="900" dirty="0" smtClean="0">
                <a:solidFill>
                  <a:schemeClr val="bg1"/>
                </a:solidFill>
              </a:rPr>
              <a:t>Adaptarea și transferul/preluarea experienți altor state</a:t>
            </a:r>
            <a:endParaRPr lang="ro-RO" sz="900" dirty="0">
              <a:solidFill>
                <a:schemeClr val="bg1"/>
              </a:solidFill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A4142EE5-A3D4-4E9C-99FB-164B94031D15}"/>
              </a:ext>
            </a:extLst>
          </p:cNvPr>
          <p:cNvSpPr/>
          <p:nvPr/>
        </p:nvSpPr>
        <p:spPr>
          <a:xfrm>
            <a:off x="4674864" y="879831"/>
            <a:ext cx="2570919" cy="1183441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buClr>
                <a:schemeClr val="accent5"/>
              </a:buClr>
              <a:buSzPct val="90000"/>
            </a:pPr>
            <a:r>
              <a:rPr lang="ro-RO" sz="900" dirty="0">
                <a:solidFill>
                  <a:schemeClr val="bg1"/>
                </a:solidFill>
              </a:rPr>
              <a:t>Consolidarea capacității partenerilor prin:</a:t>
            </a:r>
          </a:p>
          <a:p>
            <a:pPr marL="171450" indent="-171450" algn="just">
              <a:buClr>
                <a:schemeClr val="accent5"/>
              </a:buClr>
              <a:buSzPct val="90000"/>
              <a:buFontTx/>
              <a:buChar char="-"/>
            </a:pPr>
            <a:r>
              <a:rPr lang="ro-RO" sz="900" dirty="0">
                <a:solidFill>
                  <a:schemeClr val="bg1"/>
                </a:solidFill>
              </a:rPr>
              <a:t>Schimb de experiență și transfer de expertiză</a:t>
            </a:r>
          </a:p>
          <a:p>
            <a:pPr marL="171450" indent="-171450" algn="just">
              <a:buClr>
                <a:schemeClr val="accent5"/>
              </a:buClr>
              <a:buSzPct val="90000"/>
              <a:buFontTx/>
              <a:buChar char="-"/>
            </a:pPr>
            <a:r>
              <a:rPr lang="ro-RO" sz="900" dirty="0">
                <a:solidFill>
                  <a:schemeClr val="bg1"/>
                </a:solidFill>
              </a:rPr>
              <a:t>Schimb de informații, pregătire și stagii de practică în instituții relevante pe piața muncii</a:t>
            </a:r>
          </a:p>
          <a:p>
            <a:pPr marL="171450" indent="-171450" algn="just">
              <a:buClr>
                <a:schemeClr val="accent5"/>
              </a:buClr>
              <a:buSzPct val="90000"/>
              <a:buFontTx/>
              <a:buChar char="-"/>
            </a:pPr>
            <a:r>
              <a:rPr lang="ro-RO" sz="900" dirty="0">
                <a:solidFill>
                  <a:schemeClr val="bg1"/>
                </a:solidFill>
              </a:rPr>
              <a:t>Diseminare practici inovative</a:t>
            </a:r>
          </a:p>
          <a:p>
            <a:pPr marL="171450" indent="-171450" algn="just">
              <a:buClr>
                <a:schemeClr val="accent5"/>
              </a:buClr>
              <a:buSzPct val="90000"/>
              <a:buFontTx/>
              <a:buChar char="-"/>
            </a:pPr>
            <a:r>
              <a:rPr lang="ro-RO" sz="900" dirty="0">
                <a:solidFill>
                  <a:schemeClr val="bg1"/>
                </a:solidFill>
              </a:rPr>
              <a:t>Schimb de bune practici pentru identificarea celor mai bune modalități de utilizare a fondurilor dezvoltării resurselor umane</a:t>
            </a:r>
            <a:endParaRPr lang="ro-RO" sz="900" dirty="0">
              <a:solidFill>
                <a:schemeClr val="bg1"/>
              </a:solidFill>
            </a:endParaRP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5D8CA656-2E73-4AED-B1DF-6DE0A27C535C}"/>
              </a:ext>
            </a:extLst>
          </p:cNvPr>
          <p:cNvSpPr/>
          <p:nvPr/>
        </p:nvSpPr>
        <p:spPr>
          <a:xfrm>
            <a:off x="7515225" y="867188"/>
            <a:ext cx="2217802" cy="1188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buClr>
                <a:schemeClr val="accent5"/>
              </a:buClr>
              <a:buSzPct val="90000"/>
            </a:pPr>
            <a:r>
              <a:rPr lang="ro-RO" sz="900" dirty="0">
                <a:solidFill>
                  <a:schemeClr val="bg1"/>
                </a:solidFill>
              </a:rPr>
              <a:t>Participarea și colaborarea cu rețele tematice, organizarea și participarea la grupuri de lucru, evenimente în domeniul ocupării și incluziunii </a:t>
            </a:r>
            <a:r>
              <a:rPr lang="ro-RO" sz="900" dirty="0" smtClean="0">
                <a:solidFill>
                  <a:schemeClr val="bg1"/>
                </a:solidFill>
              </a:rPr>
              <a:t>sociale</a:t>
            </a:r>
          </a:p>
          <a:p>
            <a:pPr algn="just">
              <a:buClr>
                <a:schemeClr val="accent5"/>
              </a:buClr>
              <a:buSzPct val="90000"/>
            </a:pPr>
            <a:endParaRPr lang="ro-RO" sz="900" dirty="0">
              <a:solidFill>
                <a:schemeClr val="bg1"/>
              </a:solidFill>
            </a:endParaRPr>
          </a:p>
          <a:p>
            <a:pPr algn="just">
              <a:buClr>
                <a:schemeClr val="accent5"/>
              </a:buClr>
              <a:buSzPct val="90000"/>
            </a:pPr>
            <a:r>
              <a:rPr lang="ro-RO" sz="900" dirty="0" smtClean="0">
                <a:solidFill>
                  <a:schemeClr val="bg1"/>
                </a:solidFill>
              </a:rPr>
              <a:t>Acțiuni comune în domeniul ocupării și incluziunii sociale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95C62B57-9638-4219-B90F-936C579A71B6}"/>
              </a:ext>
            </a:extLst>
          </p:cNvPr>
          <p:cNvSpPr/>
          <p:nvPr/>
        </p:nvSpPr>
        <p:spPr>
          <a:xfrm>
            <a:off x="9858374" y="847309"/>
            <a:ext cx="2163515" cy="1188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900" dirty="0">
                <a:solidFill>
                  <a:schemeClr val="bg1"/>
                </a:solidFill>
              </a:rPr>
              <a:t>Realizarea de </a:t>
            </a:r>
            <a:r>
              <a:rPr lang="ro-RO" sz="900" dirty="0" smtClean="0">
                <a:solidFill>
                  <a:schemeClr val="bg1"/>
                </a:solidFill>
              </a:rPr>
              <a:t>studii, evaluări </a:t>
            </a:r>
            <a:r>
              <a:rPr lang="ro-RO" sz="900" dirty="0">
                <a:solidFill>
                  <a:schemeClr val="bg1"/>
                </a:solidFill>
              </a:rPr>
              <a:t>și cercetări comparative la nivel </a:t>
            </a:r>
            <a:r>
              <a:rPr lang="ro-RO" sz="900" dirty="0" smtClean="0">
                <a:solidFill>
                  <a:schemeClr val="bg1"/>
                </a:solidFill>
              </a:rPr>
              <a:t>european și național </a:t>
            </a:r>
            <a:r>
              <a:rPr lang="ro-RO" sz="900" dirty="0">
                <a:solidFill>
                  <a:schemeClr val="bg1"/>
                </a:solidFill>
              </a:rPr>
              <a:t>privind </a:t>
            </a:r>
            <a:r>
              <a:rPr lang="ro-RO" sz="900" dirty="0" smtClean="0">
                <a:solidFill>
                  <a:schemeClr val="bg1"/>
                </a:solidFill>
              </a:rPr>
              <a:t>aspecte ale pieței muncii și </a:t>
            </a:r>
            <a:r>
              <a:rPr lang="ro-RO" sz="900" dirty="0">
                <a:solidFill>
                  <a:schemeClr val="bg1"/>
                </a:solidFill>
              </a:rPr>
              <a:t>integrării pe piața muncii</a:t>
            </a:r>
            <a:endParaRPr lang="en-GB" sz="900" dirty="0">
              <a:solidFill>
                <a:schemeClr val="bg1"/>
              </a:solidFill>
            </a:endParaRPr>
          </a:p>
          <a:p>
            <a:pPr algn="ctr">
              <a:buClr>
                <a:schemeClr val="accent5"/>
              </a:buClr>
              <a:buSzPct val="90000"/>
            </a:pPr>
            <a:endParaRPr lang="ro-RO" sz="900" b="1" dirty="0">
              <a:solidFill>
                <a:schemeClr val="bg1"/>
              </a:solidFill>
            </a:endParaRP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F5B3372E-E95A-442A-90DD-E843E76A335F}"/>
              </a:ext>
            </a:extLst>
          </p:cNvPr>
          <p:cNvSpPr/>
          <p:nvPr/>
        </p:nvSpPr>
        <p:spPr>
          <a:xfrm>
            <a:off x="2592899" y="2818802"/>
            <a:ext cx="9396000" cy="957376"/>
          </a:xfrm>
          <a:prstGeom prst="roundRect">
            <a:avLst/>
          </a:prstGeom>
          <a:solidFill>
            <a:schemeClr val="tx1">
              <a:lumMod val="75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5"/>
              </a:buClr>
              <a:buSzPct val="90000"/>
            </a:pPr>
            <a:r>
              <a:rPr lang="ro-RO" sz="1000" dirty="0" smtClean="0">
                <a:solidFill>
                  <a:schemeClr val="bg1"/>
                </a:solidFill>
              </a:rPr>
              <a:t>•Instabilitate economică, politică și intituțională, </a:t>
            </a:r>
            <a:r>
              <a:rPr lang="ro-RO" sz="1000" dirty="0" smtClean="0">
                <a:solidFill>
                  <a:schemeClr val="bg1"/>
                </a:solidFill>
              </a:rPr>
              <a:t>cu schimbări frecvente în structurile de </a:t>
            </a:r>
            <a:r>
              <a:rPr lang="ro-RO" sz="1000" dirty="0">
                <a:solidFill>
                  <a:schemeClr val="bg1"/>
                </a:solidFill>
              </a:rPr>
              <a:t>conducere • </a:t>
            </a:r>
            <a:r>
              <a:rPr lang="ro-RO" sz="1000" dirty="0" smtClean="0">
                <a:solidFill>
                  <a:schemeClr val="bg1"/>
                </a:solidFill>
              </a:rPr>
              <a:t>Schimbări legislative cu impact asupra implementării unor activități  și producerii de efecte •Cultura </a:t>
            </a:r>
            <a:r>
              <a:rPr lang="ro-RO" sz="1000" dirty="0" smtClean="0">
                <a:solidFill>
                  <a:schemeClr val="bg1"/>
                </a:solidFill>
              </a:rPr>
              <a:t>partenerială deficitară •Lipsa capacității </a:t>
            </a:r>
            <a:r>
              <a:rPr lang="ro-RO" sz="1000" dirty="0" smtClean="0">
                <a:solidFill>
                  <a:schemeClr val="bg1"/>
                </a:solidFill>
              </a:rPr>
              <a:t>financiare a partenerilor •</a:t>
            </a:r>
            <a:r>
              <a:rPr lang="ro-RO" sz="1000" dirty="0" smtClean="0">
                <a:solidFill>
                  <a:schemeClr val="bg1"/>
                </a:solidFill>
              </a:rPr>
              <a:t>Lipsa de încredere și scepticism manifestate inițial, între </a:t>
            </a:r>
            <a:r>
              <a:rPr lang="ro-RO" sz="1000" dirty="0" smtClean="0">
                <a:solidFill>
                  <a:schemeClr val="bg1"/>
                </a:solidFill>
              </a:rPr>
              <a:t>participanți </a:t>
            </a:r>
            <a:r>
              <a:rPr lang="ro-RO" sz="1000" dirty="0">
                <a:solidFill>
                  <a:schemeClr val="bg1"/>
                </a:solidFill>
              </a:rPr>
              <a:t>• </a:t>
            </a:r>
            <a:r>
              <a:rPr lang="ro-RO" sz="1000" u="sng" dirty="0">
                <a:solidFill>
                  <a:schemeClr val="bg1"/>
                </a:solidFill>
              </a:rPr>
              <a:t>Sistem de implementare</a:t>
            </a:r>
            <a:r>
              <a:rPr lang="ro-RO" sz="1000" dirty="0">
                <a:solidFill>
                  <a:schemeClr val="bg1"/>
                </a:solidFill>
              </a:rPr>
              <a:t>: </a:t>
            </a:r>
            <a:r>
              <a:rPr lang="ro-RO" sz="1000" dirty="0" smtClean="0">
                <a:solidFill>
                  <a:schemeClr val="bg1"/>
                </a:solidFill>
              </a:rPr>
              <a:t>Probleme </a:t>
            </a:r>
            <a:r>
              <a:rPr lang="ro-RO" sz="1000" dirty="0">
                <a:solidFill>
                  <a:schemeClr val="bg1"/>
                </a:solidFill>
              </a:rPr>
              <a:t>de comunicare </a:t>
            </a:r>
            <a:r>
              <a:rPr lang="ro-RO" sz="1000" dirty="0" smtClean="0">
                <a:solidFill>
                  <a:schemeClr val="bg1"/>
                </a:solidFill>
              </a:rPr>
              <a:t>și sprijin din partea AM POSDRU, </a:t>
            </a:r>
            <a:r>
              <a:rPr lang="ro-RO" sz="1000" dirty="0">
                <a:solidFill>
                  <a:schemeClr val="bg1"/>
                </a:solidFill>
              </a:rPr>
              <a:t>de </a:t>
            </a:r>
            <a:r>
              <a:rPr lang="ro-RO" sz="1000" dirty="0" smtClean="0">
                <a:solidFill>
                  <a:schemeClr val="bg1"/>
                </a:solidFill>
              </a:rPr>
              <a:t>întârziere în rambursări, </a:t>
            </a:r>
            <a:r>
              <a:rPr lang="ro-RO" sz="1000" dirty="0">
                <a:solidFill>
                  <a:schemeClr val="bg1"/>
                </a:solidFill>
              </a:rPr>
              <a:t>care au </a:t>
            </a:r>
            <a:r>
              <a:rPr lang="ro-RO" sz="1000" dirty="0" smtClean="0">
                <a:solidFill>
                  <a:schemeClr val="bg1"/>
                </a:solidFill>
              </a:rPr>
              <a:t>dus modificări ale planului de activități, </a:t>
            </a:r>
            <a:r>
              <a:rPr lang="ro-RO" sz="1000" dirty="0">
                <a:solidFill>
                  <a:schemeClr val="bg1"/>
                </a:solidFill>
              </a:rPr>
              <a:t>întârzieri </a:t>
            </a:r>
            <a:r>
              <a:rPr lang="ro-RO" sz="1000" dirty="0" smtClean="0">
                <a:solidFill>
                  <a:schemeClr val="bg1"/>
                </a:solidFill>
              </a:rPr>
              <a:t>în </a:t>
            </a:r>
            <a:r>
              <a:rPr lang="ro-RO" sz="1000" dirty="0" smtClean="0">
                <a:solidFill>
                  <a:schemeClr val="bg1"/>
                </a:solidFill>
              </a:rPr>
              <a:t>implementare</a:t>
            </a:r>
            <a:r>
              <a:rPr lang="ro-RO" sz="1000" dirty="0">
                <a:solidFill>
                  <a:schemeClr val="bg1"/>
                </a:solidFill>
              </a:rPr>
              <a:t>, birocrație excesivă cu proceduri îngreunate și schimbări de ofițeri de </a:t>
            </a:r>
            <a:r>
              <a:rPr lang="ro-RO" sz="1000" dirty="0" smtClean="0">
                <a:solidFill>
                  <a:schemeClr val="bg1"/>
                </a:solidFill>
              </a:rPr>
              <a:t>proiecte, care au îndepărtat partenerii transnaționali  </a:t>
            </a:r>
            <a:r>
              <a:rPr lang="ro-RO" sz="1000" dirty="0" smtClean="0">
                <a:solidFill>
                  <a:schemeClr val="bg1"/>
                </a:solidFill>
              </a:rPr>
              <a:t>•Inexistența unei viziuni naționale în privința consolidării </a:t>
            </a:r>
            <a:r>
              <a:rPr lang="ro-RO" sz="1000" dirty="0">
                <a:solidFill>
                  <a:schemeClr val="bg1"/>
                </a:solidFill>
              </a:rPr>
              <a:t>parteneriatelor </a:t>
            </a:r>
            <a:r>
              <a:rPr lang="ro-RO" sz="1000" dirty="0" smtClean="0">
                <a:solidFill>
                  <a:schemeClr val="bg1"/>
                </a:solidFill>
              </a:rPr>
              <a:t>•Reticența la schimbare, de adoptare a unor practici inovatoare •Lipsa unei balanțe de putere între angajatori și angajați, în favoarea angajatorilor, în urma unor modificări legislative</a:t>
            </a:r>
            <a:endParaRPr lang="ro-RO" sz="1000" dirty="0">
              <a:solidFill>
                <a:schemeClr val="bg1"/>
              </a:solidFill>
            </a:endParaRPr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A695F0B0-3026-436D-9C16-961903B3EBE3}"/>
              </a:ext>
            </a:extLst>
          </p:cNvPr>
          <p:cNvSpPr/>
          <p:nvPr/>
        </p:nvSpPr>
        <p:spPr>
          <a:xfrm>
            <a:off x="2633991" y="2189381"/>
            <a:ext cx="9396000" cy="638682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accent5"/>
              </a:buClr>
              <a:buSzPct val="90000"/>
            </a:pPr>
            <a:r>
              <a:rPr lang="ro-RO" sz="1000" dirty="0" smtClean="0">
                <a:solidFill>
                  <a:schemeClr val="bg1"/>
                </a:solidFill>
              </a:rPr>
              <a:t>•Existența regulamentelor la nivel european pentru încurajarea </a:t>
            </a:r>
            <a:r>
              <a:rPr lang="ro-RO" sz="1000" dirty="0" smtClean="0">
                <a:solidFill>
                  <a:schemeClr val="bg1"/>
                </a:solidFill>
              </a:rPr>
              <a:t>parteneriatelor transnaționale •</a:t>
            </a:r>
            <a:r>
              <a:rPr lang="ro-RO" sz="1000" dirty="0" smtClean="0">
                <a:solidFill>
                  <a:schemeClr val="bg1"/>
                </a:solidFill>
              </a:rPr>
              <a:t>Tendințe europene asumate, de promovare a unei piețe a muncii incluzive și flexibile</a:t>
            </a:r>
            <a:r>
              <a:rPr lang="ro-RO" sz="1000" dirty="0" smtClean="0">
                <a:solidFill>
                  <a:schemeClr val="bg1"/>
                </a:solidFill>
              </a:rPr>
              <a:t>   </a:t>
            </a:r>
            <a:r>
              <a:rPr lang="ro-RO" sz="1000" dirty="0">
                <a:solidFill>
                  <a:schemeClr val="bg1"/>
                </a:solidFill>
              </a:rPr>
              <a:t>•Parteneriate de calitate  </a:t>
            </a:r>
            <a:r>
              <a:rPr lang="ro-RO" sz="1000" dirty="0" smtClean="0">
                <a:solidFill>
                  <a:schemeClr val="bg1"/>
                </a:solidFill>
              </a:rPr>
              <a:t>•Valoarea adăugată adusă de partenerii transnaționali •Implicarea reală și interesul manifestat al participanților la proiecte de </a:t>
            </a:r>
            <a:r>
              <a:rPr lang="ro-RO" sz="1000" dirty="0" smtClean="0">
                <a:solidFill>
                  <a:schemeClr val="bg1"/>
                </a:solidFill>
              </a:rPr>
              <a:t>a învăța din experința partenerilor transnaționali•Mix </a:t>
            </a:r>
            <a:r>
              <a:rPr lang="ro-RO" sz="1000" dirty="0">
                <a:solidFill>
                  <a:schemeClr val="bg1"/>
                </a:solidFill>
              </a:rPr>
              <a:t>de intervenții </a:t>
            </a:r>
            <a:r>
              <a:rPr lang="ro-RO" sz="1000" dirty="0" smtClean="0">
                <a:solidFill>
                  <a:schemeClr val="bg1"/>
                </a:solidFill>
              </a:rPr>
              <a:t>de schimb de experință și vizite de studii, împreună cu formare •Relațiile profesionale și de prietenie create, formalizate prin noi parteneriate </a:t>
            </a:r>
            <a:endParaRPr lang="ro-RO" sz="1000" dirty="0">
              <a:solidFill>
                <a:schemeClr val="bg1"/>
              </a:solidFill>
            </a:endParaRP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2A443C83-F6C5-4F9B-ABA2-6A023984A600}"/>
              </a:ext>
            </a:extLst>
          </p:cNvPr>
          <p:cNvSpPr/>
          <p:nvPr/>
        </p:nvSpPr>
        <p:spPr>
          <a:xfrm>
            <a:off x="1659000" y="2269159"/>
            <a:ext cx="674704" cy="229703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5"/>
              </a:buClr>
              <a:buSzPct val="90000"/>
            </a:pPr>
            <a:r>
              <a:rPr lang="ro-RO" sz="900" dirty="0">
                <a:solidFill>
                  <a:schemeClr val="bg1"/>
                </a:solidFill>
              </a:rPr>
              <a:t>Pozitive</a:t>
            </a: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9BD2FD4E-8188-4661-8EE7-225FED7ADE9B}"/>
              </a:ext>
            </a:extLst>
          </p:cNvPr>
          <p:cNvSpPr/>
          <p:nvPr/>
        </p:nvSpPr>
        <p:spPr>
          <a:xfrm>
            <a:off x="1626969" y="2987746"/>
            <a:ext cx="684000" cy="229703"/>
          </a:xfrm>
          <a:prstGeom prst="roundRect">
            <a:avLst/>
          </a:prstGeom>
          <a:solidFill>
            <a:schemeClr val="tx1">
              <a:lumMod val="75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5"/>
              </a:buClr>
              <a:buSzPct val="90000"/>
            </a:pPr>
            <a:r>
              <a:rPr lang="ro-RO" sz="900" dirty="0">
                <a:solidFill>
                  <a:schemeClr val="bg1"/>
                </a:solidFill>
              </a:rPr>
              <a:t>Negative</a:t>
            </a:r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04D078B6-EFA2-42D9-8F16-B8767C7B5B90}"/>
              </a:ext>
            </a:extLst>
          </p:cNvPr>
          <p:cNvSpPr/>
          <p:nvPr/>
        </p:nvSpPr>
        <p:spPr>
          <a:xfrm>
            <a:off x="2674420" y="4154866"/>
            <a:ext cx="3421580" cy="22547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900">
                <a:solidFill>
                  <a:schemeClr val="tx2">
                    <a:lumMod val="50000"/>
                  </a:schemeClr>
                </a:solidFill>
              </a:rPr>
              <a:t>Număr de studii, analize, rapoarte, strategii – acces pe piaţa muncii</a:t>
            </a:r>
            <a:endParaRPr lang="ro-RO" sz="9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id="{7B33E9C4-29D0-43C9-A016-AED00B494E79}"/>
              </a:ext>
            </a:extLst>
          </p:cNvPr>
          <p:cNvSpPr/>
          <p:nvPr/>
        </p:nvSpPr>
        <p:spPr>
          <a:xfrm>
            <a:off x="2674420" y="3860560"/>
            <a:ext cx="3342435" cy="21100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900" dirty="0" smtClean="0">
                <a:solidFill>
                  <a:schemeClr val="tx2">
                    <a:lumMod val="50000"/>
                  </a:schemeClr>
                </a:solidFill>
              </a:rPr>
              <a:t>Numărul inițiativelor transnaționale și al parteneriatelor sprijinite</a:t>
            </a:r>
            <a:endParaRPr lang="ro-RO" sz="9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1B71AA36-01E8-49F3-971D-08E34B5BDA03}"/>
              </a:ext>
            </a:extLst>
          </p:cNvPr>
          <p:cNvSpPr/>
          <p:nvPr/>
        </p:nvSpPr>
        <p:spPr>
          <a:xfrm>
            <a:off x="6315740" y="3883926"/>
            <a:ext cx="4820573" cy="21498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900" dirty="0">
                <a:solidFill>
                  <a:schemeClr val="tx2">
                    <a:lumMod val="50000"/>
                  </a:schemeClr>
                </a:solidFill>
              </a:rPr>
              <a:t>Numărul de programe comune dezvoltate pentru promovarea ocupării şi incluziunii </a:t>
            </a:r>
            <a:r>
              <a:rPr lang="ro-RO" sz="900" dirty="0" smtClean="0">
                <a:solidFill>
                  <a:schemeClr val="tx2">
                    <a:lumMod val="50000"/>
                  </a:schemeClr>
                </a:solidFill>
              </a:rPr>
              <a:t>sociale</a:t>
            </a:r>
            <a:endParaRPr lang="ro-RO" sz="9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6" name="Rectangle: Rounded Corners 115">
            <a:extLst>
              <a:ext uri="{FF2B5EF4-FFF2-40B4-BE49-F238E27FC236}">
                <a16:creationId xmlns:a16="http://schemas.microsoft.com/office/drawing/2014/main" id="{13882325-9DF5-4125-BFE7-2CAAFD488528}"/>
              </a:ext>
            </a:extLst>
          </p:cNvPr>
          <p:cNvSpPr/>
          <p:nvPr/>
        </p:nvSpPr>
        <p:spPr>
          <a:xfrm>
            <a:off x="2633991" y="4621622"/>
            <a:ext cx="2919945" cy="41444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900" dirty="0">
                <a:solidFill>
                  <a:schemeClr val="tx2">
                    <a:lumMod val="50000"/>
                  </a:schemeClr>
                </a:solidFill>
              </a:rPr>
              <a:t>Numărul parteneriatelor încheiate pentru schimb de experienţă şi bune practici – acces pe piaţa muncii</a:t>
            </a:r>
            <a:endParaRPr lang="ro-RO" sz="9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4" name="Rectangle: Rounded Corners 123">
            <a:extLst>
              <a:ext uri="{FF2B5EF4-FFF2-40B4-BE49-F238E27FC236}">
                <a16:creationId xmlns:a16="http://schemas.microsoft.com/office/drawing/2014/main" id="{2E65F742-3E97-4D85-B024-A83884189A65}"/>
              </a:ext>
            </a:extLst>
          </p:cNvPr>
          <p:cNvSpPr/>
          <p:nvPr/>
        </p:nvSpPr>
        <p:spPr>
          <a:xfrm>
            <a:off x="5743027" y="4636492"/>
            <a:ext cx="3152713" cy="43053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900" dirty="0">
                <a:solidFill>
                  <a:schemeClr val="tx2">
                    <a:lumMod val="50000"/>
                  </a:schemeClr>
                </a:solidFill>
              </a:rPr>
              <a:t>Ponderea proiectelor cofinanţate ce promovează transferul de expertiză privind incluziunea şi ocuparea şomerilor de lungă durată </a:t>
            </a:r>
            <a:endParaRPr lang="ro-RO" sz="9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0" name="Rectangle: Rounded Corners 129">
            <a:extLst>
              <a:ext uri="{FF2B5EF4-FFF2-40B4-BE49-F238E27FC236}">
                <a16:creationId xmlns:a16="http://schemas.microsoft.com/office/drawing/2014/main" id="{73C2C517-B77D-4A3F-8916-2170C2506C12}"/>
              </a:ext>
            </a:extLst>
          </p:cNvPr>
          <p:cNvSpPr/>
          <p:nvPr/>
        </p:nvSpPr>
        <p:spPr>
          <a:xfrm>
            <a:off x="2618653" y="5174857"/>
            <a:ext cx="4896572" cy="401241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  <a:buClr>
                <a:schemeClr val="accent5"/>
              </a:buClr>
              <a:buSzPct val="90000"/>
            </a:pPr>
            <a:r>
              <a:rPr lang="ro-RO" sz="900" dirty="0">
                <a:solidFill>
                  <a:schemeClr val="tx2">
                    <a:lumMod val="50000"/>
                  </a:schemeClr>
                </a:solidFill>
              </a:rPr>
              <a:t>Indicatori care definesc creșterea capacității partenerilor – variabile definite în logica intervenției</a:t>
            </a:r>
          </a:p>
        </p:txBody>
      </p:sp>
      <p:sp>
        <p:nvSpPr>
          <p:cNvPr id="138" name="Rectangle: Rounded Corners 137">
            <a:extLst>
              <a:ext uri="{FF2B5EF4-FFF2-40B4-BE49-F238E27FC236}">
                <a16:creationId xmlns:a16="http://schemas.microsoft.com/office/drawing/2014/main" id="{97E74B63-A1C3-40D7-A8CF-31494EA81C5C}"/>
              </a:ext>
            </a:extLst>
          </p:cNvPr>
          <p:cNvSpPr/>
          <p:nvPr/>
        </p:nvSpPr>
        <p:spPr>
          <a:xfrm>
            <a:off x="1650833" y="5913607"/>
            <a:ext cx="814284" cy="27166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900" dirty="0">
                <a:solidFill>
                  <a:schemeClr val="bg1"/>
                </a:solidFill>
              </a:rPr>
              <a:t>Observabil</a:t>
            </a:r>
          </a:p>
        </p:txBody>
      </p:sp>
      <p:sp>
        <p:nvSpPr>
          <p:cNvPr id="140" name="Rectangle: Rounded Corners 139">
            <a:extLst>
              <a:ext uri="{FF2B5EF4-FFF2-40B4-BE49-F238E27FC236}">
                <a16:creationId xmlns:a16="http://schemas.microsoft.com/office/drawing/2014/main" id="{4499DDCD-4C69-42DB-B529-FCE0435F82EB}"/>
              </a:ext>
            </a:extLst>
          </p:cNvPr>
          <p:cNvSpPr/>
          <p:nvPr/>
        </p:nvSpPr>
        <p:spPr>
          <a:xfrm>
            <a:off x="1616833" y="6351445"/>
            <a:ext cx="814284" cy="446716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900" dirty="0">
                <a:solidFill>
                  <a:schemeClr val="tx1"/>
                </a:solidFill>
              </a:rPr>
              <a:t>Așteptat neoservabil sau redus</a:t>
            </a:r>
          </a:p>
        </p:txBody>
      </p:sp>
      <p:sp>
        <p:nvSpPr>
          <p:cNvPr id="142" name="Rectangle: Rounded Corners 141">
            <a:extLst>
              <a:ext uri="{FF2B5EF4-FFF2-40B4-BE49-F238E27FC236}">
                <a16:creationId xmlns:a16="http://schemas.microsoft.com/office/drawing/2014/main" id="{6DF7E4C0-D968-4309-AF96-0BC3D66114AF}"/>
              </a:ext>
            </a:extLst>
          </p:cNvPr>
          <p:cNvSpPr/>
          <p:nvPr/>
        </p:nvSpPr>
        <p:spPr>
          <a:xfrm>
            <a:off x="2614375" y="5796824"/>
            <a:ext cx="5806611" cy="17896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5"/>
              </a:buClr>
              <a:buSzPct val="90000"/>
            </a:pPr>
            <a:r>
              <a:rPr lang="ro-RO" sz="900" dirty="0" smtClean="0">
                <a:solidFill>
                  <a:schemeClr val="bg1"/>
                </a:solidFill>
              </a:rPr>
              <a:t>Consolidarea capacității organizaţiilor </a:t>
            </a:r>
            <a:r>
              <a:rPr lang="ro-RO" sz="900" dirty="0">
                <a:solidFill>
                  <a:schemeClr val="bg1"/>
                </a:solidFill>
              </a:rPr>
              <a:t>de a se implica activ în promovarea </a:t>
            </a:r>
            <a:r>
              <a:rPr lang="ro-RO" sz="900" dirty="0" smtClean="0">
                <a:solidFill>
                  <a:schemeClr val="bg1"/>
                </a:solidFill>
              </a:rPr>
              <a:t>ocupării, flexibilității muncii, incluziunii </a:t>
            </a:r>
            <a:r>
              <a:rPr lang="ro-RO" sz="900" dirty="0">
                <a:solidFill>
                  <a:schemeClr val="bg1"/>
                </a:solidFill>
              </a:rPr>
              <a:t>sociale</a:t>
            </a:r>
            <a:endParaRPr lang="ro-RO" sz="900" dirty="0">
              <a:solidFill>
                <a:schemeClr val="bg1"/>
              </a:solidFill>
            </a:endParaRPr>
          </a:p>
        </p:txBody>
      </p:sp>
      <p:sp>
        <p:nvSpPr>
          <p:cNvPr id="144" name="Rectangle: Rounded Corners 143">
            <a:extLst>
              <a:ext uri="{FF2B5EF4-FFF2-40B4-BE49-F238E27FC236}">
                <a16:creationId xmlns:a16="http://schemas.microsoft.com/office/drawing/2014/main" id="{7BC08973-4274-47E7-9233-C2F4EBB33D15}"/>
              </a:ext>
            </a:extLst>
          </p:cNvPr>
          <p:cNvSpPr/>
          <p:nvPr/>
        </p:nvSpPr>
        <p:spPr>
          <a:xfrm>
            <a:off x="2656479" y="6494035"/>
            <a:ext cx="9396000" cy="166253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900" dirty="0" smtClean="0">
                <a:solidFill>
                  <a:schemeClr val="tx1"/>
                </a:solidFill>
              </a:rPr>
              <a:t>Schimbări și oportunități la nivel național și organizațional în vederea </a:t>
            </a:r>
            <a:r>
              <a:rPr lang="ro-RO" sz="900" dirty="0" smtClean="0">
                <a:solidFill>
                  <a:schemeClr val="tx1"/>
                </a:solidFill>
              </a:rPr>
              <a:t>unei piețe e muncii mai perimisvă, flexibilă și incluzivă</a:t>
            </a:r>
            <a:endParaRPr lang="ro-RO" sz="900" dirty="0">
              <a:solidFill>
                <a:schemeClr val="tx1"/>
              </a:solidFill>
            </a:endParaRPr>
          </a:p>
        </p:txBody>
      </p:sp>
      <p:sp>
        <p:nvSpPr>
          <p:cNvPr id="148" name="Rectangle: Rounded Corners 147">
            <a:extLst>
              <a:ext uri="{FF2B5EF4-FFF2-40B4-BE49-F238E27FC236}">
                <a16:creationId xmlns:a16="http://schemas.microsoft.com/office/drawing/2014/main" id="{DE367F82-D87C-4809-AD98-505095AAD530}"/>
              </a:ext>
            </a:extLst>
          </p:cNvPr>
          <p:cNvSpPr/>
          <p:nvPr/>
        </p:nvSpPr>
        <p:spPr>
          <a:xfrm>
            <a:off x="2592899" y="6264751"/>
            <a:ext cx="5654095" cy="201163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900">
                <a:solidFill>
                  <a:schemeClr val="bg1"/>
                </a:solidFill>
              </a:rPr>
              <a:t>Utilizarea de către parteneri a metodelor inovative pentru combaterea discriminării și a inegalităților pe piața muncii</a:t>
            </a:r>
            <a:endParaRPr lang="ro-RO" sz="900" dirty="0">
              <a:solidFill>
                <a:schemeClr val="bg1"/>
              </a:solidFill>
            </a:endParaRPr>
          </a:p>
        </p:txBody>
      </p:sp>
      <p:sp>
        <p:nvSpPr>
          <p:cNvPr id="150" name="Rectangle: Rounded Corners 149">
            <a:extLst>
              <a:ext uri="{FF2B5EF4-FFF2-40B4-BE49-F238E27FC236}">
                <a16:creationId xmlns:a16="http://schemas.microsoft.com/office/drawing/2014/main" id="{E48E7693-CF63-4F49-8893-DABBA25E7A25}"/>
              </a:ext>
            </a:extLst>
          </p:cNvPr>
          <p:cNvSpPr/>
          <p:nvPr/>
        </p:nvSpPr>
        <p:spPr>
          <a:xfrm>
            <a:off x="2585360" y="6015626"/>
            <a:ext cx="6587936" cy="21080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5"/>
              </a:buClr>
              <a:buSzPct val="90000"/>
            </a:pPr>
            <a:r>
              <a:rPr lang="ro-RO" sz="900" dirty="0">
                <a:solidFill>
                  <a:schemeClr val="bg1"/>
                </a:solidFill>
              </a:rPr>
              <a:t>Implementarea celor mai bune practici privind crearea de locuri de muncă, incluziunea și ocuparea, în special a șomerilor de lungă durată </a:t>
            </a:r>
            <a:endParaRPr lang="ro-RO" sz="900" dirty="0">
              <a:solidFill>
                <a:schemeClr val="bg1"/>
              </a:solidFill>
            </a:endParaRPr>
          </a:p>
        </p:txBody>
      </p:sp>
      <p:sp>
        <p:nvSpPr>
          <p:cNvPr id="152" name="Rectangle: Rounded Corners 151">
            <a:extLst>
              <a:ext uri="{FF2B5EF4-FFF2-40B4-BE49-F238E27FC236}">
                <a16:creationId xmlns:a16="http://schemas.microsoft.com/office/drawing/2014/main" id="{4AC8FD51-708B-4381-817E-DE8148FEC0C2}"/>
              </a:ext>
            </a:extLst>
          </p:cNvPr>
          <p:cNvSpPr/>
          <p:nvPr/>
        </p:nvSpPr>
        <p:spPr>
          <a:xfrm>
            <a:off x="2663782" y="6733517"/>
            <a:ext cx="5583212" cy="124483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900" dirty="0" smtClean="0">
                <a:solidFill>
                  <a:schemeClr val="tx1"/>
                </a:solidFill>
              </a:rPr>
              <a:t>Consolidarea politicilor și practicilor în ceea ce privește condițiile de muncă, ocuparea și integrarea pe piața munciii</a:t>
            </a:r>
            <a:endParaRPr lang="ro-RO" sz="900" dirty="0">
              <a:solidFill>
                <a:schemeClr val="tx1"/>
              </a:solidFill>
            </a:endParaRPr>
          </a:p>
        </p:txBody>
      </p:sp>
      <p:sp>
        <p:nvSpPr>
          <p:cNvPr id="154" name="Rectangle: Rounded Corners 153">
            <a:extLst>
              <a:ext uri="{FF2B5EF4-FFF2-40B4-BE49-F238E27FC236}">
                <a16:creationId xmlns:a16="http://schemas.microsoft.com/office/drawing/2014/main" id="{7C69C8C3-1ED4-45DB-98BF-A8AB090B87DC}"/>
              </a:ext>
            </a:extLst>
          </p:cNvPr>
          <p:cNvSpPr/>
          <p:nvPr/>
        </p:nvSpPr>
        <p:spPr>
          <a:xfrm>
            <a:off x="8381678" y="6743074"/>
            <a:ext cx="3670801" cy="148234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5"/>
              </a:buClr>
              <a:buSzPct val="90000"/>
            </a:pPr>
            <a:r>
              <a:rPr lang="ro-RO" sz="900" dirty="0" smtClean="0">
                <a:solidFill>
                  <a:schemeClr val="tx1"/>
                </a:solidFill>
              </a:rPr>
              <a:t>Capacitate dezvolată de a inova în domeniul ocupării și incluziunii sociale</a:t>
            </a:r>
            <a:endParaRPr lang="ro-RO" sz="900" dirty="0">
              <a:solidFill>
                <a:schemeClr val="tx1"/>
              </a:solidFill>
            </a:endParaRPr>
          </a:p>
        </p:txBody>
      </p:sp>
      <p:cxnSp>
        <p:nvCxnSpPr>
          <p:cNvPr id="159" name="Connector: Elbow 158">
            <a:extLst>
              <a:ext uri="{FF2B5EF4-FFF2-40B4-BE49-F238E27FC236}">
                <a16:creationId xmlns:a16="http://schemas.microsoft.com/office/drawing/2014/main" id="{4D707199-AF40-44EB-A36E-5B503071F9A5}"/>
              </a:ext>
            </a:extLst>
          </p:cNvPr>
          <p:cNvCxnSpPr>
            <a:cxnSpLocks/>
          </p:cNvCxnSpPr>
          <p:nvPr/>
        </p:nvCxnSpPr>
        <p:spPr>
          <a:xfrm rot="5400000">
            <a:off x="878575" y="3156858"/>
            <a:ext cx="1551980" cy="7463"/>
          </a:xfrm>
          <a:prstGeom prst="bentConnector4">
            <a:avLst>
              <a:gd name="adj1" fmla="val 28410"/>
              <a:gd name="adj2" fmla="val 3163111"/>
            </a:avLst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6" name="Connector: Elbow 165">
            <a:extLst>
              <a:ext uri="{FF2B5EF4-FFF2-40B4-BE49-F238E27FC236}">
                <a16:creationId xmlns:a16="http://schemas.microsoft.com/office/drawing/2014/main" id="{6A3F2D29-06A9-42E1-8640-265F27FC79E4}"/>
              </a:ext>
            </a:extLst>
          </p:cNvPr>
          <p:cNvCxnSpPr/>
          <p:nvPr/>
        </p:nvCxnSpPr>
        <p:spPr>
          <a:xfrm rot="16200000" flipH="1">
            <a:off x="1120172" y="4342052"/>
            <a:ext cx="940200" cy="117244"/>
          </a:xfrm>
          <a:prstGeom prst="bentConnector2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ctor: Elbow 171">
            <a:extLst>
              <a:ext uri="{FF2B5EF4-FFF2-40B4-BE49-F238E27FC236}">
                <a16:creationId xmlns:a16="http://schemas.microsoft.com/office/drawing/2014/main" id="{EE172E2E-56C0-4D99-8D3F-CD4AE8DA521A}"/>
              </a:ext>
            </a:extLst>
          </p:cNvPr>
          <p:cNvCxnSpPr>
            <a:endCxn id="138" idx="1"/>
          </p:cNvCxnSpPr>
          <p:nvPr/>
        </p:nvCxnSpPr>
        <p:spPr>
          <a:xfrm rot="16200000" flipH="1">
            <a:off x="982832" y="5381437"/>
            <a:ext cx="1218758" cy="117244"/>
          </a:xfrm>
          <a:prstGeom prst="bentConnector2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>
            <a:extLst>
              <a:ext uri="{FF2B5EF4-FFF2-40B4-BE49-F238E27FC236}">
                <a16:creationId xmlns:a16="http://schemas.microsoft.com/office/drawing/2014/main" id="{14E19491-2FBB-4AF5-BB4D-1BB2DA54508E}"/>
              </a:ext>
            </a:extLst>
          </p:cNvPr>
          <p:cNvCxnSpPr/>
          <p:nvPr/>
        </p:nvCxnSpPr>
        <p:spPr>
          <a:xfrm>
            <a:off x="756009" y="754369"/>
            <a:ext cx="0" cy="54352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6" name="Straight Arrow Connector 205">
            <a:extLst>
              <a:ext uri="{FF2B5EF4-FFF2-40B4-BE49-F238E27FC236}">
                <a16:creationId xmlns:a16="http://schemas.microsoft.com/office/drawing/2014/main" id="{4A0EA883-CED8-4218-83B7-61C5CAFA6141}"/>
              </a:ext>
            </a:extLst>
          </p:cNvPr>
          <p:cNvCxnSpPr/>
          <p:nvPr/>
        </p:nvCxnSpPr>
        <p:spPr>
          <a:xfrm>
            <a:off x="756009" y="1884445"/>
            <a:ext cx="0" cy="63951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27B231E8-3963-4C4B-8013-CA71B022BAE3}"/>
              </a:ext>
            </a:extLst>
          </p:cNvPr>
          <p:cNvCxnSpPr/>
          <p:nvPr/>
        </p:nvCxnSpPr>
        <p:spPr>
          <a:xfrm>
            <a:off x="1368181" y="2822430"/>
            <a:ext cx="103215" cy="0"/>
          </a:xfrm>
          <a:prstGeom prst="line">
            <a:avLst/>
          </a:prstGeom>
          <a:ln w="28575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nector: Elbow 213">
            <a:extLst>
              <a:ext uri="{FF2B5EF4-FFF2-40B4-BE49-F238E27FC236}">
                <a16:creationId xmlns:a16="http://schemas.microsoft.com/office/drawing/2014/main" id="{11333D8B-2A08-4F09-BE4F-ED1C568F3434}"/>
              </a:ext>
            </a:extLst>
          </p:cNvPr>
          <p:cNvCxnSpPr>
            <a:cxnSpLocks/>
          </p:cNvCxnSpPr>
          <p:nvPr/>
        </p:nvCxnSpPr>
        <p:spPr>
          <a:xfrm rot="16200000" flipH="1">
            <a:off x="1355758" y="2834854"/>
            <a:ext cx="289349" cy="264503"/>
          </a:xfrm>
          <a:prstGeom prst="bentConnector2">
            <a:avLst/>
          </a:prstGeom>
          <a:ln w="19050">
            <a:tailEnd type="non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6" name="Rectangle: Rounded Corners 147">
            <a:extLst>
              <a:ext uri="{FF2B5EF4-FFF2-40B4-BE49-F238E27FC236}">
                <a16:creationId xmlns:a16="http://schemas.microsoft.com/office/drawing/2014/main" id="{DE367F82-D87C-4809-AD98-505095AAD530}"/>
              </a:ext>
            </a:extLst>
          </p:cNvPr>
          <p:cNvSpPr/>
          <p:nvPr/>
        </p:nvSpPr>
        <p:spPr>
          <a:xfrm>
            <a:off x="9293539" y="5886306"/>
            <a:ext cx="2856920" cy="443783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buClr>
                <a:schemeClr val="accent5"/>
              </a:buClr>
              <a:buSzPct val="90000"/>
            </a:pPr>
            <a:endParaRPr lang="ro-RO" sz="900" dirty="0">
              <a:solidFill>
                <a:schemeClr val="tx1"/>
              </a:solidFill>
              <a:latin typeface="Calibri (Body)"/>
            </a:endParaRPr>
          </a:p>
          <a:p>
            <a:pPr algn="just">
              <a:buClr>
                <a:schemeClr val="accent5"/>
              </a:buClr>
              <a:buSzPct val="90000"/>
            </a:pPr>
            <a:r>
              <a:rPr lang="ro-RO" sz="900" dirty="0">
                <a:solidFill>
                  <a:schemeClr val="bg1"/>
                </a:solidFill>
              </a:rPr>
              <a:t>Adaptarea formării profesionale la noile tehnologii, în urma schimbului de experiență</a:t>
            </a:r>
          </a:p>
          <a:p>
            <a:pPr>
              <a:buClr>
                <a:schemeClr val="accent5"/>
              </a:buClr>
              <a:buSzPct val="90000"/>
            </a:pPr>
            <a:endParaRPr lang="ro-RO" sz="900" dirty="0">
              <a:solidFill>
                <a:schemeClr val="bg1"/>
              </a:solidFill>
            </a:endParaRPr>
          </a:p>
        </p:txBody>
      </p:sp>
      <p:sp>
        <p:nvSpPr>
          <p:cNvPr id="78" name="Rectangle: Rounded Corners 153">
            <a:extLst>
              <a:ext uri="{FF2B5EF4-FFF2-40B4-BE49-F238E27FC236}">
                <a16:creationId xmlns:a16="http://schemas.microsoft.com/office/drawing/2014/main" id="{7C69C8C3-1ED4-45DB-98BF-A8AB090B87DC}"/>
              </a:ext>
            </a:extLst>
          </p:cNvPr>
          <p:cNvSpPr/>
          <p:nvPr/>
        </p:nvSpPr>
        <p:spPr>
          <a:xfrm>
            <a:off x="2675601" y="6926963"/>
            <a:ext cx="2789534" cy="188660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5"/>
              </a:buClr>
              <a:buSzPct val="90000"/>
            </a:pPr>
            <a:r>
              <a:rPr lang="ro-RO" sz="900" dirty="0" smtClean="0">
                <a:solidFill>
                  <a:schemeClr val="tx1"/>
                </a:solidFill>
              </a:rPr>
              <a:t>Creșterea adaptabilității lucrătorilor și întreprinderilor</a:t>
            </a:r>
            <a:endParaRPr lang="ro-RO" sz="900" dirty="0">
              <a:solidFill>
                <a:schemeClr val="tx1"/>
              </a:solidFill>
            </a:endParaRPr>
          </a:p>
        </p:txBody>
      </p:sp>
      <p:sp>
        <p:nvSpPr>
          <p:cNvPr id="80" name="Rectangle: Rounded Corners 153">
            <a:extLst>
              <a:ext uri="{FF2B5EF4-FFF2-40B4-BE49-F238E27FC236}">
                <a16:creationId xmlns:a16="http://schemas.microsoft.com/office/drawing/2014/main" id="{7C69C8C3-1ED4-45DB-98BF-A8AB090B87DC}"/>
              </a:ext>
            </a:extLst>
          </p:cNvPr>
          <p:cNvSpPr/>
          <p:nvPr/>
        </p:nvSpPr>
        <p:spPr>
          <a:xfrm>
            <a:off x="5577604" y="6959484"/>
            <a:ext cx="2986353" cy="190317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5"/>
              </a:buClr>
              <a:buSzPct val="90000"/>
            </a:pPr>
            <a:r>
              <a:rPr lang="ro-RO" sz="900" dirty="0" smtClean="0">
                <a:solidFill>
                  <a:schemeClr val="tx1"/>
                </a:solidFill>
              </a:rPr>
              <a:t>Facilitarea accesului categoriilor </a:t>
            </a:r>
            <a:r>
              <a:rPr lang="ro-RO" sz="900" dirty="0" smtClean="0">
                <a:solidFill>
                  <a:schemeClr val="tx1"/>
                </a:solidFill>
              </a:rPr>
              <a:t>vulnerabile pe piața muncii</a:t>
            </a:r>
            <a:endParaRPr lang="ro-RO" sz="900" dirty="0">
              <a:solidFill>
                <a:schemeClr val="tx1"/>
              </a:solidFill>
            </a:endParaRPr>
          </a:p>
        </p:txBody>
      </p:sp>
      <p:sp>
        <p:nvSpPr>
          <p:cNvPr id="64" name="Rectangle: Rounded Corners 87">
            <a:extLst>
              <a:ext uri="{FF2B5EF4-FFF2-40B4-BE49-F238E27FC236}">
                <a16:creationId xmlns:a16="http://schemas.microsoft.com/office/drawing/2014/main" id="{04D078B6-EFA2-42D9-8F16-B8767C7B5B90}"/>
              </a:ext>
            </a:extLst>
          </p:cNvPr>
          <p:cNvSpPr/>
          <p:nvPr/>
        </p:nvSpPr>
        <p:spPr>
          <a:xfrm>
            <a:off x="6352794" y="4190171"/>
            <a:ext cx="5736739" cy="27111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900">
                <a:solidFill>
                  <a:schemeClr val="tx2">
                    <a:lumMod val="50000"/>
                  </a:schemeClr>
                </a:solidFill>
              </a:rPr>
              <a:t>Număr de evenimente axate pe schimbul de experienţă cu privire la implementarea fondurilor şi aspecte tematice – acces pe piața muncii</a:t>
            </a:r>
            <a:endParaRPr lang="ro-RO" sz="9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6" name="Rectangle: Rounded Corners 123">
            <a:extLst>
              <a:ext uri="{FF2B5EF4-FFF2-40B4-BE49-F238E27FC236}">
                <a16:creationId xmlns:a16="http://schemas.microsoft.com/office/drawing/2014/main" id="{2E65F742-3E97-4D85-B024-A83884189A65}"/>
              </a:ext>
            </a:extLst>
          </p:cNvPr>
          <p:cNvSpPr/>
          <p:nvPr/>
        </p:nvSpPr>
        <p:spPr>
          <a:xfrm>
            <a:off x="9074513" y="4641169"/>
            <a:ext cx="3152713" cy="420079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900">
                <a:solidFill>
                  <a:schemeClr val="tx2">
                    <a:lumMod val="50000"/>
                  </a:schemeClr>
                </a:solidFill>
              </a:rPr>
              <a:t>Parteneri transnaţionali implicaţi în proiect - acces pe piaţa muncii</a:t>
            </a:r>
            <a:endParaRPr lang="ro-RO" sz="9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8" name="Rectangle: Rounded Corners 153">
            <a:extLst>
              <a:ext uri="{FF2B5EF4-FFF2-40B4-BE49-F238E27FC236}">
                <a16:creationId xmlns:a16="http://schemas.microsoft.com/office/drawing/2014/main" id="{7C69C8C3-1ED4-45DB-98BF-A8AB090B87DC}"/>
              </a:ext>
            </a:extLst>
          </p:cNvPr>
          <p:cNvSpPr/>
          <p:nvPr/>
        </p:nvSpPr>
        <p:spPr>
          <a:xfrm>
            <a:off x="8693064" y="6959854"/>
            <a:ext cx="3295835" cy="181204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5"/>
              </a:buClr>
              <a:buSzPct val="90000"/>
            </a:pPr>
            <a:r>
              <a:rPr lang="ro-RO" sz="900" dirty="0" smtClean="0">
                <a:solidFill>
                  <a:schemeClr val="tx1"/>
                </a:solidFill>
              </a:rPr>
              <a:t>Dezvolyarea competențelor resurselor umane</a:t>
            </a:r>
            <a:endParaRPr lang="ro-RO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92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EWNAMES" val="True"/>
  <p:tag name="PREVIOUSNAME" val="C:\Users\Yulia Klyushina\Downloads\20180624 good slides first draft .pptx"/>
  <p:tag name="THINKCELLPRESENTATIONDONOTDELETE" val="&lt;?xml version=&quot;1.0&quot; encoding=&quot;UTF-16&quot; standalone=&quot;yes&quot;?&gt;&lt;root reqver=&quot;24162&quot;&gt;&lt;version val=&quot;26982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-%1-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d&lt;/m_strFormatTime&gt;&lt;m_yearfmt&gt;&lt;begin val=&quot;0&quot;/&gt;&lt;end val=&quot;4&quot;/&gt;&lt;/m_yearfmt&gt;&lt;/m_precDefaultDay&gt;&lt;m_mruColor&gt;&lt;m_vecMRU length=&quot;6&quot;&gt;&lt;elem m_fUsage=&quot;1.00000000000000000000E+00&quot;&gt;&lt;m_msothmcolidx val=&quot;0&quot;/&gt;&lt;m_rgb r=&quot;01&quot; g=&quot;B1&quot; b=&quot;C2&quot;/&gt;&lt;m_nBrightness tagver0=&quot;26206&quot; tagname0=&quot;m_nBrightnessUNRECOGNIZED&quot; val=&quot;0&quot;/&gt;&lt;/elem&gt;&lt;elem m_fUsage=&quot;9.00000000000000022204E-01&quot;&gt;&lt;m_msothmcolidx val=&quot;0&quot;/&gt;&lt;m_rgb r=&quot;AC&quot; g=&quot;AC&quot; b=&quot;AC&quot;/&gt;&lt;m_nBrightness tagver0=&quot;26206&quot; tagname0=&quot;m_nBrightnessUNRECOGNIZED&quot; val=&quot;0&quot;/&gt;&lt;/elem&gt;&lt;elem m_fUsage=&quot;8.10000000000000053291E-01&quot;&gt;&lt;m_msothmcolidx val=&quot;0&quot;/&gt;&lt;m_rgb r=&quot;F0&quot; g=&quot;DE&quot; b=&quot;DD&quot;/&gt;&lt;m_nBrightness tagver0=&quot;26206&quot; tagname0=&quot;m_nBrightnessUNRECOGNIZED&quot; val=&quot;0&quot;/&gt;&lt;/elem&gt;&lt;elem m_fUsage=&quot;7.29000000000000092371E-01&quot;&gt;&lt;m_msothmcolidx val=&quot;0&quot;/&gt;&lt;m_rgb r=&quot;BE&quot; g=&quot;70&quot; b=&quot;6B&quot;/&gt;&lt;m_nBrightness tagver0=&quot;26206&quot; tagname0=&quot;m_nBrightnessUNRECOGNIZED&quot; val=&quot;0&quot;/&gt;&lt;/elem&gt;&lt;elem m_fUsage=&quot;6.56100000000000127542E-01&quot;&gt;&lt;m_msothmcolidx val=&quot;0&quot;/&gt;&lt;m_rgb r=&quot;C2&quot; g=&quot;C9&quot; b=&quot;C9&quot;/&gt;&lt;m_nBrightness tagver0=&quot;26206&quot; tagname0=&quot;m_nBrightnessUNRECOGNIZED&quot; val=&quot;0&quot;/&gt;&lt;/elem&gt;&lt;elem m_fUsage=&quot;5.90490000000000181402E-01&quot;&gt;&lt;m_msothmcolidx val=&quot;0&quot;/&gt;&lt;m_rgb r=&quot;DA&quot; g=&quot;E9&quot; b=&quot;A7&quot;/&gt;&lt;m_nBrightness tagver0=&quot;26206&quot; tagname0=&quot;m_nBrightnessUNRECOGNIZED&quot;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9F7ah7lSm2NhFIUZ1gDX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hlEwmlRQqW1.fMDhAeJ2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a do Office">
  <a:themeElements>
    <a:clrScheme name="Civitta">
      <a:dk1>
        <a:srgbClr val="134753"/>
      </a:dk1>
      <a:lt1>
        <a:srgbClr val="FFFFFF"/>
      </a:lt1>
      <a:dk2>
        <a:srgbClr val="4C4C4C"/>
      </a:dk2>
      <a:lt2>
        <a:srgbClr val="C2E8F1"/>
      </a:lt2>
      <a:accent1>
        <a:srgbClr val="3CA1BC"/>
      </a:accent1>
      <a:accent2>
        <a:srgbClr val="48B9D5"/>
      </a:accent2>
      <a:accent3>
        <a:srgbClr val="502523"/>
      </a:accent3>
      <a:accent4>
        <a:srgbClr val="00ABC0"/>
      </a:accent4>
      <a:accent5>
        <a:srgbClr val="ABCD3A"/>
      </a:accent5>
      <a:accent6>
        <a:srgbClr val="588133"/>
      </a:accent6>
      <a:hlink>
        <a:srgbClr val="00ABC0"/>
      </a:hlink>
      <a:folHlink>
        <a:srgbClr val="134753"/>
      </a:folHlink>
    </a:clrScheme>
    <a:fontScheme name="Civitta fon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l">
          <a:buClr>
            <a:schemeClr val="accent5"/>
          </a:buClr>
          <a:buSzPct val="90000"/>
          <a:defRPr sz="1200"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xtLst>
          <a:ext uri="{909E8E84-426E-40dd-AFC4-6F175D3DCCD1}">
            <a14:hiddenFill xmlns:a14="http://schemas.microsoft.com/office/drawing/2010/main" xmlns="" xmlns:p="http://schemas.openxmlformats.org/presentationml/2006/main" xmlns:r="http://schemas.openxmlformats.org/officeDocument/2006/relationships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xmlns:p="http://schemas.openxmlformats.org/presentationml/2006/main" xmlns:r="http://schemas.openxmlformats.org/officeDocument/2006/relationships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 xmlns="" xmlns:p="http://schemas.openxmlformats.org/presentationml/2006/main" xmlns:r="http://schemas.openxmlformats.org/officeDocument/2006/relationships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rtlCol="0" anchor="t" anchorCtr="0">
        <a:noAutofit/>
      </a:bodyPr>
      <a:lstStyle>
        <a:defPPr algn="l">
          <a:lnSpc>
            <a:spcPct val="100000"/>
          </a:lnSpc>
          <a:spcBef>
            <a:spcPts val="600"/>
          </a:spcBef>
          <a:buClr>
            <a:schemeClr val="accent5"/>
          </a:buClr>
          <a:buSzPct val="90000"/>
          <a:defRPr sz="1600" dirty="0" err="1" smtClean="0">
            <a:solidFill>
              <a:srgbClr val="0000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4541</TotalTime>
  <Words>689</Words>
  <Application>Microsoft Office PowerPoint</Application>
  <PresentationFormat>Widescreen</PresentationFormat>
  <Paragraphs>50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(Body)</vt:lpstr>
      <vt:lpstr>Tema do Office</vt:lpstr>
      <vt:lpstr>think-cell 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Utilizador</dc:creator>
  <cp:lastModifiedBy>Dana Visoreanu</cp:lastModifiedBy>
  <cp:revision>581</cp:revision>
  <dcterms:created xsi:type="dcterms:W3CDTF">2018-05-11T14:04:54Z</dcterms:created>
  <dcterms:modified xsi:type="dcterms:W3CDTF">2020-12-21T15:29:08Z</dcterms:modified>
</cp:coreProperties>
</file>