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1" r:id="rId2"/>
  </p:sldIdLst>
  <p:sldSz cx="12192000" cy="6858000"/>
  <p:notesSz cx="6858000" cy="9144000"/>
  <p:custDataLst>
    <p:tags r:id="rId5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792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7" orient="horz" pos="782">
          <p15:clr>
            <a:srgbClr val="A4A3A4"/>
          </p15:clr>
        </p15:guide>
        <p15:guide id="8" pos="7015" userDrawn="1">
          <p15:clr>
            <a:srgbClr val="A4A3A4"/>
          </p15:clr>
        </p15:guide>
        <p15:guide id="9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F7"/>
    <a:srgbClr val="48B9D5"/>
    <a:srgbClr val="FFFF66"/>
    <a:srgbClr val="000000"/>
    <a:srgbClr val="F3F8E4"/>
    <a:srgbClr val="13ADC1"/>
    <a:srgbClr val="B0DAE6"/>
    <a:srgbClr val="134753"/>
    <a:srgbClr val="F2F2F2"/>
    <a:srgbClr val="C4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3164" autoAdjust="0"/>
  </p:normalViewPr>
  <p:slideViewPr>
    <p:cSldViewPr snapToGrid="0">
      <p:cViewPr>
        <p:scale>
          <a:sx n="100" d="100"/>
          <a:sy n="100" d="100"/>
        </p:scale>
        <p:origin x="-648" y="-786"/>
      </p:cViewPr>
      <p:guideLst>
        <p:guide orient="horz" pos="792"/>
        <p:guide orient="horz" pos="3952"/>
        <p:guide orient="horz" pos="782"/>
        <p:guide pos="7015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7C2D49-9BC3-9B4A-9B1B-78104D722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2F542-51D3-7545-A627-C806F56D8D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BDB9F-8939-BD49-8F2F-2464A8114C63}" type="datetimeFigureOut">
              <a:rPr lang="lt-LT" smtClean="0"/>
              <a:t>2020-12-21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C6C9A-00BD-6F43-8596-1E64C28974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9E89E-2534-5D4C-8FE1-1D8F977E86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B7C8-816F-7E46-B546-03ACD814291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1738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D22E-525E-41E1-9B37-D6B6BA3BDE21}" type="datetimeFigureOut">
              <a:rPr lang="pt-PT" smtClean="0"/>
              <a:t>21/12/2020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D361-1D55-4BDA-8D9E-50884CC67B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38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D361-1D55-4BDA-8D9E-50884CC67B0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655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8A0E963-B4FD-4739-BCC6-BB4171BD06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76623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7" name="think-cell Slide" r:id="rId5" imgW="279" imgH="277" progId="TCLayout.ActiveDocument.1">
                  <p:embed/>
                </p:oleObj>
              </mc:Choice>
              <mc:Fallback>
                <p:oleObj name="think-cell Slide" r:id="rId5" imgW="279" imgH="2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F842B919-F8B1-4E11-A114-040D7F21A6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PT" sz="22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0F86BD-8C34-406D-B6C6-16162944F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954" y="257494"/>
            <a:ext cx="10358846" cy="510086"/>
          </a:xfrm>
        </p:spPr>
        <p:txBody>
          <a:bodyPr anchor="t">
            <a:normAutofit/>
          </a:bodyPr>
          <a:lstStyle>
            <a:lvl1pPr>
              <a:defRPr sz="2200"/>
            </a:lvl1pPr>
          </a:lstStyle>
          <a:p>
            <a:r>
              <a:rPr lang="pt-PT" dirty="0"/>
              <a:t>Page title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B6D261-4CEF-4BB2-8B7C-AB1D502D00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94954" y="1253331"/>
            <a:ext cx="10358846" cy="50037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dirty="0"/>
              <a:t>Edit Text</a:t>
            </a:r>
          </a:p>
        </p:txBody>
      </p:sp>
      <p:grpSp>
        <p:nvGrpSpPr>
          <p:cNvPr id="11" name="Slide Elements" hidden="1">
            <a:extLst>
              <a:ext uri="{FF2B5EF4-FFF2-40B4-BE49-F238E27FC236}">
                <a16:creationId xmlns:a16="http://schemas.microsoft.com/office/drawing/2014/main" id="{61FB7AE4-1878-46F1-8A45-290C53D43A8F}"/>
              </a:ext>
            </a:extLst>
          </p:cNvPr>
          <p:cNvGrpSpPr/>
          <p:nvPr userDrawn="1"/>
        </p:nvGrpSpPr>
        <p:grpSpPr bwMode="gray">
          <a:xfrm>
            <a:off x="1223554" y="6397041"/>
            <a:ext cx="8618537" cy="325438"/>
            <a:chOff x="119063" y="6305945"/>
            <a:chExt cx="8618537" cy="325438"/>
          </a:xfrm>
        </p:grpSpPr>
        <p:sp>
          <p:nvSpPr>
            <p:cNvPr id="12" name="4. Footnote">
              <a:extLst>
                <a:ext uri="{FF2B5EF4-FFF2-40B4-BE49-F238E27FC236}">
                  <a16:creationId xmlns:a16="http://schemas.microsoft.com/office/drawing/2014/main" id="{5386FCDD-524B-449D-9D8A-84CCED68B13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tx1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3" name="5. Source">
              <a:extLst>
                <a:ext uri="{FF2B5EF4-FFF2-40B4-BE49-F238E27FC236}">
                  <a16:creationId xmlns:a16="http://schemas.microsoft.com/office/drawing/2014/main" id="{8BDAB961-1610-443C-B189-92B8CFF553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baseline="0" dirty="0">
                  <a:solidFill>
                    <a:schemeClr val="tx1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pic>
        <p:nvPicPr>
          <p:cNvPr id="18" name="Imagem 54">
            <a:extLst>
              <a:ext uri="{FF2B5EF4-FFF2-40B4-BE49-F238E27FC236}">
                <a16:creationId xmlns:a16="http://schemas.microsoft.com/office/drawing/2014/main" id="{30765847-8338-4D9F-8EE9-C7E5F4FB81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45216" y="330716"/>
            <a:ext cx="137877" cy="2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0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6C41E49-322F-40B2-A195-BA4AB241FD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33561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1"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2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13097-C4EC-4D02-8E8F-BB586807A0F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661854" y="6191572"/>
            <a:ext cx="1736060" cy="4356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www.civitta.com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8CF82A0-17C8-4D06-B124-C0BA6F9C51F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730" y="5260869"/>
            <a:ext cx="140323" cy="2389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6430D99-6689-46DE-ACB6-4BCD27670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854" y="5260869"/>
            <a:ext cx="11526142" cy="63406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it-IT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F82255B-8503-4E38-855F-EFAFDC0D8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345" y="564734"/>
            <a:ext cx="2476981" cy="51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C5F373CC-CF2A-40C8-AD1C-5996A7F96B3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57" y="5919640"/>
            <a:ext cx="112466" cy="19149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95EF125-F252-4F42-B849-FE3C2EBC45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823" y="5896262"/>
            <a:ext cx="5876967" cy="56622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WE LOOK FORWARD TO WORKING WITH YOU!</a:t>
            </a:r>
          </a:p>
        </p:txBody>
      </p:sp>
    </p:spTree>
    <p:extLst>
      <p:ext uri="{BB962C8B-B14F-4D97-AF65-F5344CB8AC3E}">
        <p14:creationId xmlns:p14="http://schemas.microsoft.com/office/powerpoint/2010/main" val="113679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E54430D-6173-48AE-BA19-524E634F69F0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0999762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9" name="think-cell Slide" r:id="rId9" imgW="279" imgH="277" progId="TCLayout.ActiveDocument.1">
                  <p:embed/>
                </p:oleObj>
              </mc:Choice>
              <mc:Fallback>
                <p:oleObj name="think-cell Slide" r:id="rId9" imgW="279" imgH="27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D9337F53-9637-49E5-B30D-45007CD67945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5"/>
              </a:buClr>
              <a:buSzPct val="90000"/>
            </a:pPr>
            <a:endParaRPr lang="pt-PT" sz="2100" b="1" i="0" baseline="0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A25C4B8-EF35-4CC9-86E9-A9341E35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954" y="185782"/>
            <a:ext cx="10358846" cy="510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Page title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BFBD344-6490-403D-867B-709C1D17A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4954" y="1253331"/>
            <a:ext cx="10358846" cy="500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4159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1" r:id="rId2"/>
    <p:sldLayoutId id="2147483661" r:id="rId3"/>
    <p:sldLayoutId id="214748366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5304EB-88A2-480B-BED7-7EFC7F06B08C}"/>
              </a:ext>
            </a:extLst>
          </p:cNvPr>
          <p:cNvSpPr/>
          <p:nvPr/>
        </p:nvSpPr>
        <p:spPr>
          <a:xfrm>
            <a:off x="0" y="3706333"/>
            <a:ext cx="12192000" cy="10597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43E27-9F16-4F6C-B70E-84B0478D2831}"/>
              </a:ext>
            </a:extLst>
          </p:cNvPr>
          <p:cNvSpPr/>
          <p:nvPr/>
        </p:nvSpPr>
        <p:spPr>
          <a:xfrm>
            <a:off x="0" y="-30402"/>
            <a:ext cx="12192000" cy="12718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83FE73-C5D0-4212-8FD6-3847781C7B0C}"/>
              </a:ext>
            </a:extLst>
          </p:cNvPr>
          <p:cNvSpPr/>
          <p:nvPr/>
        </p:nvSpPr>
        <p:spPr>
          <a:xfrm>
            <a:off x="0" y="859804"/>
            <a:ext cx="12192000" cy="13596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ADFCC-A7AE-4006-87DE-29735FAA43CD}"/>
              </a:ext>
            </a:extLst>
          </p:cNvPr>
          <p:cNvSpPr/>
          <p:nvPr/>
        </p:nvSpPr>
        <p:spPr>
          <a:xfrm>
            <a:off x="0" y="4509968"/>
            <a:ext cx="12286549" cy="1233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EA035F-2037-4B15-B0E3-5969DF617BBD}"/>
              </a:ext>
            </a:extLst>
          </p:cNvPr>
          <p:cNvSpPr/>
          <p:nvPr/>
        </p:nvSpPr>
        <p:spPr>
          <a:xfrm>
            <a:off x="0" y="5739438"/>
            <a:ext cx="12192000" cy="15793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45E93-FFF0-429A-88E1-36932266E419}"/>
              </a:ext>
            </a:extLst>
          </p:cNvPr>
          <p:cNvSpPr/>
          <p:nvPr/>
        </p:nvSpPr>
        <p:spPr>
          <a:xfrm>
            <a:off x="0" y="2127843"/>
            <a:ext cx="12192000" cy="16134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31F9FEF-EDC4-4E72-8251-4401F3080FA1}"/>
              </a:ext>
            </a:extLst>
          </p:cNvPr>
          <p:cNvSpPr/>
          <p:nvPr/>
        </p:nvSpPr>
        <p:spPr>
          <a:xfrm>
            <a:off x="162009" y="166693"/>
            <a:ext cx="1188000" cy="594804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accent3"/>
                </a:solidFill>
              </a:rPr>
              <a:t>Nevoi și probleme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DA8B6F8-9A8F-45D1-9DB8-3D0C001102B8}"/>
              </a:ext>
            </a:extLst>
          </p:cNvPr>
          <p:cNvSpPr/>
          <p:nvPr/>
        </p:nvSpPr>
        <p:spPr>
          <a:xfrm>
            <a:off x="162009" y="1305021"/>
            <a:ext cx="1188000" cy="594804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/>
              <a:t>Intervenții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BC08C63-E37C-41AA-AC0F-0CE60FAD53ED}"/>
              </a:ext>
            </a:extLst>
          </p:cNvPr>
          <p:cNvSpPr/>
          <p:nvPr/>
        </p:nvSpPr>
        <p:spPr>
          <a:xfrm>
            <a:off x="162009" y="2539339"/>
            <a:ext cx="1188000" cy="5948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bg1"/>
                </a:solidFill>
              </a:rPr>
              <a:t>Mecanisme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6DAC1FE-5788-4E83-AB9B-12FFE42F96AD}"/>
              </a:ext>
            </a:extLst>
          </p:cNvPr>
          <p:cNvSpPr/>
          <p:nvPr/>
        </p:nvSpPr>
        <p:spPr>
          <a:xfrm>
            <a:off x="162009" y="3961980"/>
            <a:ext cx="1188000" cy="41836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bg1"/>
                </a:solidFill>
              </a:rPr>
              <a:t>Indicatori de realizare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A2619C9-EF03-42CC-A2C7-F0ECA54F4ADE}"/>
              </a:ext>
            </a:extLst>
          </p:cNvPr>
          <p:cNvSpPr/>
          <p:nvPr/>
        </p:nvSpPr>
        <p:spPr>
          <a:xfrm>
            <a:off x="162009" y="4947962"/>
            <a:ext cx="1188000" cy="594804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>
                <a:solidFill>
                  <a:schemeClr val="tx2">
                    <a:lumMod val="50000"/>
                  </a:schemeClr>
                </a:solidFill>
              </a:rPr>
              <a:t>Indicatori de rezultat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A928AD0-1F36-43F0-975C-27FF617A81D9}"/>
              </a:ext>
            </a:extLst>
          </p:cNvPr>
          <p:cNvSpPr/>
          <p:nvPr/>
        </p:nvSpPr>
        <p:spPr>
          <a:xfrm>
            <a:off x="162009" y="6040893"/>
            <a:ext cx="1188000" cy="594804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200" b="1" dirty="0" smtClean="0">
                <a:solidFill>
                  <a:schemeClr val="tx2">
                    <a:lumMod val="50000"/>
                  </a:schemeClr>
                </a:solidFill>
              </a:rPr>
              <a:t>Impact</a:t>
            </a:r>
            <a:endParaRPr lang="ro-RO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330B9BF-F5BC-4F21-ABD9-C75D06E67F10}"/>
              </a:ext>
            </a:extLst>
          </p:cNvPr>
          <p:cNvSpPr/>
          <p:nvPr/>
        </p:nvSpPr>
        <p:spPr>
          <a:xfrm>
            <a:off x="2618654" y="66082"/>
            <a:ext cx="9573346" cy="36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endParaRPr lang="ro-RO" sz="1000" dirty="0" smtClean="0">
              <a:solidFill>
                <a:schemeClr val="bg1"/>
              </a:solidFill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Cultura deficitară în privința parteneriatului                       </a:t>
            </a:r>
            <a:r>
              <a:rPr lang="ro-RO" sz="1000" dirty="0" smtClean="0">
                <a:solidFill>
                  <a:schemeClr val="bg1"/>
                </a:solidFill>
              </a:rPr>
              <a:t>Cunoștințe și capacitate limitate ale actorilor multipli, de a lucra în parteneriat durabil în realizarea obiectivelor comune</a:t>
            </a:r>
          </a:p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Transparența decizională și accesul liber la informații de interes public tratate și înțelese </a:t>
            </a:r>
            <a:r>
              <a:rPr lang="ro-RO" sz="1000" dirty="0" smtClean="0">
                <a:solidFill>
                  <a:schemeClr val="bg1"/>
                </a:solidFill>
              </a:rPr>
              <a:t>superficial                 Neîncredere între autoritățile publice și parteneri</a:t>
            </a:r>
          </a:p>
          <a:p>
            <a:pPr>
              <a:buClr>
                <a:schemeClr val="accent5"/>
              </a:buClr>
              <a:buSzPct val="90000"/>
            </a:pP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629A00F-C3B3-49CF-BB5E-8599B1DE1025}"/>
              </a:ext>
            </a:extLst>
          </p:cNvPr>
          <p:cNvSpPr/>
          <p:nvPr/>
        </p:nvSpPr>
        <p:spPr>
          <a:xfrm>
            <a:off x="2619378" y="435466"/>
            <a:ext cx="1343022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Dialog social formal 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EF75535-1ED1-4A33-8CC9-F737E8D2BCDD}"/>
              </a:ext>
            </a:extLst>
          </p:cNvPr>
          <p:cNvSpPr/>
          <p:nvPr/>
        </p:nvSpPr>
        <p:spPr>
          <a:xfrm>
            <a:off x="4124409" y="435445"/>
            <a:ext cx="2361730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bg1"/>
                </a:solidFill>
              </a:rPr>
              <a:t>Decalaj la nivel de informare și competențe între autorități și parteneri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456FB6D-5A10-4620-91E6-7625DC1F40FA}"/>
              </a:ext>
            </a:extLst>
          </p:cNvPr>
          <p:cNvSpPr/>
          <p:nvPr/>
        </p:nvSpPr>
        <p:spPr>
          <a:xfrm>
            <a:off x="6627992" y="459791"/>
            <a:ext cx="2783898" cy="3033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bg1"/>
                </a:solidFill>
              </a:rPr>
              <a:t>M</a:t>
            </a:r>
            <a:r>
              <a:rPr lang="ro-RO" sz="1000" dirty="0" smtClean="0">
                <a:solidFill>
                  <a:schemeClr val="bg1"/>
                </a:solidFill>
              </a:rPr>
              <a:t>unca informală, rata productivității și ocupării scăzute, oferta de mncă necorelată cu cererea 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2C8F564-55F2-4ABC-9A0E-A8DE4773A770}"/>
              </a:ext>
            </a:extLst>
          </p:cNvPr>
          <p:cNvSpPr/>
          <p:nvPr/>
        </p:nvSpPr>
        <p:spPr>
          <a:xfrm>
            <a:off x="9553742" y="435466"/>
            <a:ext cx="2638257" cy="324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Șomaj, acces dificil al grupurilor vulnerabile pe piața muncii, servicii de ocupare insuficiente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FB33ECE-8E62-4814-9A1F-544AAEC26639}"/>
              </a:ext>
            </a:extLst>
          </p:cNvPr>
          <p:cNvSpPr/>
          <p:nvPr/>
        </p:nvSpPr>
        <p:spPr>
          <a:xfrm>
            <a:off x="2646145" y="856007"/>
            <a:ext cx="1979720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 smtClean="0">
                <a:solidFill>
                  <a:schemeClr val="bg1"/>
                </a:solidFill>
              </a:rPr>
              <a:t>Inițiative comune de soluționare a problemelor în doemniul ocupării și incluziunii sociale</a:t>
            </a:r>
            <a:endParaRPr lang="ro-RO" sz="900" b="1" dirty="0">
              <a:solidFill>
                <a:schemeClr val="bg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BFB53C3-53A3-4C52-BFFB-A358A7D3CCDE}"/>
              </a:ext>
            </a:extLst>
          </p:cNvPr>
          <p:cNvSpPr/>
          <p:nvPr/>
        </p:nvSpPr>
        <p:spPr>
          <a:xfrm>
            <a:off x="2699807" y="1384220"/>
            <a:ext cx="1865050" cy="5782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Planificare strategică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Cercetări, studii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Campanii de conștientizare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Informare și consiliere</a:t>
            </a:r>
            <a:endParaRPr lang="ro-RO" sz="950" dirty="0">
              <a:solidFill>
                <a:schemeClr val="accent6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4142EE5-A3D4-4E9C-99FB-164B94031D15}"/>
              </a:ext>
            </a:extLst>
          </p:cNvPr>
          <p:cNvSpPr/>
          <p:nvPr/>
        </p:nvSpPr>
        <p:spPr>
          <a:xfrm>
            <a:off x="4827763" y="879831"/>
            <a:ext cx="2321511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 smtClean="0">
                <a:solidFill>
                  <a:schemeClr val="bg1"/>
                </a:solidFill>
              </a:rPr>
              <a:t>Dezvoltarea capacității partenerilor sociali și ONG-urilor</a:t>
            </a:r>
            <a:endParaRPr lang="ro-RO" sz="900" b="1" dirty="0">
              <a:solidFill>
                <a:schemeClr val="bg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BF1D418-46F5-4959-8C9E-446511C8E6BB}"/>
              </a:ext>
            </a:extLst>
          </p:cNvPr>
          <p:cNvSpPr/>
          <p:nvPr/>
        </p:nvSpPr>
        <p:spPr>
          <a:xfrm>
            <a:off x="4890393" y="1338064"/>
            <a:ext cx="2154316" cy="6508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Formare, asistență, informare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Schimb de experiență și bune practici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Participare la dialogul social și civil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Dezvoltare și consolidare servicii</a:t>
            </a:r>
            <a:endParaRPr lang="ro-RO" sz="950" dirty="0">
              <a:solidFill>
                <a:schemeClr val="accent6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D8CA656-2E73-4AED-B1DF-6DE0A27C535C}"/>
              </a:ext>
            </a:extLst>
          </p:cNvPr>
          <p:cNvSpPr/>
          <p:nvPr/>
        </p:nvSpPr>
        <p:spPr>
          <a:xfrm>
            <a:off x="7319384" y="867188"/>
            <a:ext cx="2413643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 smtClean="0">
                <a:solidFill>
                  <a:schemeClr val="bg1"/>
                </a:solidFill>
              </a:rPr>
              <a:t>Conștientizare și promovare a conceptelor de responsabilitate socială și civilă</a:t>
            </a:r>
            <a:endParaRPr lang="ro-RO" sz="900" b="1" dirty="0">
              <a:solidFill>
                <a:schemeClr val="bg1"/>
              </a:solidFill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5C62B57-9638-4219-B90F-936C579A71B6}"/>
              </a:ext>
            </a:extLst>
          </p:cNvPr>
          <p:cNvSpPr/>
          <p:nvPr/>
        </p:nvSpPr>
        <p:spPr>
          <a:xfrm>
            <a:off x="9858374" y="847309"/>
            <a:ext cx="2163515" cy="1188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 smtClean="0">
                <a:solidFill>
                  <a:schemeClr val="bg1"/>
                </a:solidFill>
              </a:rPr>
              <a:t>Sprijin structuri parteneriale și implicare în rețele</a:t>
            </a:r>
            <a:endParaRPr lang="ro-RO" sz="900" b="1" dirty="0">
              <a:solidFill>
                <a:schemeClr val="bg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5F58E93-96BB-4BE2-B443-23AB313D0C15}"/>
              </a:ext>
            </a:extLst>
          </p:cNvPr>
          <p:cNvSpPr/>
          <p:nvPr/>
        </p:nvSpPr>
        <p:spPr>
          <a:xfrm>
            <a:off x="7394130" y="1312500"/>
            <a:ext cx="2294133" cy="6499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Cercetări, studii, analize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Formare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Schimb de experiență și bune practici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Campanii de conștientizare, evenimente</a:t>
            </a:r>
            <a:endParaRPr lang="ro-RO" sz="950" dirty="0">
              <a:solidFill>
                <a:schemeClr val="accent6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A18695-49D7-4F42-80CF-2BFCE279352C}"/>
              </a:ext>
            </a:extLst>
          </p:cNvPr>
          <p:cNvSpPr/>
          <p:nvPr/>
        </p:nvSpPr>
        <p:spPr>
          <a:xfrm>
            <a:off x="9923904" y="1249653"/>
            <a:ext cx="2032454" cy="752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Secretariate Tehnice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Consorții Regionale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Vizite de studii, schimb de experință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950" dirty="0" smtClean="0">
                <a:solidFill>
                  <a:schemeClr val="accent6"/>
                </a:solidFill>
              </a:rPr>
              <a:t>Activități inovatoare de promovare a parteneriatelor</a:t>
            </a:r>
            <a:endParaRPr lang="ro-RO" sz="950" dirty="0">
              <a:solidFill>
                <a:schemeClr val="accent6"/>
              </a:solidFill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F5B3372E-E95A-442A-90DD-E843E76A335F}"/>
              </a:ext>
            </a:extLst>
          </p:cNvPr>
          <p:cNvSpPr/>
          <p:nvPr/>
        </p:nvSpPr>
        <p:spPr>
          <a:xfrm>
            <a:off x="2618654" y="2656077"/>
            <a:ext cx="9396000" cy="1065087"/>
          </a:xfrm>
          <a:prstGeom prst="roundRect">
            <a:avLst/>
          </a:prstGeom>
          <a:solidFill>
            <a:schemeClr val="tx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•Mediul politic și economic instabil, cu schimbări frecvente în structurile de </a:t>
            </a:r>
            <a:r>
              <a:rPr lang="ro-RO" sz="1000" dirty="0">
                <a:solidFill>
                  <a:schemeClr val="bg1"/>
                </a:solidFill>
              </a:rPr>
              <a:t>conducere • </a:t>
            </a:r>
            <a:r>
              <a:rPr lang="ro-RO" sz="1000" dirty="0" smtClean="0">
                <a:solidFill>
                  <a:schemeClr val="bg1"/>
                </a:solidFill>
              </a:rPr>
              <a:t>Legea Dialogului Social și modificarea criteriilor de reprezentativitate, în rândul partenerilor sociali</a:t>
            </a:r>
            <a:r>
              <a:rPr lang="ro-RO" sz="1000" dirty="0">
                <a:solidFill>
                  <a:schemeClr val="bg1"/>
                </a:solidFill>
              </a:rPr>
              <a:t> </a:t>
            </a:r>
            <a:r>
              <a:rPr lang="ro-RO" sz="1000" dirty="0" smtClean="0">
                <a:solidFill>
                  <a:schemeClr val="bg1"/>
                </a:solidFill>
              </a:rPr>
              <a:t>•Dialog social și civil formal, lipsit de substanță •Lipsa unei proceduri de formare a dialogului social și civil, ca proces •Cultura partenerială deficitară •</a:t>
            </a:r>
            <a:r>
              <a:rPr lang="ro-RO" sz="1000" dirty="0" smtClean="0">
                <a:solidFill>
                  <a:schemeClr val="bg1"/>
                </a:solidFill>
              </a:rPr>
              <a:t>Lipsa capacității financiare </a:t>
            </a:r>
            <a:r>
              <a:rPr lang="ro-RO" sz="1000" dirty="0" smtClean="0">
                <a:solidFill>
                  <a:schemeClr val="bg1"/>
                </a:solidFill>
              </a:rPr>
              <a:t>•Lipsa </a:t>
            </a:r>
            <a:r>
              <a:rPr lang="ro-RO" sz="1000" dirty="0">
                <a:solidFill>
                  <a:schemeClr val="bg1"/>
                </a:solidFill>
              </a:rPr>
              <a:t>resurselor pentru a </a:t>
            </a:r>
            <a:r>
              <a:rPr lang="ro-RO" sz="1000" b="1" dirty="0">
                <a:solidFill>
                  <a:schemeClr val="bg1"/>
                </a:solidFill>
              </a:rPr>
              <a:t>continua</a:t>
            </a:r>
            <a:r>
              <a:rPr lang="ro-RO" sz="1000" dirty="0">
                <a:solidFill>
                  <a:schemeClr val="bg1"/>
                </a:solidFill>
              </a:rPr>
              <a:t> </a:t>
            </a:r>
            <a:r>
              <a:rPr lang="ro-RO" sz="1000" dirty="0" smtClean="0">
                <a:solidFill>
                  <a:schemeClr val="bg1"/>
                </a:solidFill>
              </a:rPr>
              <a:t>activitățile, în cazul structurilor parteneriale înființate sau sprijinite exclusiv prin DMI 3.3 •Lipsa de încredere și scepticism manifestate inițial, între participanți</a:t>
            </a:r>
            <a:r>
              <a:rPr lang="ro-RO" sz="1000" dirty="0">
                <a:solidFill>
                  <a:schemeClr val="bg1"/>
                </a:solidFill>
              </a:rPr>
              <a:t>, • </a:t>
            </a:r>
            <a:r>
              <a:rPr lang="ro-RO" sz="1000" u="sng" dirty="0">
                <a:solidFill>
                  <a:schemeClr val="bg1"/>
                </a:solidFill>
              </a:rPr>
              <a:t>Sistem de implementare</a:t>
            </a:r>
            <a:r>
              <a:rPr lang="ro-RO" sz="1000" dirty="0">
                <a:solidFill>
                  <a:schemeClr val="bg1"/>
                </a:solidFill>
              </a:rPr>
              <a:t>: </a:t>
            </a:r>
            <a:r>
              <a:rPr lang="ro-RO" sz="1000" dirty="0" smtClean="0">
                <a:solidFill>
                  <a:schemeClr val="bg1"/>
                </a:solidFill>
              </a:rPr>
              <a:t>Probleme </a:t>
            </a:r>
            <a:r>
              <a:rPr lang="ro-RO" sz="1000" dirty="0">
                <a:solidFill>
                  <a:schemeClr val="bg1"/>
                </a:solidFill>
              </a:rPr>
              <a:t>de comunicare </a:t>
            </a:r>
            <a:r>
              <a:rPr lang="ro-RO" sz="1000" dirty="0" smtClean="0">
                <a:solidFill>
                  <a:schemeClr val="bg1"/>
                </a:solidFill>
              </a:rPr>
              <a:t>și sprijin din partea AM POSDRU, </a:t>
            </a:r>
            <a:r>
              <a:rPr lang="ro-RO" sz="1000" dirty="0">
                <a:solidFill>
                  <a:schemeClr val="bg1"/>
                </a:solidFill>
              </a:rPr>
              <a:t>de </a:t>
            </a:r>
            <a:r>
              <a:rPr lang="ro-RO" sz="1000" dirty="0" smtClean="0">
                <a:solidFill>
                  <a:schemeClr val="bg1"/>
                </a:solidFill>
              </a:rPr>
              <a:t>întârziere în rambursări, </a:t>
            </a:r>
            <a:r>
              <a:rPr lang="ro-RO" sz="1000" dirty="0">
                <a:solidFill>
                  <a:schemeClr val="bg1"/>
                </a:solidFill>
              </a:rPr>
              <a:t>care au dus la volum de muncă în valuri, întârzieri </a:t>
            </a:r>
            <a:r>
              <a:rPr lang="ro-RO" sz="1000" dirty="0" smtClean="0">
                <a:solidFill>
                  <a:schemeClr val="bg1"/>
                </a:solidFill>
              </a:rPr>
              <a:t>în </a:t>
            </a:r>
            <a:r>
              <a:rPr lang="ro-RO" sz="1000" dirty="0">
                <a:solidFill>
                  <a:schemeClr val="bg1"/>
                </a:solidFill>
              </a:rPr>
              <a:t>contractare și implementare, birocrație excesivă cu proceduri îngreunate și schimbări de ofițeri de proiecte  </a:t>
            </a:r>
            <a:r>
              <a:rPr lang="ro-RO" sz="1000" dirty="0" smtClean="0">
                <a:solidFill>
                  <a:schemeClr val="bg1"/>
                </a:solidFill>
              </a:rPr>
              <a:t>•Inexistența unei viziuni naționale în privința consolidării parteneriatelor •Nivelul redus de responsabilitate și asumare a autorităților publice în dialogul social și civil, și transparență decizională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695F0B0-3026-436D-9C16-961903B3EBE3}"/>
              </a:ext>
            </a:extLst>
          </p:cNvPr>
          <p:cNvSpPr/>
          <p:nvPr/>
        </p:nvSpPr>
        <p:spPr>
          <a:xfrm>
            <a:off x="2633991" y="2195095"/>
            <a:ext cx="9396000" cy="47907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accent5"/>
              </a:buClr>
              <a:buSzPct val="90000"/>
            </a:pPr>
            <a:r>
              <a:rPr lang="ro-RO" sz="1000" dirty="0" smtClean="0">
                <a:solidFill>
                  <a:schemeClr val="bg1"/>
                </a:solidFill>
              </a:rPr>
              <a:t>•Existența regulamentelor la nivel european pentru încurajarea parteneriatelor •Formarea </a:t>
            </a:r>
            <a:r>
              <a:rPr lang="ro-RO" sz="1000" dirty="0">
                <a:solidFill>
                  <a:schemeClr val="bg1"/>
                </a:solidFill>
              </a:rPr>
              <a:t>în scrierea și implementarea de proiecte prin fonduri structurale   •Parteneriate de calitate  </a:t>
            </a:r>
            <a:r>
              <a:rPr lang="ro-RO" sz="1000" dirty="0" smtClean="0">
                <a:solidFill>
                  <a:schemeClr val="bg1"/>
                </a:solidFill>
              </a:rPr>
              <a:t>•Valoarea adăugată adusă de partenerii transnaționali •Implicarea reală și interesul manifestat al participanților la proiecte de a lucra în parteneriat </a:t>
            </a:r>
            <a:r>
              <a:rPr lang="ro-RO" sz="1000" dirty="0">
                <a:solidFill>
                  <a:schemeClr val="bg1"/>
                </a:solidFill>
              </a:rPr>
              <a:t>•Mix de intervenții </a:t>
            </a:r>
            <a:r>
              <a:rPr lang="ro-RO" sz="1000" dirty="0" smtClean="0">
                <a:solidFill>
                  <a:schemeClr val="bg1"/>
                </a:solidFill>
              </a:rPr>
              <a:t>de schimb de experință și vizite de studii, împreună cu formare •Relațiile profesionale și de prietenie create, formalizate prin noi parteneriate </a:t>
            </a:r>
            <a:r>
              <a:rPr lang="ro-RO" sz="1000" dirty="0">
                <a:solidFill>
                  <a:schemeClr val="bg1"/>
                </a:solidFill>
              </a:rPr>
              <a:t>•Proactivitatea </a:t>
            </a:r>
            <a:r>
              <a:rPr lang="ro-RO" sz="1000" dirty="0" smtClean="0">
                <a:solidFill>
                  <a:schemeClr val="bg1"/>
                </a:solidFill>
              </a:rPr>
              <a:t>liderilor de proiect</a:t>
            </a:r>
            <a:endParaRPr lang="ro-RO" sz="1000" dirty="0">
              <a:solidFill>
                <a:schemeClr val="bg1"/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A443C83-F6C5-4F9B-ABA2-6A023984A600}"/>
              </a:ext>
            </a:extLst>
          </p:cNvPr>
          <p:cNvSpPr/>
          <p:nvPr/>
        </p:nvSpPr>
        <p:spPr>
          <a:xfrm>
            <a:off x="1659000" y="2269159"/>
            <a:ext cx="674704" cy="22970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Pozitive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9BD2FD4E-8188-4661-8EE7-225FED7ADE9B}"/>
              </a:ext>
            </a:extLst>
          </p:cNvPr>
          <p:cNvSpPr/>
          <p:nvPr/>
        </p:nvSpPr>
        <p:spPr>
          <a:xfrm>
            <a:off x="1626969" y="2987746"/>
            <a:ext cx="684000" cy="229703"/>
          </a:xfrm>
          <a:prstGeom prst="roundRect">
            <a:avLst/>
          </a:prstGeom>
          <a:solidFill>
            <a:schemeClr val="tx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Negative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4D078B6-EFA2-42D9-8F16-B8767C7B5B90}"/>
              </a:ext>
            </a:extLst>
          </p:cNvPr>
          <p:cNvSpPr/>
          <p:nvPr/>
        </p:nvSpPr>
        <p:spPr>
          <a:xfrm>
            <a:off x="2656479" y="4164742"/>
            <a:ext cx="4572000" cy="2885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Parteneri sociali / ONG-uri asistate financiar – dezvoltarea capacității reprezentanților societății civile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7B33E9C4-29D0-43C9-A016-AED00B494E79}"/>
              </a:ext>
            </a:extLst>
          </p:cNvPr>
          <p:cNvSpPr/>
          <p:nvPr/>
        </p:nvSpPr>
        <p:spPr>
          <a:xfrm>
            <a:off x="2674420" y="3860560"/>
            <a:ext cx="2179473" cy="2123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Parteneri sociali și ONG-uri sprijinite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1B71AA36-01E8-49F3-971D-08E34B5BDA03}"/>
              </a:ext>
            </a:extLst>
          </p:cNvPr>
          <p:cNvSpPr/>
          <p:nvPr/>
        </p:nvSpPr>
        <p:spPr>
          <a:xfrm>
            <a:off x="5189046" y="3862086"/>
            <a:ext cx="3476993" cy="2108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Proiecte cofinanțate pentru dezvoltarea parteneriatelor și rețelelor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574FFF83-ED11-4BEB-B803-FCBE2CD1DE59}"/>
              </a:ext>
            </a:extLst>
          </p:cNvPr>
          <p:cNvSpPr/>
          <p:nvPr/>
        </p:nvSpPr>
        <p:spPr>
          <a:xfrm>
            <a:off x="8954654" y="3833373"/>
            <a:ext cx="3060000" cy="258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Parteneri sociali / ONG-uri asistate financiar  - dezvoltareaa rețelelor și parteneriatelor cu reprezentanții societății civile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4D5FB5E9-B812-43F8-8DEA-724109EC20F0}"/>
              </a:ext>
            </a:extLst>
          </p:cNvPr>
          <p:cNvSpPr/>
          <p:nvPr/>
        </p:nvSpPr>
        <p:spPr>
          <a:xfrm>
            <a:off x="2619375" y="4661169"/>
            <a:ext cx="2569671" cy="3134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Ponderea partenerilor sociali și a ONG-urilor sprijinite, care oferă sprijin comunității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13882325-9DF5-4125-BFE7-2CAAFD488528}"/>
              </a:ext>
            </a:extLst>
          </p:cNvPr>
          <p:cNvSpPr/>
          <p:nvPr/>
        </p:nvSpPr>
        <p:spPr>
          <a:xfrm>
            <a:off x="5445754" y="4634306"/>
            <a:ext cx="2919945" cy="4144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Parteneri sociali / ONG-uri care oferă servicii comunității - dezvoltarea rețelelor și parteneriatelor cu reprezentanții societății civile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2E65F742-3E97-4D85-B024-A83884189A65}"/>
              </a:ext>
            </a:extLst>
          </p:cNvPr>
          <p:cNvSpPr/>
          <p:nvPr/>
        </p:nvSpPr>
        <p:spPr>
          <a:xfrm>
            <a:off x="8896358" y="4605067"/>
            <a:ext cx="3060000" cy="4305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Parteneri </a:t>
            </a: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transnaționali implicați în proiect – dezvoltarea rețelelor și parteneriatelor cu </a:t>
            </a:r>
            <a:r>
              <a:rPr lang="ro-RO" sz="900" dirty="0">
                <a:solidFill>
                  <a:schemeClr val="tx2">
                    <a:lumMod val="50000"/>
                  </a:schemeClr>
                </a:solidFill>
              </a:rPr>
              <a:t>reprezentanții societății </a:t>
            </a:r>
            <a:r>
              <a:rPr lang="ro-RO" sz="900" dirty="0" smtClean="0">
                <a:solidFill>
                  <a:schemeClr val="tx2">
                    <a:lumMod val="50000"/>
                  </a:schemeClr>
                </a:solidFill>
              </a:rPr>
              <a:t>civile/dezvoltarea capacității reprezentanților sociatății civile</a:t>
            </a:r>
            <a:endParaRPr lang="ro-RO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73C2C517-B77D-4A3F-8916-2170C2506C12}"/>
              </a:ext>
            </a:extLst>
          </p:cNvPr>
          <p:cNvSpPr/>
          <p:nvPr/>
        </p:nvSpPr>
        <p:spPr>
          <a:xfrm>
            <a:off x="2618654" y="5174857"/>
            <a:ext cx="3077296" cy="40124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accent3"/>
                </a:solidFill>
                <a:latin typeface="+mj-lt"/>
              </a:rPr>
              <a:t>Indicatori referitori la valorificarea rezultatelor intervențiilor: densitate sindicală / patronală, acoperirea negocierilor colective etc</a:t>
            </a:r>
            <a:endParaRPr lang="ro-RO" sz="9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97E74B63-A1C3-40D7-A8CF-31494EA81C5C}"/>
              </a:ext>
            </a:extLst>
          </p:cNvPr>
          <p:cNvSpPr/>
          <p:nvPr/>
        </p:nvSpPr>
        <p:spPr>
          <a:xfrm>
            <a:off x="1650833" y="5913607"/>
            <a:ext cx="814284" cy="2716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bg1"/>
                </a:solidFill>
              </a:rPr>
              <a:t>Observabil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4499DDCD-4C69-42DB-B529-FCE0435F82EB}"/>
              </a:ext>
            </a:extLst>
          </p:cNvPr>
          <p:cNvSpPr/>
          <p:nvPr/>
        </p:nvSpPr>
        <p:spPr>
          <a:xfrm>
            <a:off x="1616833" y="6351445"/>
            <a:ext cx="814284" cy="446716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tx1"/>
                </a:solidFill>
              </a:rPr>
              <a:t>Așteptat neoservabil sau redus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6DF7E4C0-D968-4309-AF96-0BC3D66114AF}"/>
              </a:ext>
            </a:extLst>
          </p:cNvPr>
          <p:cNvSpPr/>
          <p:nvPr/>
        </p:nvSpPr>
        <p:spPr>
          <a:xfrm>
            <a:off x="2614375" y="5796824"/>
            <a:ext cx="9396000" cy="16625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Competențe dezvoltate ale partenerilor sociali, ONG-urilor și actorilor multipli de a dezvolta parteneriate, inițiative și planuri de acțiune comune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7BC08973-4274-47E7-9233-C2F4EBB33D15}"/>
              </a:ext>
            </a:extLst>
          </p:cNvPr>
          <p:cNvSpPr/>
          <p:nvPr/>
        </p:nvSpPr>
        <p:spPr>
          <a:xfrm>
            <a:off x="2656479" y="6494035"/>
            <a:ext cx="9396000" cy="16625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Schimbări și oportunități la nivel național și organizațional în vederea atingerii dezvoltării durabile și coeziunii sociale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DE367F82-D87C-4809-AD98-505095AAD530}"/>
              </a:ext>
            </a:extLst>
          </p:cNvPr>
          <p:cNvSpPr/>
          <p:nvPr/>
        </p:nvSpPr>
        <p:spPr>
          <a:xfrm>
            <a:off x="2585361" y="6242493"/>
            <a:ext cx="4734023" cy="16606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Contribuție și relevanță intensificate ale partenerilor în probleme de ocupare în incluziune socială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E48E7693-CF63-4F49-8893-DABBA25E7A25}"/>
              </a:ext>
            </a:extLst>
          </p:cNvPr>
          <p:cNvSpPr/>
          <p:nvPr/>
        </p:nvSpPr>
        <p:spPr>
          <a:xfrm>
            <a:off x="2585360" y="6015627"/>
            <a:ext cx="4397013" cy="16449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Noi competențe practice și abilități de participare la procesul decizional și dialogul social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4AC8FD51-708B-4381-817E-DE8148FEC0C2}"/>
              </a:ext>
            </a:extLst>
          </p:cNvPr>
          <p:cNvSpPr/>
          <p:nvPr/>
        </p:nvSpPr>
        <p:spPr>
          <a:xfrm>
            <a:off x="2663783" y="6752676"/>
            <a:ext cx="4318590" cy="142796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Planuri de acțiune și strategii pentru ocupare și incluziune îmbunătățite/nou-elaborate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7044709" y="6750679"/>
            <a:ext cx="4251941" cy="13602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Capacitate dezvolată de a activa în rețele și structuri parteneriale a actorilor relevanți</a:t>
            </a:r>
            <a:endParaRPr lang="ro-RO" sz="900" dirty="0">
              <a:solidFill>
                <a:schemeClr val="tx1"/>
              </a:solidFill>
            </a:endParaRPr>
          </a:p>
        </p:txBody>
      </p:sp>
      <p:cxnSp>
        <p:nvCxnSpPr>
          <p:cNvPr id="159" name="Connector: Elbow 158">
            <a:extLst>
              <a:ext uri="{FF2B5EF4-FFF2-40B4-BE49-F238E27FC236}">
                <a16:creationId xmlns:a16="http://schemas.microsoft.com/office/drawing/2014/main" id="{4D707199-AF40-44EB-A36E-5B503071F9A5}"/>
              </a:ext>
            </a:extLst>
          </p:cNvPr>
          <p:cNvCxnSpPr>
            <a:cxnSpLocks/>
          </p:cNvCxnSpPr>
          <p:nvPr/>
        </p:nvCxnSpPr>
        <p:spPr>
          <a:xfrm rot="5400000">
            <a:off x="878575" y="3156858"/>
            <a:ext cx="1551980" cy="7463"/>
          </a:xfrm>
          <a:prstGeom prst="bentConnector4">
            <a:avLst>
              <a:gd name="adj1" fmla="val 28410"/>
              <a:gd name="adj2" fmla="val 3163111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6A3F2D29-06A9-42E1-8640-265F27FC79E4}"/>
              </a:ext>
            </a:extLst>
          </p:cNvPr>
          <p:cNvCxnSpPr/>
          <p:nvPr/>
        </p:nvCxnSpPr>
        <p:spPr>
          <a:xfrm rot="16200000" flipH="1">
            <a:off x="1120172" y="4342052"/>
            <a:ext cx="940200" cy="117244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: Elbow 171">
            <a:extLst>
              <a:ext uri="{FF2B5EF4-FFF2-40B4-BE49-F238E27FC236}">
                <a16:creationId xmlns:a16="http://schemas.microsoft.com/office/drawing/2014/main" id="{EE172E2E-56C0-4D99-8D3F-CD4AE8DA521A}"/>
              </a:ext>
            </a:extLst>
          </p:cNvPr>
          <p:cNvCxnSpPr>
            <a:endCxn id="138" idx="1"/>
          </p:cNvCxnSpPr>
          <p:nvPr/>
        </p:nvCxnSpPr>
        <p:spPr>
          <a:xfrm rot="16200000" flipH="1">
            <a:off x="982832" y="5381437"/>
            <a:ext cx="1218758" cy="117244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14E19491-2FBB-4AF5-BB4D-1BB2DA54508E}"/>
              </a:ext>
            </a:extLst>
          </p:cNvPr>
          <p:cNvCxnSpPr/>
          <p:nvPr/>
        </p:nvCxnSpPr>
        <p:spPr>
          <a:xfrm>
            <a:off x="756009" y="754369"/>
            <a:ext cx="0" cy="5435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4A0EA883-CED8-4218-83B7-61C5CAFA6141}"/>
              </a:ext>
            </a:extLst>
          </p:cNvPr>
          <p:cNvCxnSpPr/>
          <p:nvPr/>
        </p:nvCxnSpPr>
        <p:spPr>
          <a:xfrm>
            <a:off x="756009" y="1884445"/>
            <a:ext cx="0" cy="6395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7B231E8-3963-4C4B-8013-CA71B022BAE3}"/>
              </a:ext>
            </a:extLst>
          </p:cNvPr>
          <p:cNvCxnSpPr/>
          <p:nvPr/>
        </p:nvCxnSpPr>
        <p:spPr>
          <a:xfrm>
            <a:off x="1368181" y="2822430"/>
            <a:ext cx="103215" cy="0"/>
          </a:xfrm>
          <a:prstGeom prst="line">
            <a:avLst/>
          </a:prstGeom>
          <a:ln w="285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or: Elbow 213">
            <a:extLst>
              <a:ext uri="{FF2B5EF4-FFF2-40B4-BE49-F238E27FC236}">
                <a16:creationId xmlns:a16="http://schemas.microsoft.com/office/drawing/2014/main" id="{11333D8B-2A08-4F09-BE4F-ED1C568F343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55758" y="2834854"/>
            <a:ext cx="289349" cy="264503"/>
          </a:xfrm>
          <a:prstGeom prst="bentConnector2">
            <a:avLst/>
          </a:prstGeom>
          <a:ln w="19050"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0" name="Rectangle: Rounded Corners 129">
            <a:extLst>
              <a:ext uri="{FF2B5EF4-FFF2-40B4-BE49-F238E27FC236}">
                <a16:creationId xmlns:a16="http://schemas.microsoft.com/office/drawing/2014/main" id="{73C2C517-B77D-4A3F-8916-2170C2506C12}"/>
              </a:ext>
            </a:extLst>
          </p:cNvPr>
          <p:cNvSpPr/>
          <p:nvPr/>
        </p:nvSpPr>
        <p:spPr>
          <a:xfrm>
            <a:off x="6096000" y="5167872"/>
            <a:ext cx="3077296" cy="40124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5"/>
              </a:buClr>
              <a:buSzPct val="90000"/>
            </a:pPr>
            <a:r>
              <a:rPr lang="ro-RO" sz="900" dirty="0">
                <a:solidFill>
                  <a:schemeClr val="accent3"/>
                </a:solidFill>
                <a:latin typeface="+mj-lt"/>
              </a:rPr>
              <a:t>Indicatori care definesc creșterea capacității partenerilor / ONG – variabile definite în logica intervenției</a:t>
            </a:r>
          </a:p>
        </p:txBody>
      </p:sp>
      <p:sp>
        <p:nvSpPr>
          <p:cNvPr id="71" name="Rectangle: Rounded Corners 149">
            <a:extLst>
              <a:ext uri="{FF2B5EF4-FFF2-40B4-BE49-F238E27FC236}">
                <a16:creationId xmlns:a16="http://schemas.microsoft.com/office/drawing/2014/main" id="{E48E7693-CF63-4F49-8893-DABBA25E7A25}"/>
              </a:ext>
            </a:extLst>
          </p:cNvPr>
          <p:cNvSpPr/>
          <p:nvPr/>
        </p:nvSpPr>
        <p:spPr>
          <a:xfrm>
            <a:off x="7044709" y="6017770"/>
            <a:ext cx="2990217" cy="17072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Servicii îmbunătățite și diversificate ale partenerilor multipli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73" name="Rectangle: Rounded Corners 147">
            <a:extLst>
              <a:ext uri="{FF2B5EF4-FFF2-40B4-BE49-F238E27FC236}">
                <a16:creationId xmlns:a16="http://schemas.microsoft.com/office/drawing/2014/main" id="{DE367F82-D87C-4809-AD98-505095AAD530}"/>
              </a:ext>
            </a:extLst>
          </p:cNvPr>
          <p:cNvSpPr/>
          <p:nvPr/>
        </p:nvSpPr>
        <p:spPr>
          <a:xfrm>
            <a:off x="10116878" y="6011712"/>
            <a:ext cx="2075121" cy="17678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dirty="0" smtClean="0">
                <a:solidFill>
                  <a:schemeClr val="bg1"/>
                </a:solidFill>
              </a:rPr>
              <a:t>Proces decizional transparent și participativ</a:t>
            </a:r>
            <a:endParaRPr lang="ro-RO" sz="800" dirty="0">
              <a:solidFill>
                <a:schemeClr val="bg1"/>
              </a:solidFill>
            </a:endParaRPr>
          </a:p>
        </p:txBody>
      </p:sp>
      <p:sp>
        <p:nvSpPr>
          <p:cNvPr id="76" name="Rectangle: Rounded Corners 147">
            <a:extLst>
              <a:ext uri="{FF2B5EF4-FFF2-40B4-BE49-F238E27FC236}">
                <a16:creationId xmlns:a16="http://schemas.microsoft.com/office/drawing/2014/main" id="{DE367F82-D87C-4809-AD98-505095AAD530}"/>
              </a:ext>
            </a:extLst>
          </p:cNvPr>
          <p:cNvSpPr/>
          <p:nvPr/>
        </p:nvSpPr>
        <p:spPr>
          <a:xfrm>
            <a:off x="7394130" y="6226434"/>
            <a:ext cx="4797868" cy="2073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bg1"/>
                </a:solidFill>
              </a:rPr>
              <a:t>Conștientizare crescută și integrarea mai largă a conceptelor de respnsabilitate socială și civică</a:t>
            </a:r>
            <a:endParaRPr lang="ro-RO" sz="900" dirty="0">
              <a:solidFill>
                <a:schemeClr val="bg1"/>
              </a:solidFill>
            </a:endParaRPr>
          </a:p>
        </p:txBody>
      </p:sp>
      <p:sp>
        <p:nvSpPr>
          <p:cNvPr id="78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2675601" y="6988647"/>
            <a:ext cx="2513445" cy="15510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Diminuarea fenomenului de muncă nedeclarată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79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5305274" y="6998187"/>
            <a:ext cx="2209951" cy="14556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Rata de ocupare și productivitate crescute</a:t>
            </a:r>
            <a:endParaRPr lang="ro-RO" sz="900" dirty="0">
              <a:solidFill>
                <a:schemeClr val="tx1"/>
              </a:solidFill>
            </a:endParaRPr>
          </a:p>
        </p:txBody>
      </p:sp>
      <p:sp>
        <p:nvSpPr>
          <p:cNvPr id="80" name="Rectangle: Rounded Corners 153">
            <a:extLst>
              <a:ext uri="{FF2B5EF4-FFF2-40B4-BE49-F238E27FC236}">
                <a16:creationId xmlns:a16="http://schemas.microsoft.com/office/drawing/2014/main" id="{7C69C8C3-1ED4-45DB-98BF-A8AB090B87DC}"/>
              </a:ext>
            </a:extLst>
          </p:cNvPr>
          <p:cNvSpPr/>
          <p:nvPr/>
        </p:nvSpPr>
        <p:spPr>
          <a:xfrm>
            <a:off x="7631453" y="6998187"/>
            <a:ext cx="3179422" cy="145563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900" dirty="0" smtClean="0">
                <a:solidFill>
                  <a:schemeClr val="tx1"/>
                </a:solidFill>
              </a:rPr>
              <a:t>Integrarea în creștere a categoriilor vulnerabile pe piața muncii</a:t>
            </a:r>
            <a:endParaRPr lang="ro-R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28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EWNAMES" val="True"/>
  <p:tag name="PREVIOUSNAME" val="C:\Users\Yulia Klyushina\Downloads\20180624 good slides first draft .pptx"/>
  <p:tag name="THINKCELLPRESENTATIONDONOTDELETE" val="&lt;?xml version=&quot;1.0&quot; encoding=&quot;UTF-16&quot; standalone=&quot;yes&quot;?&gt;&lt;root reqver=&quot;24162&quot;&gt;&lt;version val=&quot;2698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6&quot;&gt;&lt;elem m_fUsage=&quot;1.00000000000000000000E+00&quot;&gt;&lt;m_msothmcolidx val=&quot;0&quot;/&gt;&lt;m_rgb r=&quot;01&quot; g=&quot;B1&quot; b=&quot;C2&quot;/&gt;&lt;m_nBrightness tagver0=&quot;26206&quot; tagname0=&quot;m_nBrightnessUNRECOGNIZED&quot; val=&quot;0&quot;/&gt;&lt;/elem&gt;&lt;elem m_fUsage=&quot;9.00000000000000022204E-01&quot;&gt;&lt;m_msothmcolidx val=&quot;0&quot;/&gt;&lt;m_rgb r=&quot;AC&quot; g=&quot;AC&quot; b=&quot;AC&quot;/&gt;&lt;m_nBrightness tagver0=&quot;26206&quot; tagname0=&quot;m_nBrightnessUNRECOGNIZED&quot; val=&quot;0&quot;/&gt;&lt;/elem&gt;&lt;elem m_fUsage=&quot;8.10000000000000053291E-01&quot;&gt;&lt;m_msothmcolidx val=&quot;0&quot;/&gt;&lt;m_rgb r=&quot;F0&quot; g=&quot;DE&quot; b=&quot;DD&quot;/&gt;&lt;m_nBrightness tagver0=&quot;26206&quot; tagname0=&quot;m_nBrightnessUNRECOGNIZED&quot; val=&quot;0&quot;/&gt;&lt;/elem&gt;&lt;elem m_fUsage=&quot;7.29000000000000092371E-01&quot;&gt;&lt;m_msothmcolidx val=&quot;0&quot;/&gt;&lt;m_rgb r=&quot;BE&quot; g=&quot;70&quot; b=&quot;6B&quot;/&gt;&lt;m_nBrightness tagver0=&quot;26206&quot; tagname0=&quot;m_nBrightnessUNRECOGNIZED&quot; val=&quot;0&quot;/&gt;&lt;/elem&gt;&lt;elem m_fUsage=&quot;6.56100000000000127542E-01&quot;&gt;&lt;m_msothmcolidx val=&quot;0&quot;/&gt;&lt;m_rgb r=&quot;C2&quot; g=&quot;C9&quot; b=&quot;C9&quot;/&gt;&lt;m_nBrightness tagver0=&quot;26206&quot; tagname0=&quot;m_nBrightnessUNRECOGNIZED&quot; val=&quot;0&quot;/&gt;&lt;/elem&gt;&lt;elem m_fUsage=&quot;5.90490000000000181402E-01&quot;&gt;&lt;m_msothmcolidx val=&quot;0&quot;/&gt;&lt;m_rgb r=&quot;DA&quot; g=&quot;E9&quot; b=&quot;A7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9F7ah7lSm2NhFIUZ1gD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lEwmlRQqW1.fMDhAeJ2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Civitta">
      <a:dk1>
        <a:srgbClr val="134753"/>
      </a:dk1>
      <a:lt1>
        <a:srgbClr val="FFFFFF"/>
      </a:lt1>
      <a:dk2>
        <a:srgbClr val="4C4C4C"/>
      </a:dk2>
      <a:lt2>
        <a:srgbClr val="C2E8F1"/>
      </a:lt2>
      <a:accent1>
        <a:srgbClr val="3CA1BC"/>
      </a:accent1>
      <a:accent2>
        <a:srgbClr val="48B9D5"/>
      </a:accent2>
      <a:accent3>
        <a:srgbClr val="502523"/>
      </a:accent3>
      <a:accent4>
        <a:srgbClr val="00ABC0"/>
      </a:accent4>
      <a:accent5>
        <a:srgbClr val="ABCD3A"/>
      </a:accent5>
      <a:accent6>
        <a:srgbClr val="588133"/>
      </a:accent6>
      <a:hlink>
        <a:srgbClr val="00ABC0"/>
      </a:hlink>
      <a:folHlink>
        <a:srgbClr val="134753"/>
      </a:folHlink>
    </a:clrScheme>
    <a:fontScheme name="Civitta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buClr>
            <a:schemeClr val="accent5"/>
          </a:buClr>
          <a:buSzPct val="90000"/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xtLst>
          <a:ext uri="{909E8E84-426E-40dd-AFC4-6F175D3DCCD1}">
            <a14:hiddenFill xmlns:r="http://schemas.openxmlformats.org/officeDocument/2006/relationships" xmlns:p="http://schemas.openxmlformats.org/presentationml/2006/main"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r="http://schemas.openxmlformats.org/officeDocument/2006/relationships" xmlns:p="http://schemas.openxmlformats.org/presentationml/2006/main"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r="http://schemas.openxmlformats.org/officeDocument/2006/relationships" xmlns:p="http://schemas.openxmlformats.org/presentationml/2006/main"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rtlCol="0" anchor="t" anchorCtr="0">
        <a:noAutofit/>
      </a:bodyPr>
      <a:lstStyle>
        <a:defPPr algn="l">
          <a:lnSpc>
            <a:spcPct val="100000"/>
          </a:lnSpc>
          <a:spcBef>
            <a:spcPts val="600"/>
          </a:spcBef>
          <a:buClr>
            <a:schemeClr val="accent5"/>
          </a:buClr>
          <a:buSzPct val="90000"/>
          <a:defRPr sz="1600" dirty="0" err="1" smtClean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700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do Office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Dana Visoreanu</cp:lastModifiedBy>
  <cp:revision>573</cp:revision>
  <dcterms:created xsi:type="dcterms:W3CDTF">2018-05-11T14:04:54Z</dcterms:created>
  <dcterms:modified xsi:type="dcterms:W3CDTF">2020-12-21T14:01:41Z</dcterms:modified>
</cp:coreProperties>
</file>