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63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ira Sans Extra Condensed Medium" panose="020B0604020202020204" charset="0"/>
      <p:regular r:id="rId8"/>
      <p:bold r:id="rId9"/>
      <p:italic r:id="rId10"/>
      <p:boldItalic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CE694C-6704-4998-8D27-71544CC5BE79}" v="1" dt="2023-10-13T08:15:10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21" Type="http://schemas.microsoft.com/office/2015/10/relationships/revisionInfo" Target="revisionInfo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odora Dumitra" userId="ba12a1f3-b93c-4213-9782-7c96fe877360" providerId="ADAL" clId="{8ACE694C-6704-4998-8D27-71544CC5BE79}"/>
    <pc:docChg chg="modSld">
      <pc:chgData name="Teodora Dumitra" userId="ba12a1f3-b93c-4213-9782-7c96fe877360" providerId="ADAL" clId="{8ACE694C-6704-4998-8D27-71544CC5BE79}" dt="2023-10-13T08:15:24.999" v="62" actId="14100"/>
      <pc:docMkLst>
        <pc:docMk/>
      </pc:docMkLst>
      <pc:sldChg chg="modSp mod">
        <pc:chgData name="Teodora Dumitra" userId="ba12a1f3-b93c-4213-9782-7c96fe877360" providerId="ADAL" clId="{8ACE694C-6704-4998-8D27-71544CC5BE79}" dt="2023-10-13T08:15:24.999" v="62" actId="14100"/>
        <pc:sldMkLst>
          <pc:docMk/>
          <pc:sldMk cId="0" sldId="263"/>
        </pc:sldMkLst>
        <pc:spChg chg="mod">
          <ac:chgData name="Teodora Dumitra" userId="ba12a1f3-b93c-4213-9782-7c96fe877360" providerId="ADAL" clId="{8ACE694C-6704-4998-8D27-71544CC5BE79}" dt="2023-10-13T08:15:10.611" v="58"/>
          <ac:spMkLst>
            <pc:docMk/>
            <pc:sldMk cId="0" sldId="263"/>
            <ac:spMk id="461" creationId="{00000000-0000-0000-0000-000000000000}"/>
          </ac:spMkLst>
        </pc:spChg>
        <pc:spChg chg="mod">
          <ac:chgData name="Teodora Dumitra" userId="ba12a1f3-b93c-4213-9782-7c96fe877360" providerId="ADAL" clId="{8ACE694C-6704-4998-8D27-71544CC5BE79}" dt="2023-10-13T08:15:24.999" v="62" actId="14100"/>
          <ac:spMkLst>
            <pc:docMk/>
            <pc:sldMk cId="0" sldId="263"/>
            <ac:spMk id="481" creationId="{E4B07DDA-1594-651E-54C0-788EFD7B3B3C}"/>
          </ac:spMkLst>
        </pc:spChg>
        <pc:picChg chg="mod">
          <ac:chgData name="Teodora Dumitra" userId="ba12a1f3-b93c-4213-9782-7c96fe877360" providerId="ADAL" clId="{8ACE694C-6704-4998-8D27-71544CC5BE79}" dt="2023-10-13T08:11:22.973" v="2" actId="1076"/>
          <ac:picMkLst>
            <pc:docMk/>
            <pc:sldMk cId="0" sldId="263"/>
            <ac:picMk id="482" creationId="{D4C9D246-8CF3-0C64-DFC9-532CE23803D9}"/>
          </ac:picMkLst>
        </pc:picChg>
      </pc:sldChg>
    </pc:docChg>
  </pc:docChgLst>
  <pc:docChgLst>
    <pc:chgData name="Monica Maer" userId="118320be-7ddf-4c70-9300-dc3f90f9120e" providerId="ADAL" clId="{A0FA5A51-237C-4EC7-B4A5-5A33121215BF}"/>
    <pc:docChg chg="custSel modSld">
      <pc:chgData name="Monica Maer" userId="118320be-7ddf-4c70-9300-dc3f90f9120e" providerId="ADAL" clId="{A0FA5A51-237C-4EC7-B4A5-5A33121215BF}" dt="2023-10-12T11:16:24.592" v="16" actId="14100"/>
      <pc:docMkLst>
        <pc:docMk/>
      </pc:docMkLst>
      <pc:sldChg chg="modSp mod">
        <pc:chgData name="Monica Maer" userId="118320be-7ddf-4c70-9300-dc3f90f9120e" providerId="ADAL" clId="{A0FA5A51-237C-4EC7-B4A5-5A33121215BF}" dt="2023-10-12T11:16:24.592" v="16" actId="14100"/>
        <pc:sldMkLst>
          <pc:docMk/>
          <pc:sldMk cId="0" sldId="263"/>
        </pc:sldMkLst>
        <pc:spChg chg="mod">
          <ac:chgData name="Monica Maer" userId="118320be-7ddf-4c70-9300-dc3f90f9120e" providerId="ADAL" clId="{A0FA5A51-237C-4EC7-B4A5-5A33121215BF}" dt="2023-10-12T11:12:11.729" v="1" actId="1076"/>
          <ac:spMkLst>
            <pc:docMk/>
            <pc:sldMk cId="0" sldId="263"/>
            <ac:spMk id="437" creationId="{00000000-0000-0000-0000-000000000000}"/>
          </ac:spMkLst>
        </pc:spChg>
        <pc:spChg chg="mod">
          <ac:chgData name="Monica Maer" userId="118320be-7ddf-4c70-9300-dc3f90f9120e" providerId="ADAL" clId="{A0FA5A51-237C-4EC7-B4A5-5A33121215BF}" dt="2023-10-12T11:12:48.807" v="15" actId="20577"/>
          <ac:spMkLst>
            <pc:docMk/>
            <pc:sldMk cId="0" sldId="263"/>
            <ac:spMk id="451" creationId="{00000000-0000-0000-0000-000000000000}"/>
          </ac:spMkLst>
        </pc:spChg>
        <pc:picChg chg="mod">
          <ac:chgData name="Monica Maer" userId="118320be-7ddf-4c70-9300-dc3f90f9120e" providerId="ADAL" clId="{A0FA5A51-237C-4EC7-B4A5-5A33121215BF}" dt="2023-10-12T11:16:24.592" v="16" actId="14100"/>
          <ac:picMkLst>
            <pc:docMk/>
            <pc:sldMk cId="0" sldId="263"/>
            <ac:picMk id="482" creationId="{D4C9D246-8CF3-0C64-DFC9-532CE23803D9}"/>
          </ac:picMkLst>
        </pc:picChg>
        <pc:cxnChg chg="mod">
          <ac:chgData name="Monica Maer" userId="118320be-7ddf-4c70-9300-dc3f90f9120e" providerId="ADAL" clId="{A0FA5A51-237C-4EC7-B4A5-5A33121215BF}" dt="2023-10-12T11:12:11.729" v="1" actId="1076"/>
          <ac:cxnSpMkLst>
            <pc:docMk/>
            <pc:sldMk cId="0" sldId="263"/>
            <ac:cxnSpMk id="436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8a1b6e560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8a1b6e560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2"/>
          <p:cNvSpPr/>
          <p:nvPr/>
        </p:nvSpPr>
        <p:spPr>
          <a:xfrm>
            <a:off x="3910292" y="1429217"/>
            <a:ext cx="1413900" cy="4272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D1= </a:t>
            </a:r>
            <a:r>
              <a:rPr lang="en-GB" sz="1200" dirty="0" err="1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Bioeconomie</a:t>
            </a:r>
            <a:endParaRPr sz="12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433" name="Google Shape;433;p22"/>
          <p:cNvCxnSpPr>
            <a:cxnSpLocks/>
          </p:cNvCxnSpPr>
          <p:nvPr/>
        </p:nvCxnSpPr>
        <p:spPr>
          <a:xfrm flipH="1">
            <a:off x="3103123" y="1692095"/>
            <a:ext cx="807169" cy="17177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4" name="Google Shape;434;p22"/>
          <p:cNvSpPr/>
          <p:nvPr/>
        </p:nvSpPr>
        <p:spPr>
          <a:xfrm>
            <a:off x="3034993" y="1824316"/>
            <a:ext cx="93300" cy="93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2"/>
          <p:cNvSpPr/>
          <p:nvPr/>
        </p:nvSpPr>
        <p:spPr>
          <a:xfrm>
            <a:off x="3910292" y="2123286"/>
            <a:ext cx="1413900" cy="4272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D2= Eco-nano</a:t>
            </a:r>
            <a:r>
              <a:rPr lang="ro-RO" sz="11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-</a:t>
            </a:r>
            <a:r>
              <a:rPr lang="en-GB" sz="1100" dirty="0" err="1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</a:t>
            </a:r>
            <a:r>
              <a:rPr lang="ro-RO" sz="11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hnologii </a:t>
            </a:r>
            <a:endParaRPr sz="11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436" name="Google Shape;436;p22"/>
          <p:cNvCxnSpPr>
            <a:cxnSpLocks/>
            <a:stCxn id="435" idx="1"/>
            <a:endCxn id="437" idx="6"/>
          </p:cNvCxnSpPr>
          <p:nvPr/>
        </p:nvCxnSpPr>
        <p:spPr>
          <a:xfrm flipH="1">
            <a:off x="3141629" y="2336886"/>
            <a:ext cx="768663" cy="10886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7" name="Google Shape;437;p22"/>
          <p:cNvSpPr/>
          <p:nvPr/>
        </p:nvSpPr>
        <p:spPr>
          <a:xfrm>
            <a:off x="3048329" y="2399099"/>
            <a:ext cx="93300" cy="933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2"/>
          <p:cNvSpPr/>
          <p:nvPr/>
        </p:nvSpPr>
        <p:spPr>
          <a:xfrm>
            <a:off x="3902998" y="3423868"/>
            <a:ext cx="1413900" cy="427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D4= </a:t>
            </a:r>
            <a:r>
              <a:rPr lang="en-GB" sz="1200" dirty="0" err="1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Sănătate</a:t>
            </a:r>
            <a:endParaRPr sz="12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439" name="Google Shape;439;p22"/>
          <p:cNvCxnSpPr>
            <a:cxnSpLocks/>
            <a:endCxn id="440" idx="6"/>
          </p:cNvCxnSpPr>
          <p:nvPr/>
        </p:nvCxnSpPr>
        <p:spPr>
          <a:xfrm flipH="1" flipV="1">
            <a:off x="3247783" y="3494140"/>
            <a:ext cx="662509" cy="11360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0" name="Google Shape;440;p22"/>
          <p:cNvSpPr/>
          <p:nvPr/>
        </p:nvSpPr>
        <p:spPr>
          <a:xfrm>
            <a:off x="3154483" y="3447490"/>
            <a:ext cx="93300" cy="933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2"/>
          <p:cNvSpPr/>
          <p:nvPr/>
        </p:nvSpPr>
        <p:spPr>
          <a:xfrm>
            <a:off x="3910292" y="2768687"/>
            <a:ext cx="1413900" cy="4272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D3= </a:t>
            </a:r>
            <a:r>
              <a:rPr lang="en-GB" sz="1200" dirty="0" err="1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Energie</a:t>
            </a:r>
            <a:r>
              <a:rPr lang="ro-RO" sz="12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, mediu</a:t>
            </a:r>
            <a:endParaRPr sz="12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442" name="Google Shape;442;p22"/>
          <p:cNvCxnSpPr>
            <a:cxnSpLocks/>
            <a:endCxn id="443" idx="6"/>
          </p:cNvCxnSpPr>
          <p:nvPr/>
        </p:nvCxnSpPr>
        <p:spPr>
          <a:xfrm flipH="1" flipV="1">
            <a:off x="3234929" y="2974639"/>
            <a:ext cx="689010" cy="1042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3" name="Google Shape;443;p22"/>
          <p:cNvSpPr/>
          <p:nvPr/>
        </p:nvSpPr>
        <p:spPr>
          <a:xfrm>
            <a:off x="3141629" y="2927989"/>
            <a:ext cx="93300" cy="93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2"/>
          <p:cNvSpPr/>
          <p:nvPr/>
        </p:nvSpPr>
        <p:spPr>
          <a:xfrm>
            <a:off x="3910292" y="4111841"/>
            <a:ext cx="1413900" cy="42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D5=TIC</a:t>
            </a:r>
            <a:endParaRPr sz="12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445" name="Google Shape;445;p22"/>
          <p:cNvCxnSpPr>
            <a:cxnSpLocks/>
          </p:cNvCxnSpPr>
          <p:nvPr/>
        </p:nvCxnSpPr>
        <p:spPr>
          <a:xfrm flipH="1" flipV="1">
            <a:off x="3154483" y="4065191"/>
            <a:ext cx="761292" cy="2428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6" name="Google Shape;446;p22"/>
          <p:cNvSpPr/>
          <p:nvPr/>
        </p:nvSpPr>
        <p:spPr>
          <a:xfrm>
            <a:off x="3061183" y="4018541"/>
            <a:ext cx="93300" cy="9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2"/>
          <p:cNvSpPr txBox="1"/>
          <p:nvPr/>
        </p:nvSpPr>
        <p:spPr>
          <a:xfrm>
            <a:off x="5854226" y="3377973"/>
            <a:ext cx="2579549" cy="635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900" dirty="0"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ețeaua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este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construită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pe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baza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colaborărilor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din 2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proiecte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finanțate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care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definesc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și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cele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două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componente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conexe</a:t>
            </a:r>
            <a:r>
              <a:rPr lang="ro-RO" sz="900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sz="9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22"/>
          <p:cNvSpPr txBox="1"/>
          <p:nvPr/>
        </p:nvSpPr>
        <p:spPr>
          <a:xfrm>
            <a:off x="5836253" y="1304047"/>
            <a:ext cx="2684833" cy="59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900" dirty="0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onectivitatea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rețelei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este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crescută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în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principal de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întreprinderi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ro-RO" sz="900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sz="9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22"/>
          <p:cNvSpPr txBox="1"/>
          <p:nvPr/>
        </p:nvSpPr>
        <p:spPr>
          <a:xfrm>
            <a:off x="5845637" y="2690418"/>
            <a:ext cx="2639341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900" dirty="0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onectivitatea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este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îmbunătățită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atât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prin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activitatățile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colaborare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ale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firmelor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cât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și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ale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instituțiilor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cercetare</a:t>
            </a:r>
            <a:r>
              <a:rPr lang="en-GB" sz="1200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22"/>
          <p:cNvSpPr txBox="1"/>
          <p:nvPr/>
        </p:nvSpPr>
        <p:spPr>
          <a:xfrm>
            <a:off x="5797162" y="2006582"/>
            <a:ext cx="2524328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900" dirty="0">
                <a:latin typeface="Roboto"/>
                <a:ea typeface="Roboto"/>
                <a:cs typeface="Roboto"/>
                <a:sym typeface="Roboto"/>
              </a:rPr>
              <a:t>O densitate redusă a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rețelei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ca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urmare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faptului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că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proiectele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dezvoltate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au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mai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puțini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parteneri</a:t>
            </a:r>
            <a:r>
              <a:rPr lang="ro-RO" sz="900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sz="9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" name="Google Shape;451;p22"/>
          <p:cNvSpPr txBox="1"/>
          <p:nvPr/>
        </p:nvSpPr>
        <p:spPr>
          <a:xfrm>
            <a:off x="5881836" y="4076788"/>
            <a:ext cx="2524328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900" dirty="0"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robabilitatea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de a se forma “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clici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”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este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mult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mai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mare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în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cazul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acest</a:t>
            </a:r>
            <a:r>
              <a:rPr lang="ro-RO" sz="900" dirty="0">
                <a:latin typeface="Roboto"/>
                <a:ea typeface="Roboto"/>
                <a:cs typeface="Roboto"/>
                <a:sym typeface="Roboto"/>
              </a:rPr>
              <a:t>ui</a:t>
            </a:r>
            <a:r>
              <a:rPr lang="en-GB" sz="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900" dirty="0" err="1">
                <a:latin typeface="Roboto"/>
                <a:ea typeface="Roboto"/>
                <a:cs typeface="Roboto"/>
                <a:sym typeface="Roboto"/>
              </a:rPr>
              <a:t>domeni</a:t>
            </a:r>
            <a:r>
              <a:rPr lang="ro-RO" sz="900" dirty="0">
                <a:latin typeface="Roboto"/>
                <a:ea typeface="Roboto"/>
                <a:cs typeface="Roboto"/>
                <a:sym typeface="Roboto"/>
              </a:rPr>
              <a:t>u.</a:t>
            </a:r>
            <a:endParaRPr sz="9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1" name="Google Shape;461;p2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8158662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Programul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</a:t>
            </a:r>
            <a:r>
              <a:rPr lang="ro-R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o-R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perațional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o-R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ompetitivitate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ro-R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reșterea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transferului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cunoștințe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tehnologie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și personal cu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competențe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CDI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între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mediul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public de cercetare și cel privat (O.S.1.4)</a:t>
            </a:r>
            <a:endParaRPr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C1A5A0-8645-E776-89E1-B75D70904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1" y="1215958"/>
            <a:ext cx="2876858" cy="2895884"/>
          </a:xfrm>
          <a:prstGeom prst="rect">
            <a:avLst/>
          </a:prstGeom>
        </p:spPr>
      </p:pic>
      <p:cxnSp>
        <p:nvCxnSpPr>
          <p:cNvPr id="22" name="Google Shape;433;p22">
            <a:extLst>
              <a:ext uri="{FF2B5EF4-FFF2-40B4-BE49-F238E27FC236}">
                <a16:creationId xmlns:a16="http://schemas.microsoft.com/office/drawing/2014/main" id="{1406B584-F515-FB4B-2BC9-AE7371A48CE1}"/>
              </a:ext>
            </a:extLst>
          </p:cNvPr>
          <p:cNvCxnSpPr>
            <a:cxnSpLocks/>
            <a:stCxn id="29" idx="3"/>
          </p:cNvCxnSpPr>
          <p:nvPr/>
        </p:nvCxnSpPr>
        <p:spPr>
          <a:xfrm flipH="1" flipV="1">
            <a:off x="5315603" y="1613938"/>
            <a:ext cx="538623" cy="701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C65BC04-9AC8-F022-239C-1018A84BD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778" y="1572185"/>
            <a:ext cx="91448" cy="97544"/>
          </a:xfrm>
          <a:prstGeom prst="rect">
            <a:avLst/>
          </a:prstGeom>
        </p:spPr>
      </p:pic>
      <p:sp>
        <p:nvSpPr>
          <p:cNvPr id="31" name="Google Shape;437;p22">
            <a:extLst>
              <a:ext uri="{FF2B5EF4-FFF2-40B4-BE49-F238E27FC236}">
                <a16:creationId xmlns:a16="http://schemas.microsoft.com/office/drawing/2014/main" id="{3927EF44-40DA-8DCD-C4D7-0EA5ECBDED90}"/>
              </a:ext>
            </a:extLst>
          </p:cNvPr>
          <p:cNvSpPr/>
          <p:nvPr/>
        </p:nvSpPr>
        <p:spPr>
          <a:xfrm>
            <a:off x="5761852" y="2284246"/>
            <a:ext cx="93300" cy="933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2" name="Google Shape;433;p22">
            <a:extLst>
              <a:ext uri="{FF2B5EF4-FFF2-40B4-BE49-F238E27FC236}">
                <a16:creationId xmlns:a16="http://schemas.microsoft.com/office/drawing/2014/main" id="{1139A400-9AEB-501E-5055-2D7AE7A86A6B}"/>
              </a:ext>
            </a:extLst>
          </p:cNvPr>
          <p:cNvCxnSpPr>
            <a:cxnSpLocks/>
            <a:stCxn id="31" idx="2"/>
            <a:endCxn id="435" idx="3"/>
          </p:cNvCxnSpPr>
          <p:nvPr/>
        </p:nvCxnSpPr>
        <p:spPr>
          <a:xfrm flipH="1">
            <a:off x="5324192" y="2330896"/>
            <a:ext cx="437660" cy="599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65" name="Picture 464">
            <a:extLst>
              <a:ext uri="{FF2B5EF4-FFF2-40B4-BE49-F238E27FC236}">
                <a16:creationId xmlns:a16="http://schemas.microsoft.com/office/drawing/2014/main" id="{881DC786-FD01-DD0F-B328-0959B7F4A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502" y="2959843"/>
            <a:ext cx="97544" cy="97544"/>
          </a:xfrm>
          <a:prstGeom prst="rect">
            <a:avLst/>
          </a:prstGeom>
        </p:spPr>
      </p:pic>
      <p:pic>
        <p:nvPicPr>
          <p:cNvPr id="469" name="Picture 468">
            <a:extLst>
              <a:ext uri="{FF2B5EF4-FFF2-40B4-BE49-F238E27FC236}">
                <a16:creationId xmlns:a16="http://schemas.microsoft.com/office/drawing/2014/main" id="{C9ED16C7-53D8-C127-5DC7-D788B5D2D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9730" y="3607744"/>
            <a:ext cx="97544" cy="91448"/>
          </a:xfrm>
          <a:prstGeom prst="rect">
            <a:avLst/>
          </a:prstGeom>
        </p:spPr>
      </p:pic>
      <p:sp>
        <p:nvSpPr>
          <p:cNvPr id="470" name="Google Shape;446;p22">
            <a:extLst>
              <a:ext uri="{FF2B5EF4-FFF2-40B4-BE49-F238E27FC236}">
                <a16:creationId xmlns:a16="http://schemas.microsoft.com/office/drawing/2014/main" id="{96639A24-3F4E-A0FC-8408-12F1EDC65ECF}"/>
              </a:ext>
            </a:extLst>
          </p:cNvPr>
          <p:cNvSpPr/>
          <p:nvPr/>
        </p:nvSpPr>
        <p:spPr>
          <a:xfrm>
            <a:off x="5798987" y="4293692"/>
            <a:ext cx="93300" cy="9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2" name="Google Shape;433;p22">
            <a:extLst>
              <a:ext uri="{FF2B5EF4-FFF2-40B4-BE49-F238E27FC236}">
                <a16:creationId xmlns:a16="http://schemas.microsoft.com/office/drawing/2014/main" id="{8822B14A-E605-87A9-34C7-B1789E964DC8}"/>
              </a:ext>
            </a:extLst>
          </p:cNvPr>
          <p:cNvCxnSpPr>
            <a:cxnSpLocks/>
            <a:stCxn id="465" idx="1"/>
          </p:cNvCxnSpPr>
          <p:nvPr/>
        </p:nvCxnSpPr>
        <p:spPr>
          <a:xfrm flipH="1" flipV="1">
            <a:off x="5316898" y="2997737"/>
            <a:ext cx="491604" cy="10878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7" name="Google Shape;433;p22">
            <a:extLst>
              <a:ext uri="{FF2B5EF4-FFF2-40B4-BE49-F238E27FC236}">
                <a16:creationId xmlns:a16="http://schemas.microsoft.com/office/drawing/2014/main" id="{12A2987E-4947-8316-BDC0-C63FDCCE5330}"/>
              </a:ext>
            </a:extLst>
          </p:cNvPr>
          <p:cNvCxnSpPr>
            <a:cxnSpLocks/>
            <a:stCxn id="469" idx="1"/>
            <a:endCxn id="438" idx="3"/>
          </p:cNvCxnSpPr>
          <p:nvPr/>
        </p:nvCxnSpPr>
        <p:spPr>
          <a:xfrm flipH="1" flipV="1">
            <a:off x="5316898" y="3637468"/>
            <a:ext cx="442832" cy="16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33;p22">
            <a:extLst>
              <a:ext uri="{FF2B5EF4-FFF2-40B4-BE49-F238E27FC236}">
                <a16:creationId xmlns:a16="http://schemas.microsoft.com/office/drawing/2014/main" id="{B82F5543-CA63-74A4-D73F-DE5115991E02}"/>
              </a:ext>
            </a:extLst>
          </p:cNvPr>
          <p:cNvCxnSpPr>
            <a:cxnSpLocks/>
            <a:stCxn id="470" idx="2"/>
          </p:cNvCxnSpPr>
          <p:nvPr/>
        </p:nvCxnSpPr>
        <p:spPr>
          <a:xfrm flipH="1" flipV="1">
            <a:off x="5319588" y="4329065"/>
            <a:ext cx="479399" cy="1127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1" name="TextBox 480">
            <a:extLst>
              <a:ext uri="{FF2B5EF4-FFF2-40B4-BE49-F238E27FC236}">
                <a16:creationId xmlns:a16="http://schemas.microsoft.com/office/drawing/2014/main" id="{E4B07DDA-1594-651E-54C0-788EFD7B3B3C}"/>
              </a:ext>
            </a:extLst>
          </p:cNvPr>
          <p:cNvSpPr txBox="1"/>
          <p:nvPr/>
        </p:nvSpPr>
        <p:spPr>
          <a:xfrm>
            <a:off x="2857404" y="4799814"/>
            <a:ext cx="30486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Proiect cofinanțat din FEDR prin POAT 2014-2020</a:t>
            </a:r>
            <a:endParaRPr lang="en-GB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82" name="Picture 481">
            <a:extLst>
              <a:ext uri="{FF2B5EF4-FFF2-40B4-BE49-F238E27FC236}">
                <a16:creationId xmlns:a16="http://schemas.microsoft.com/office/drawing/2014/main" id="{D4C9D246-8CF3-0C64-DFC9-532CE2380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1111" y="60186"/>
            <a:ext cx="3531142" cy="3985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ject Management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BB831"/>
      </a:accent1>
      <a:accent2>
        <a:srgbClr val="FB8569"/>
      </a:accent2>
      <a:accent3>
        <a:srgbClr val="FB569C"/>
      </a:accent3>
      <a:accent4>
        <a:srgbClr val="E850E0"/>
      </a:accent4>
      <a:accent5>
        <a:srgbClr val="8225E2"/>
      </a:accent5>
      <a:accent6>
        <a:srgbClr val="9C27B0"/>
      </a:accent6>
      <a:hlink>
        <a:srgbClr val="FBB8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147</Words>
  <Application>Microsoft Office PowerPoint</Application>
  <PresentationFormat>On-screen Show (16:9)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Fira Sans Extra Condensed Medium</vt:lpstr>
      <vt:lpstr>Roboto</vt:lpstr>
      <vt:lpstr>Project Management Infographics by Slidesgo</vt:lpstr>
      <vt:lpstr>Contributia Programului Operațional Competitivitate la creșterea transferului de cunoștințe, tehnologie și personal cu competențe CDI între mediul public de cercetare și cel privat (O.S.1.4)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Creșterea transferului de cunoștințe, tehnologie și personal cu competențe CDI între mediul public de cercetare și cel privat (O.S.1.4)</dc:title>
  <dc:creator>Monica</dc:creator>
  <cp:lastModifiedBy>Adriana Davidescu</cp:lastModifiedBy>
  <cp:revision>2</cp:revision>
  <dcterms:modified xsi:type="dcterms:W3CDTF">2023-10-13T10:00:44Z</dcterms:modified>
</cp:coreProperties>
</file>