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E8D17-9AD1-41E3-BD65-5BC0206E993B}" v="5" dt="2023-10-13T08:17:32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odora Dumitra" userId="ba12a1f3-b93c-4213-9782-7c96fe877360" providerId="ADAL" clId="{E6FE8D17-9AD1-41E3-BD65-5BC0206E993B}"/>
    <pc:docChg chg="undo custSel modSld">
      <pc:chgData name="Teodora Dumitra" userId="ba12a1f3-b93c-4213-9782-7c96fe877360" providerId="ADAL" clId="{E6FE8D17-9AD1-41E3-BD65-5BC0206E993B}" dt="2023-10-13T08:23:20.552" v="46" actId="1076"/>
      <pc:docMkLst>
        <pc:docMk/>
      </pc:docMkLst>
      <pc:sldChg chg="addSp delSp modSp mod">
        <pc:chgData name="Teodora Dumitra" userId="ba12a1f3-b93c-4213-9782-7c96fe877360" providerId="ADAL" clId="{E6FE8D17-9AD1-41E3-BD65-5BC0206E993B}" dt="2023-10-13T08:23:20.552" v="46" actId="1076"/>
        <pc:sldMkLst>
          <pc:docMk/>
          <pc:sldMk cId="0" sldId="278"/>
        </pc:sldMkLst>
        <pc:spChg chg="add mod">
          <ac:chgData name="Teodora Dumitra" userId="ba12a1f3-b93c-4213-9782-7c96fe877360" providerId="ADAL" clId="{E6FE8D17-9AD1-41E3-BD65-5BC0206E993B}" dt="2023-10-13T08:17:32.460" v="37" actId="571"/>
          <ac:spMkLst>
            <pc:docMk/>
            <pc:sldMk cId="0" sldId="278"/>
            <ac:spMk id="2" creationId="{129F46EC-FF09-CF17-2E0B-5FD3638F8664}"/>
          </ac:spMkLst>
        </pc:spChg>
        <pc:spChg chg="add mod">
          <ac:chgData name="Teodora Dumitra" userId="ba12a1f3-b93c-4213-9782-7c96fe877360" providerId="ADAL" clId="{E6FE8D17-9AD1-41E3-BD65-5BC0206E993B}" dt="2023-10-13T08:12:31.436" v="31" actId="404"/>
          <ac:spMkLst>
            <pc:docMk/>
            <pc:sldMk cId="0" sldId="278"/>
            <ac:spMk id="5" creationId="{0BE3CC8D-73D8-5D39-5356-9C7B15E8C44F}"/>
          </ac:spMkLst>
        </pc:spChg>
        <pc:spChg chg="mod">
          <ac:chgData name="Teodora Dumitra" userId="ba12a1f3-b93c-4213-9782-7c96fe877360" providerId="ADAL" clId="{E6FE8D17-9AD1-41E3-BD65-5BC0206E993B}" dt="2023-10-13T08:21:28" v="45" actId="1076"/>
          <ac:spMkLst>
            <pc:docMk/>
            <pc:sldMk cId="0" sldId="278"/>
            <ac:spMk id="1170" creationId="{00000000-0000-0000-0000-000000000000}"/>
          </ac:spMkLst>
        </pc:spChg>
        <pc:spChg chg="mod">
          <ac:chgData name="Teodora Dumitra" userId="ba12a1f3-b93c-4213-9782-7c96fe877360" providerId="ADAL" clId="{E6FE8D17-9AD1-41E3-BD65-5BC0206E993B}" dt="2023-10-13T08:23:20.552" v="46" actId="1076"/>
          <ac:spMkLst>
            <pc:docMk/>
            <pc:sldMk cId="0" sldId="278"/>
            <ac:spMk id="1173" creationId="{00000000-0000-0000-0000-000000000000}"/>
          </ac:spMkLst>
        </pc:spChg>
        <pc:spChg chg="mod">
          <ac:chgData name="Teodora Dumitra" userId="ba12a1f3-b93c-4213-9782-7c96fe877360" providerId="ADAL" clId="{E6FE8D17-9AD1-41E3-BD65-5BC0206E993B}" dt="2023-10-13T08:18:07.936" v="43" actId="1076"/>
          <ac:spMkLst>
            <pc:docMk/>
            <pc:sldMk cId="0" sldId="278"/>
            <ac:spMk id="1178" creationId="{00000000-0000-0000-0000-000000000000}"/>
          </ac:spMkLst>
        </pc:spChg>
        <pc:grpChg chg="mod">
          <ac:chgData name="Teodora Dumitra" userId="ba12a1f3-b93c-4213-9782-7c96fe877360" providerId="ADAL" clId="{E6FE8D17-9AD1-41E3-BD65-5BC0206E993B}" dt="2023-10-13T08:17:39.488" v="39" actId="1076"/>
          <ac:grpSpMkLst>
            <pc:docMk/>
            <pc:sldMk cId="0" sldId="278"/>
            <ac:grpSpMk id="1175" creationId="{00000000-0000-0000-0000-000000000000}"/>
          </ac:grpSpMkLst>
        </pc:grpChg>
        <pc:picChg chg="add del mod ord">
          <ac:chgData name="Teodora Dumitra" userId="ba12a1f3-b93c-4213-9782-7c96fe877360" providerId="ADAL" clId="{E6FE8D17-9AD1-41E3-BD65-5BC0206E993B}" dt="2023-10-13T08:07:10.281" v="14" actId="478"/>
          <ac:picMkLst>
            <pc:docMk/>
            <pc:sldMk cId="0" sldId="278"/>
            <ac:picMk id="2" creationId="{3057D9D3-7BB3-C2F7-192E-E6F288DF95E6}"/>
          </ac:picMkLst>
        </pc:picChg>
        <pc:picChg chg="add mod">
          <ac:chgData name="Teodora Dumitra" userId="ba12a1f3-b93c-4213-9782-7c96fe877360" providerId="ADAL" clId="{E6FE8D17-9AD1-41E3-BD65-5BC0206E993B}" dt="2023-10-13T08:20:20.268" v="44" actId="1076"/>
          <ac:picMkLst>
            <pc:docMk/>
            <pc:sldMk cId="0" sldId="278"/>
            <ac:picMk id="3" creationId="{3EEF3B10-F1E6-CBAA-74E3-A850E93219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96F3D-EA5A-48ED-800F-9A302CDB5F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DE5E-6708-4B72-8BD2-474EB612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g8e8b782381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8" name="Google Shape;1168;g8e8b782381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289367" y="1707200"/>
            <a:ext cx="4582000" cy="28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6933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289367" y="4593600"/>
            <a:ext cx="5260400" cy="5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133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06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874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19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366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68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959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60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972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243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8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31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5700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37"/>
          <p:cNvSpPr/>
          <p:nvPr/>
        </p:nvSpPr>
        <p:spPr>
          <a:xfrm>
            <a:off x="1418899" y="780666"/>
            <a:ext cx="4872285" cy="1057700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6"/>
                </a:lnTo>
                <a:lnTo>
                  <a:pt x="80332" y="27766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1219170"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endParaRPr lang="ro-RO" sz="1467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Laboratoare și echipamente de CD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Clustere de inovare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Acces la resurse de cercetare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Noi locuri de muncă</a:t>
            </a:r>
            <a:endParaRPr lang="en-US" sz="1333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1" name="Google Shape;1171;p37"/>
          <p:cNvSpPr/>
          <p:nvPr/>
        </p:nvSpPr>
        <p:spPr>
          <a:xfrm>
            <a:off x="1418899" y="3628334"/>
            <a:ext cx="4890461" cy="1057700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121917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Performanțe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în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obținerea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produse</a:t>
            </a: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lor CD</a:t>
            </a:r>
          </a:p>
          <a:p>
            <a:pPr marL="228594" indent="-228594" defTabSz="121917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Îmbunătățirea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transferului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rezultatelor</a:t>
            </a: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CD</a:t>
            </a:r>
          </a:p>
          <a:p>
            <a:pPr marL="228594" indent="-228594" defTabSz="121917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Creșterea competitivității științifice</a:t>
            </a:r>
          </a:p>
          <a:p>
            <a:pPr marL="228594" indent="-228594" defTabSz="121917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Propagarea cunoașterii</a:t>
            </a:r>
            <a:endParaRPr lang="en-US" sz="1333" kern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Arial"/>
            </a:endParaRPr>
          </a:p>
        </p:txBody>
      </p:sp>
      <p:sp>
        <p:nvSpPr>
          <p:cNvPr id="1172" name="Google Shape;1172;p37"/>
          <p:cNvSpPr/>
          <p:nvPr/>
        </p:nvSpPr>
        <p:spPr>
          <a:xfrm>
            <a:off x="1418900" y="5084734"/>
            <a:ext cx="4872285" cy="1057700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C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re</a:t>
            </a: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ș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terea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competitivității</a:t>
            </a:r>
            <a:r>
              <a:rPr lang="en-US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 </a:t>
            </a: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organizațiilor</a:t>
            </a:r>
          </a:p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Investiții de CD în zonele vizate de proiecte</a:t>
            </a:r>
            <a:endParaRPr lang="en-US" sz="1333" kern="0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Arial"/>
            </a:endParaRPr>
          </a:p>
          <a:p>
            <a:pPr marL="228594" indent="-228594" defTabSz="1219170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Îmbunătățirea competitivității interne în domeniile vizate de proiecte</a:t>
            </a:r>
            <a:endParaRPr lang="en-US" sz="13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3" name="Google Shape;1173;p37"/>
          <p:cNvSpPr/>
          <p:nvPr/>
        </p:nvSpPr>
        <p:spPr>
          <a:xfrm>
            <a:off x="1437073" y="2163095"/>
            <a:ext cx="4872287" cy="1112313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100"/>
            </a:pPr>
            <a:endParaRPr lang="en-US" sz="1600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Capacitate </a:t>
            </a: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îmbunătățită</a:t>
            </a: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de </a:t>
            </a: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inovare</a:t>
            </a:r>
            <a:endParaRPr lang="en-US" sz="1333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pt-BR" sz="1333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Dezvoltarea de noi direcții de cercetare</a:t>
            </a:r>
            <a:endParaRPr lang="ro-RO" sz="1333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Îmbunătățirea</a:t>
            </a: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colaborărilor</a:t>
            </a: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C&amp;D</a:t>
            </a:r>
            <a:endParaRPr lang="ro-RO" sz="1333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Dezvoltarea</a:t>
            </a: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capitalului</a:t>
            </a:r>
            <a:r>
              <a:rPr lang="en-US" sz="1333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333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uman</a:t>
            </a:r>
            <a:endParaRPr lang="en-US" sz="1333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defTabSz="1219170">
              <a:buClr>
                <a:srgbClr val="000000"/>
              </a:buClr>
              <a:buSzPts val="1100"/>
            </a:pPr>
            <a:endParaRPr lang="en-US" sz="1600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4" name="Google Shape;1174;p37"/>
          <p:cNvSpPr/>
          <p:nvPr/>
        </p:nvSpPr>
        <p:spPr>
          <a:xfrm>
            <a:off x="5808823" y="1337383"/>
            <a:ext cx="954244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175" name="Google Shape;1175;p37"/>
          <p:cNvGrpSpPr/>
          <p:nvPr/>
        </p:nvGrpSpPr>
        <p:grpSpPr>
          <a:xfrm>
            <a:off x="751719" y="1179366"/>
            <a:ext cx="1270400" cy="1270399"/>
            <a:chOff x="710265" y="1121593"/>
            <a:chExt cx="715680" cy="715729"/>
          </a:xfrm>
        </p:grpSpPr>
        <p:sp>
          <p:nvSpPr>
            <p:cNvPr id="1176" name="Google Shape;1176;p37"/>
            <p:cNvSpPr/>
            <p:nvPr/>
          </p:nvSpPr>
          <p:spPr>
            <a:xfrm>
              <a:off x="710265" y="1121593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7"/>
            <p:cNvSpPr/>
            <p:nvPr/>
          </p:nvSpPr>
          <p:spPr>
            <a:xfrm>
              <a:off x="763976" y="117526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467" kern="0" dirty="0">
                  <a:solidFill>
                    <a:srgbClr val="000000"/>
                  </a:solidFill>
                  <a:latin typeface="Fira Sans Extra Condensed Medium"/>
                  <a:cs typeface="Arial"/>
                  <a:sym typeface="Fira Sans Extra Condensed Medium"/>
                </a:rPr>
                <a:t>Beneficiari POC</a:t>
              </a:r>
              <a:endParaRPr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78" name="Google Shape;1178;p37"/>
          <p:cNvSpPr txBox="1"/>
          <p:nvPr/>
        </p:nvSpPr>
        <p:spPr>
          <a:xfrm>
            <a:off x="6863022" y="486413"/>
            <a:ext cx="4968194" cy="11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1600" b="1" ker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C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ontribuția </a:t>
            </a:r>
            <a:r>
              <a:rPr lang="en-US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P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rogramul</a:t>
            </a:r>
            <a:r>
              <a:rPr lang="en-US" sz="16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ui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 </a:t>
            </a:r>
            <a:r>
              <a:rPr lang="en-US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perațional </a:t>
            </a:r>
            <a:r>
              <a:rPr lang="en-US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C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ompetitivitate 2014-2020 la creșterea capacității științifice în domeniile de specializare inteligentă și sănătate</a:t>
            </a:r>
            <a:r>
              <a:rPr lang="en-US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(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O.S.1.1</a:t>
            </a:r>
            <a:r>
              <a:rPr lang="en-US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)</a:t>
            </a:r>
            <a:r>
              <a:rPr lang="ro-RO" sz="1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 </a:t>
            </a:r>
            <a:endParaRPr sz="1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grpSp>
        <p:nvGrpSpPr>
          <p:cNvPr id="1180" name="Google Shape;1180;p37"/>
          <p:cNvGrpSpPr/>
          <p:nvPr/>
        </p:nvGrpSpPr>
        <p:grpSpPr>
          <a:xfrm>
            <a:off x="630860" y="2848464"/>
            <a:ext cx="1270400" cy="1215720"/>
            <a:chOff x="710265" y="2213902"/>
            <a:chExt cx="715680" cy="715729"/>
          </a:xfrm>
        </p:grpSpPr>
        <p:sp>
          <p:nvSpPr>
            <p:cNvPr id="1181" name="Google Shape;1181;p37"/>
            <p:cNvSpPr/>
            <p:nvPr/>
          </p:nvSpPr>
          <p:spPr>
            <a:xfrm>
              <a:off x="710265" y="2213902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7"/>
            <p:cNvSpPr/>
            <p:nvPr/>
          </p:nvSpPr>
          <p:spPr>
            <a:xfrm>
              <a:off x="763976" y="226735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Domenii de specializare inteligentă</a:t>
              </a:r>
              <a:endParaRPr sz="13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7"/>
          <p:cNvGrpSpPr/>
          <p:nvPr/>
        </p:nvGrpSpPr>
        <p:grpSpPr>
          <a:xfrm>
            <a:off x="630860" y="4250185"/>
            <a:ext cx="1270400" cy="1112424"/>
            <a:chOff x="710265" y="3306227"/>
            <a:chExt cx="715680" cy="715729"/>
          </a:xfrm>
        </p:grpSpPr>
        <p:sp>
          <p:nvSpPr>
            <p:cNvPr id="1184" name="Google Shape;1184;p37"/>
            <p:cNvSpPr/>
            <p:nvPr/>
          </p:nvSpPr>
          <p:spPr>
            <a:xfrm>
              <a:off x="710265" y="3306227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7"/>
            <p:cNvSpPr/>
            <p:nvPr/>
          </p:nvSpPr>
          <p:spPr>
            <a:xfrm>
              <a:off x="763976" y="3359680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467" kern="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Sistemul CDI</a:t>
              </a:r>
              <a:endParaRPr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86" name="Google Shape;1186;p37"/>
          <p:cNvSpPr/>
          <p:nvPr/>
        </p:nvSpPr>
        <p:spPr>
          <a:xfrm>
            <a:off x="5808825" y="2793784"/>
            <a:ext cx="954243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87" name="Google Shape;1187;p37"/>
          <p:cNvSpPr/>
          <p:nvPr/>
        </p:nvSpPr>
        <p:spPr>
          <a:xfrm>
            <a:off x="5808826" y="4250184"/>
            <a:ext cx="954241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" name="Google Shape;1367;p41">
            <a:extLst>
              <a:ext uri="{FF2B5EF4-FFF2-40B4-BE49-F238E27FC236}">
                <a16:creationId xmlns:a16="http://schemas.microsoft.com/office/drawing/2014/main" id="{4DB8E66B-16CB-24B8-5B74-39DCD500679B}"/>
              </a:ext>
            </a:extLst>
          </p:cNvPr>
          <p:cNvGrpSpPr/>
          <p:nvPr/>
        </p:nvGrpSpPr>
        <p:grpSpPr>
          <a:xfrm>
            <a:off x="7087469" y="2974988"/>
            <a:ext cx="4459067" cy="998400"/>
            <a:chOff x="5089325" y="2458475"/>
            <a:chExt cx="3344300" cy="748800"/>
          </a:xfrm>
        </p:grpSpPr>
        <p:sp>
          <p:nvSpPr>
            <p:cNvPr id="7" name="Google Shape;1368;p41">
              <a:extLst>
                <a:ext uri="{FF2B5EF4-FFF2-40B4-BE49-F238E27FC236}">
                  <a16:creationId xmlns:a16="http://schemas.microsoft.com/office/drawing/2014/main" id="{323E2ECA-1C52-0A63-22A9-6FA0FD7A2EAB}"/>
                </a:ext>
              </a:extLst>
            </p:cNvPr>
            <p:cNvSpPr/>
            <p:nvPr/>
          </p:nvSpPr>
          <p:spPr>
            <a:xfrm>
              <a:off x="5496625" y="2538787"/>
              <a:ext cx="1283685" cy="49973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Impact pozitiv pentru universități</a:t>
              </a:r>
              <a:endParaRPr sz="13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" name="Google Shape;1369;p41">
              <a:extLst>
                <a:ext uri="{FF2B5EF4-FFF2-40B4-BE49-F238E27FC236}">
                  <a16:creationId xmlns:a16="http://schemas.microsoft.com/office/drawing/2014/main" id="{0FDFFE53-F782-D2D7-0879-6747B55E1F13}"/>
                </a:ext>
              </a:extLst>
            </p:cNvPr>
            <p:cNvCxnSpPr/>
            <p:nvPr/>
          </p:nvCxnSpPr>
          <p:spPr>
            <a:xfrm>
              <a:off x="5089325" y="2832875"/>
              <a:ext cx="323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" name="Google Shape;1370;p41">
              <a:extLst>
                <a:ext uri="{FF2B5EF4-FFF2-40B4-BE49-F238E27FC236}">
                  <a16:creationId xmlns:a16="http://schemas.microsoft.com/office/drawing/2014/main" id="{3F44A5A2-01AB-D7FB-21B9-6A67301A2BDC}"/>
                </a:ext>
              </a:extLst>
            </p:cNvPr>
            <p:cNvSpPr txBox="1"/>
            <p:nvPr/>
          </p:nvSpPr>
          <p:spPr>
            <a:xfrm>
              <a:off x="689732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Număr articole ISI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R</a:t>
              </a:r>
              <a:r>
                <a:rPr lang="en-US" sz="1333" kern="0" dirty="0" err="1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ata</a:t>
              </a:r>
              <a:r>
                <a:rPr lang="en-US" sz="1333" kern="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 </a:t>
              </a:r>
              <a:r>
                <a:rPr lang="en-US" sz="1333" kern="0" dirty="0" err="1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anuală</a:t>
              </a:r>
              <a:r>
                <a:rPr lang="en-US" sz="1333" kern="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 de </a:t>
              </a:r>
              <a:r>
                <a:rPr lang="en-US" sz="1333" kern="0" dirty="0" err="1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creștere</a:t>
              </a:r>
              <a:r>
                <a:rPr lang="en-US" sz="1333" kern="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 a </a:t>
              </a:r>
              <a:r>
                <a:rPr lang="en-US" sz="1333" kern="0" dirty="0" err="1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producției</a:t>
              </a:r>
              <a:r>
                <a:rPr lang="en-US" sz="1333" kern="0" dirty="0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 </a:t>
              </a:r>
              <a:r>
                <a:rPr lang="en-US" sz="1333" kern="0" dirty="0" err="1">
                  <a:solidFill>
                    <a:srgbClr val="0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Arial"/>
                </a:rPr>
                <a:t>științifice</a:t>
              </a:r>
              <a:endParaRPr lang="en-US" sz="1333" kern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endParaRPr>
            </a:p>
            <a:p>
              <a:pPr algn="r" defTabSz="1219170">
                <a:buClr>
                  <a:srgbClr val="000000"/>
                </a:buClr>
              </a:pP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" name="Google Shape;1367;p41">
            <a:extLst>
              <a:ext uri="{FF2B5EF4-FFF2-40B4-BE49-F238E27FC236}">
                <a16:creationId xmlns:a16="http://schemas.microsoft.com/office/drawing/2014/main" id="{9BC2232E-87B0-29D5-1515-3D5A0CB90945}"/>
              </a:ext>
            </a:extLst>
          </p:cNvPr>
          <p:cNvGrpSpPr/>
          <p:nvPr/>
        </p:nvGrpSpPr>
        <p:grpSpPr>
          <a:xfrm>
            <a:off x="7079224" y="1596371"/>
            <a:ext cx="4459067" cy="998400"/>
            <a:chOff x="5089325" y="2458475"/>
            <a:chExt cx="3344300" cy="748800"/>
          </a:xfrm>
        </p:grpSpPr>
        <p:sp>
          <p:nvSpPr>
            <p:cNvPr id="15" name="Google Shape;1368;p41">
              <a:extLst>
                <a:ext uri="{FF2B5EF4-FFF2-40B4-BE49-F238E27FC236}">
                  <a16:creationId xmlns:a16="http://schemas.microsoft.com/office/drawing/2014/main" id="{6A92AD7F-6302-AF44-94F3-31BAB97A8444}"/>
                </a:ext>
              </a:extLst>
            </p:cNvPr>
            <p:cNvSpPr/>
            <p:nvPr/>
          </p:nvSpPr>
          <p:spPr>
            <a:xfrm>
              <a:off x="5496624" y="2591122"/>
              <a:ext cx="1289870" cy="4997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 dirty="0">
                  <a:solidFill>
                    <a:srgbClr val="FFFFFF"/>
                  </a:solidFill>
                  <a:latin typeface="Fira Sans Extra Condensed Medium"/>
                  <a:cs typeface="Arial"/>
                  <a:sym typeface="Fira Sans Extra Condensed Medium"/>
                </a:rPr>
                <a:t>Impact pozitiv pentru cercetători </a:t>
              </a:r>
              <a:endParaRPr sz="13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6" name="Google Shape;1369;p41">
              <a:extLst>
                <a:ext uri="{FF2B5EF4-FFF2-40B4-BE49-F238E27FC236}">
                  <a16:creationId xmlns:a16="http://schemas.microsoft.com/office/drawing/2014/main" id="{EAB768DE-9D4D-5EDC-FAC8-FDA929AFB2EC}"/>
                </a:ext>
              </a:extLst>
            </p:cNvPr>
            <p:cNvCxnSpPr/>
            <p:nvPr/>
          </p:nvCxnSpPr>
          <p:spPr>
            <a:xfrm>
              <a:off x="5089325" y="2832875"/>
              <a:ext cx="323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" name="Google Shape;1370;p41">
              <a:extLst>
                <a:ext uri="{FF2B5EF4-FFF2-40B4-BE49-F238E27FC236}">
                  <a16:creationId xmlns:a16="http://schemas.microsoft.com/office/drawing/2014/main" id="{0305A210-2DF2-0097-C45D-3AFA8C1F7F9B}"/>
                </a:ext>
              </a:extLst>
            </p:cNvPr>
            <p:cNvSpPr txBox="1"/>
            <p:nvPr/>
          </p:nvSpPr>
          <p:spPr>
            <a:xfrm>
              <a:off x="689732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-US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Co-</a:t>
              </a:r>
              <a:r>
                <a:rPr lang="en-US" sz="1333" kern="0" dirty="0" err="1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publicații</a:t>
              </a:r>
              <a:r>
                <a:rPr lang="en-US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1333" kern="0" dirty="0" err="1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științifice</a:t>
              </a:r>
              <a:r>
                <a:rPr lang="en-US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1333" kern="0" dirty="0" err="1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internaționale</a:t>
              </a:r>
              <a:r>
                <a:rPr lang="en-US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</a:p>
          </p:txBody>
        </p:sp>
      </p:grpSp>
      <p:grpSp>
        <p:nvGrpSpPr>
          <p:cNvPr id="18" name="Google Shape;1367;p41">
            <a:extLst>
              <a:ext uri="{FF2B5EF4-FFF2-40B4-BE49-F238E27FC236}">
                <a16:creationId xmlns:a16="http://schemas.microsoft.com/office/drawing/2014/main" id="{F353C6BD-7C63-E609-8C19-408BAA8BA1FA}"/>
              </a:ext>
            </a:extLst>
          </p:cNvPr>
          <p:cNvGrpSpPr/>
          <p:nvPr/>
        </p:nvGrpSpPr>
        <p:grpSpPr>
          <a:xfrm>
            <a:off x="7079225" y="4417032"/>
            <a:ext cx="4459067" cy="1223389"/>
            <a:chOff x="5089325" y="2458475"/>
            <a:chExt cx="3344300" cy="917542"/>
          </a:xfrm>
        </p:grpSpPr>
        <p:sp>
          <p:nvSpPr>
            <p:cNvPr id="19" name="Google Shape;1368;p41">
              <a:extLst>
                <a:ext uri="{FF2B5EF4-FFF2-40B4-BE49-F238E27FC236}">
                  <a16:creationId xmlns:a16="http://schemas.microsoft.com/office/drawing/2014/main" id="{4145B835-9F2E-7918-D59D-93CD96D62D25}"/>
                </a:ext>
              </a:extLst>
            </p:cNvPr>
            <p:cNvSpPr/>
            <p:nvPr/>
          </p:nvSpPr>
          <p:spPr>
            <a:xfrm>
              <a:off x="5496624" y="2527318"/>
              <a:ext cx="1289871" cy="848699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Impact pozitiv pentru institute &amp; întreprinderi CD</a:t>
              </a:r>
              <a:endParaRPr sz="13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20" name="Google Shape;1369;p41">
              <a:extLst>
                <a:ext uri="{FF2B5EF4-FFF2-40B4-BE49-F238E27FC236}">
                  <a16:creationId xmlns:a16="http://schemas.microsoft.com/office/drawing/2014/main" id="{7B89F755-83B9-9A70-803E-764240A07F69}"/>
                </a:ext>
              </a:extLst>
            </p:cNvPr>
            <p:cNvCxnSpPr/>
            <p:nvPr/>
          </p:nvCxnSpPr>
          <p:spPr>
            <a:xfrm>
              <a:off x="5089325" y="2832875"/>
              <a:ext cx="3234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1370;p41">
              <a:extLst>
                <a:ext uri="{FF2B5EF4-FFF2-40B4-BE49-F238E27FC236}">
                  <a16:creationId xmlns:a16="http://schemas.microsoft.com/office/drawing/2014/main" id="{613ED57A-DE6B-4AD1-03E0-8AB922D2FAC5}"/>
                </a:ext>
              </a:extLst>
            </p:cNvPr>
            <p:cNvSpPr txBox="1"/>
            <p:nvPr/>
          </p:nvSpPr>
          <p:spPr>
            <a:xfrm>
              <a:off x="689732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Cifră de afaceri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Profit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Număr salariați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Cheltuieli CD</a:t>
              </a:r>
              <a:endParaRPr sz="1333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EEF3B10-F1E6-CBAA-74E3-A850E9321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042" y="26363"/>
            <a:ext cx="4673138" cy="5589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E3CC8D-73D8-5D39-5356-9C7B15E8C44F}"/>
              </a:ext>
            </a:extLst>
          </p:cNvPr>
          <p:cNvSpPr txBox="1"/>
          <p:nvPr/>
        </p:nvSpPr>
        <p:spPr>
          <a:xfrm>
            <a:off x="2964802" y="6346227"/>
            <a:ext cx="60975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Proiect cofinanțat din FEDR prin POAT 2014-2020</a:t>
            </a:r>
            <a:endParaRPr lang="en-GB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Management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BB831"/>
      </a:accent1>
      <a:accent2>
        <a:srgbClr val="FB8569"/>
      </a:accent2>
      <a:accent3>
        <a:srgbClr val="FB569C"/>
      </a:accent3>
      <a:accent4>
        <a:srgbClr val="E850E0"/>
      </a:accent4>
      <a:accent5>
        <a:srgbClr val="8225E2"/>
      </a:accent5>
      <a:accent6>
        <a:srgbClr val="9C27B0"/>
      </a:accent6>
      <a:hlink>
        <a:srgbClr val="FBB8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Fira Sans Extra Condensed Medium</vt:lpstr>
      <vt:lpstr>Fira Sans Extra Condensed SemiBold</vt:lpstr>
      <vt:lpstr>Roboto</vt:lpstr>
      <vt:lpstr>Project Management Infographics by Slidesgo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Zamfir</dc:creator>
  <cp:lastModifiedBy>Adriana Davidescu</cp:lastModifiedBy>
  <cp:revision>5</cp:revision>
  <dcterms:created xsi:type="dcterms:W3CDTF">2023-10-11T10:02:07Z</dcterms:created>
  <dcterms:modified xsi:type="dcterms:W3CDTF">2023-10-13T10:01:03Z</dcterms:modified>
</cp:coreProperties>
</file>