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8" r:id="rId2"/>
    <p:sldId id="319" r:id="rId3"/>
    <p:sldId id="291" r:id="rId4"/>
    <p:sldId id="290" r:id="rId5"/>
    <p:sldId id="316" r:id="rId6"/>
    <p:sldId id="317" r:id="rId7"/>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C86"/>
    <a:srgbClr val="4AD984"/>
    <a:srgbClr val="197795"/>
    <a:srgbClr val="0D5B9B"/>
    <a:srgbClr val="29A488"/>
    <a:srgbClr val="248E90"/>
    <a:srgbClr val="1F497D"/>
    <a:srgbClr val="062E4E"/>
    <a:srgbClr val="333F50"/>
    <a:srgbClr val="84D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24"/>
  </p:normalViewPr>
  <p:slideViewPr>
    <p:cSldViewPr>
      <p:cViewPr varScale="1">
        <p:scale>
          <a:sx n="84" d="100"/>
          <a:sy n="84" d="100"/>
        </p:scale>
        <p:origin x="408" y="58"/>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2"/>
              </a:solidFill>
              <a:effectLst>
                <a:outerShdw blurRad="50800" dist="38100" dir="18900000" algn="bl" rotWithShape="0">
                  <a:prstClr val="black">
                    <a:alpha val="40000"/>
                  </a:prstClr>
                </a:outerShdw>
              </a:effectLst>
            </c:spPr>
            <c:extLst xmlns:c16r2="http://schemas.microsoft.com/office/drawing/2015/06/chart">
              <c:ext xmlns:c16="http://schemas.microsoft.com/office/drawing/2014/chart" uri="{C3380CC4-5D6E-409C-BE32-E72D297353CC}">
                <c16:uniqueId val="{00000001-4528-4D4F-BB42-C8BA09E23E9A}"/>
              </c:ext>
            </c:extLst>
          </c:dPt>
          <c:dPt>
            <c:idx val="1"/>
            <c:bubble3D val="0"/>
            <c:spPr>
              <a:solidFill>
                <a:schemeClr val="accent3">
                  <a:alpha val="20000"/>
                </a:schemeClr>
              </a:solidFill>
            </c:spPr>
            <c:extLst xmlns:c16r2="http://schemas.microsoft.com/office/drawing/2015/06/chart">
              <c:ext xmlns:c16="http://schemas.microsoft.com/office/drawing/2014/chart" uri="{C3380CC4-5D6E-409C-BE32-E72D297353CC}">
                <c16:uniqueId val="{00000003-4528-4D4F-BB42-C8BA09E23E9A}"/>
              </c:ext>
            </c:extLst>
          </c:dPt>
          <c:dLbls>
            <c:dLbl>
              <c:idx val="0"/>
              <c:layout>
                <c:manualLayout>
                  <c:x val="-6.7871952999117899E-2"/>
                  <c:y val="-9.6854994881853285E-2"/>
                </c:manualLayout>
              </c:layout>
              <c:showLegendKey val="0"/>
              <c:showVal val="1"/>
              <c:showCatName val="0"/>
              <c:showSerName val="0"/>
              <c:showPercent val="0"/>
              <c:showBubbleSize val="0"/>
              <c:extLst>
                <c:ext xmlns:c15="http://schemas.microsoft.com/office/drawing/2012/chart" uri="{CE6537A1-D6FC-4f65-9D91-7224C49458BB}"/>
              </c:extLst>
            </c:dLbl>
            <c:dLbl>
              <c:idx val="1"/>
              <c:tx>
                <c:rich>
                  <a:bodyPr wrap="square" lIns="38100" tIns="19050" rIns="38100" bIns="19050" anchor="ctr">
                    <a:spAutoFit/>
                  </a:bodyPr>
                  <a:lstStyle/>
                  <a:p>
                    <a:pPr>
                      <a:defRPr sz="1400">
                        <a:latin typeface="Calibri" panose="020F0502020204030204" pitchFamily="34" charset="0"/>
                        <a:cs typeface="Calibri" panose="020F0502020204030204" pitchFamily="34" charset="0"/>
                      </a:defRPr>
                    </a:pPr>
                    <a:r>
                      <a:rPr lang="en-US" sz="1400" smtClean="0">
                        <a:latin typeface="Calibri" panose="020F0502020204030204" pitchFamily="34" charset="0"/>
                        <a:cs typeface="Calibri" panose="020F0502020204030204" pitchFamily="34" charset="0"/>
                      </a:rPr>
                      <a:t>Note peste 8</a:t>
                    </a:r>
                    <a:endParaRPr lang="en-US" sz="1400" dirty="0">
                      <a:latin typeface="Calibri" panose="020F0502020204030204" pitchFamily="34" charset="0"/>
                      <a:cs typeface="Calibri" panose="020F0502020204030204" pitchFamily="34" charset="0"/>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1st Qtr</c:v>
                </c:pt>
                <c:pt idx="1">
                  <c:v>2nd Qtr</c:v>
                </c:pt>
              </c:strCache>
            </c:strRef>
          </c:cat>
          <c:val>
            <c:numRef>
              <c:f>Sheet1!$B$2:$B$3</c:f>
              <c:numCache>
                <c:formatCode>0%</c:formatCode>
                <c:ptCount val="2"/>
                <c:pt idx="0">
                  <c:v>0.8</c:v>
                </c:pt>
                <c:pt idx="1">
                  <c:v>0.2</c:v>
                </c:pt>
              </c:numCache>
            </c:numRef>
          </c:val>
          <c:extLst xmlns:c16r2="http://schemas.microsoft.com/office/drawing/2015/06/chart">
            <c:ext xmlns:c16="http://schemas.microsoft.com/office/drawing/2014/chart" uri="{C3380CC4-5D6E-409C-BE32-E72D297353CC}">
              <c16:uniqueId val="{00000004-4528-4D4F-BB42-C8BA09E23E9A}"/>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ro-R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dPt>
            <c:idx val="0"/>
            <c:bubble3D val="0"/>
            <c:spPr>
              <a:solidFill>
                <a:srgbClr val="F1C678"/>
              </a:solidFill>
              <a:effectLst>
                <a:outerShdw blurRad="50800" dist="38100" dir="18900000" algn="bl" rotWithShape="0">
                  <a:prstClr val="black">
                    <a:alpha val="40000"/>
                  </a:prstClr>
                </a:outerShdw>
              </a:effectLst>
            </c:spPr>
            <c:extLst xmlns:c16r2="http://schemas.microsoft.com/office/drawing/2015/06/chart">
              <c:ext xmlns:c16="http://schemas.microsoft.com/office/drawing/2014/chart" uri="{C3380CC4-5D6E-409C-BE32-E72D297353CC}">
                <c16:uniqueId val="{00000001-0455-44DE-BC47-13BAD54B2929}"/>
              </c:ext>
            </c:extLst>
          </c:dPt>
          <c:dPt>
            <c:idx val="1"/>
            <c:bubble3D val="0"/>
            <c:spPr>
              <a:solidFill>
                <a:srgbClr val="EEECE1">
                  <a:lumMod val="75000"/>
                  <a:alpha val="20000"/>
                </a:srgbClr>
              </a:solidFill>
            </c:spPr>
            <c:extLst xmlns:c16r2="http://schemas.microsoft.com/office/drawing/2015/06/chart">
              <c:ext xmlns:c16="http://schemas.microsoft.com/office/drawing/2014/chart" uri="{C3380CC4-5D6E-409C-BE32-E72D297353CC}">
                <c16:uniqueId val="{00000003-0455-44DE-BC47-13BAD54B2929}"/>
              </c:ext>
            </c:extLst>
          </c:dPt>
          <c:dLbls>
            <c:dLbl>
              <c:idx val="0"/>
              <c:layout>
                <c:manualLayout>
                  <c:x val="-4.5247968666078602E-2"/>
                  <c:y val="-8.6093328783869716E-2"/>
                </c:manualLayout>
              </c:layout>
              <c:showLegendKey val="0"/>
              <c:showVal val="1"/>
              <c:showCatName val="0"/>
              <c:showSerName val="0"/>
              <c:showPercent val="0"/>
              <c:showBubbleSize val="0"/>
              <c:extLst>
                <c:ext xmlns:c15="http://schemas.microsoft.com/office/drawing/2012/chart" uri="{CE6537A1-D6FC-4f65-9D91-7224C49458BB}"/>
              </c:extLst>
            </c:dLbl>
            <c:dLbl>
              <c:idx val="1"/>
              <c:tx>
                <c:rich>
                  <a:bodyPr wrap="square" lIns="38100" tIns="19050" rIns="38100" bIns="19050" anchor="ctr">
                    <a:spAutoFit/>
                  </a:bodyPr>
                  <a:lstStyle/>
                  <a:p>
                    <a:pPr>
                      <a:defRPr sz="1400">
                        <a:latin typeface="Calibri" panose="020F0502020204030204" pitchFamily="34" charset="0"/>
                        <a:cs typeface="Calibri" panose="020F0502020204030204" pitchFamily="34" charset="0"/>
                      </a:defRPr>
                    </a:pPr>
                    <a:r>
                      <a:rPr lang="en-US" sz="1400" smtClean="0">
                        <a:latin typeface="Calibri" panose="020F0502020204030204" pitchFamily="34" charset="0"/>
                        <a:cs typeface="Calibri" panose="020F0502020204030204" pitchFamily="34" charset="0"/>
                      </a:rPr>
                      <a:t>Note peste 8</a:t>
                    </a:r>
                    <a:endParaRPr lang="en-US" sz="1400" dirty="0">
                      <a:latin typeface="Calibri" panose="020F0502020204030204" pitchFamily="34" charset="0"/>
                      <a:cs typeface="Calibri" panose="020F0502020204030204" pitchFamily="34" charset="0"/>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1st Qtr</c:v>
                </c:pt>
                <c:pt idx="1">
                  <c:v>2nd Qtr</c:v>
                </c:pt>
              </c:strCache>
            </c:strRef>
          </c:cat>
          <c:val>
            <c:numRef>
              <c:f>Sheet1!$B$2:$B$3</c:f>
              <c:numCache>
                <c:formatCode>0%</c:formatCode>
                <c:ptCount val="2"/>
                <c:pt idx="0">
                  <c:v>0.78</c:v>
                </c:pt>
                <c:pt idx="1">
                  <c:v>0.22</c:v>
                </c:pt>
              </c:numCache>
            </c:numRef>
          </c:val>
          <c:extLst xmlns:c16r2="http://schemas.microsoft.com/office/drawing/2015/06/chart">
            <c:ext xmlns:c16="http://schemas.microsoft.com/office/drawing/2014/chart" uri="{C3380CC4-5D6E-409C-BE32-E72D297353CC}">
              <c16:uniqueId val="{00000004-0455-44DE-BC47-13BAD54B2929}"/>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ro-RO"/>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1862" b="0" i="0" u="none" strike="noStrike" kern="1200" spc="0" baseline="0">
                <a:solidFill>
                  <a:schemeClr val="tx2">
                    <a:lumMod val="50000"/>
                  </a:schemeClr>
                </a:solidFill>
                <a:latin typeface="+mn-lt"/>
                <a:ea typeface="+mn-ea"/>
                <a:cs typeface="+mn-cs"/>
              </a:defRPr>
            </a:pPr>
            <a:r>
              <a:rPr lang="ro-RO" sz="1600" i="1" dirty="0" smtClean="0">
                <a:solidFill>
                  <a:schemeClr val="tx2">
                    <a:lumMod val="50000"/>
                  </a:schemeClr>
                </a:solidFill>
              </a:rPr>
              <a:t>exterior:</a:t>
            </a:r>
            <a:r>
              <a:rPr lang="ro-RO" sz="1600" i="1" baseline="0" dirty="0" smtClean="0">
                <a:solidFill>
                  <a:schemeClr val="tx2">
                    <a:lumMod val="50000"/>
                  </a:schemeClr>
                </a:solidFill>
              </a:rPr>
              <a:t> </a:t>
            </a:r>
            <a:r>
              <a:rPr lang="en-US" sz="1600" dirty="0" err="1" smtClean="0">
                <a:solidFill>
                  <a:schemeClr val="tx2">
                    <a:lumMod val="50000"/>
                  </a:schemeClr>
                </a:solidFill>
              </a:rPr>
              <a:t>potențiali</a:t>
            </a:r>
            <a:r>
              <a:rPr lang="ro-RO" sz="1600" dirty="0" smtClean="0">
                <a:solidFill>
                  <a:schemeClr val="tx2">
                    <a:lumMod val="50000"/>
                  </a:schemeClr>
                </a:solidFill>
              </a:rPr>
              <a:t> </a:t>
            </a:r>
          </a:p>
          <a:p>
            <a:pPr algn="r">
              <a:defRPr>
                <a:solidFill>
                  <a:schemeClr val="tx2">
                    <a:lumMod val="50000"/>
                  </a:schemeClr>
                </a:solidFill>
              </a:defRPr>
            </a:pPr>
            <a:r>
              <a:rPr lang="ro-RO" sz="1600" dirty="0" smtClean="0">
                <a:solidFill>
                  <a:schemeClr val="tx2">
                    <a:lumMod val="50000"/>
                  </a:schemeClr>
                </a:solidFill>
              </a:rPr>
              <a:t>beneficiari</a:t>
            </a:r>
            <a:endParaRPr lang="en-US" sz="1600" dirty="0">
              <a:solidFill>
                <a:schemeClr val="tx2">
                  <a:lumMod val="50000"/>
                </a:schemeClr>
              </a:solidFill>
            </a:endParaRPr>
          </a:p>
        </c:rich>
      </c:tx>
      <c:layout>
        <c:manualLayout>
          <c:xMode val="edge"/>
          <c:yMode val="edge"/>
          <c:x val="0.81425964123677952"/>
          <c:y val="9.3079545468730696E-3"/>
        </c:manualLayout>
      </c:layout>
      <c:overlay val="0"/>
      <c:spPr>
        <a:noFill/>
        <a:ln>
          <a:noFill/>
        </a:ln>
        <a:effectLst/>
      </c:spPr>
      <c:txPr>
        <a:bodyPr rot="0" spcFirstLastPara="1" vertOverflow="ellipsis" vert="horz" wrap="square" anchor="ctr" anchorCtr="1"/>
        <a:lstStyle/>
        <a:p>
          <a:pPr algn="r">
            <a:defRPr sz="1862" b="0" i="0" u="none" strike="noStrike" kern="1200" spc="0" baseline="0">
              <a:solidFill>
                <a:schemeClr val="tx2">
                  <a:lumMod val="50000"/>
                </a:schemeClr>
              </a:solidFill>
              <a:latin typeface="+mn-lt"/>
              <a:ea typeface="+mn-ea"/>
              <a:cs typeface="+mn-cs"/>
            </a:defRPr>
          </a:pPr>
          <a:endParaRPr lang="ro-RO"/>
        </a:p>
      </c:txPr>
    </c:title>
    <c:autoTitleDeleted val="0"/>
    <c:plotArea>
      <c:layout>
        <c:manualLayout>
          <c:layoutTarget val="inner"/>
          <c:xMode val="edge"/>
          <c:yMode val="edge"/>
          <c:x val="0.36793228094535041"/>
          <c:y val="4.3216952173853351E-2"/>
          <c:w val="0.40343259770041295"/>
          <c:h val="0.63277863008979018"/>
        </c:manualLayout>
      </c:layout>
      <c:doughnutChart>
        <c:varyColors val="1"/>
        <c:ser>
          <c:idx val="0"/>
          <c:order val="0"/>
          <c:tx>
            <c:strRef>
              <c:f>Foaie1!$B$1</c:f>
              <c:strCache>
                <c:ptCount val="1"/>
                <c:pt idx="0">
                  <c:v>potențiali</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ro-R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Foaie1!$A$2:$A$8</c:f>
              <c:strCache>
                <c:ptCount val="7"/>
                <c:pt idx="0">
                  <c:v>Help-desk</c:v>
                </c:pt>
                <c:pt idx="1">
                  <c:v>Website-ul POCU</c:v>
                </c:pt>
                <c:pt idx="2">
                  <c:v>Alte surse online</c:v>
                </c:pt>
                <c:pt idx="3">
                  <c:v>Evenimentele fata in fata</c:v>
                </c:pt>
                <c:pt idx="4">
                  <c:v>Publicații tipărite</c:v>
                </c:pt>
                <c:pt idx="5">
                  <c:v>Transmiterea de informații directe prin prieteni, colegi, cunoștințe</c:v>
                </c:pt>
                <c:pt idx="6">
                  <c:v>Informarea prin rețelele de socializare</c:v>
                </c:pt>
              </c:strCache>
            </c:strRef>
          </c:cat>
          <c:val>
            <c:numRef>
              <c:f>Foaie1!$B$2:$B$8</c:f>
              <c:numCache>
                <c:formatCode>0%</c:formatCode>
                <c:ptCount val="7"/>
                <c:pt idx="0">
                  <c:v>0.18</c:v>
                </c:pt>
                <c:pt idx="1">
                  <c:v>0.51</c:v>
                </c:pt>
                <c:pt idx="2">
                  <c:v>0.1</c:v>
                </c:pt>
                <c:pt idx="3">
                  <c:v>7.0000000000000007E-2</c:v>
                </c:pt>
                <c:pt idx="4">
                  <c:v>4.4999999999999998E-2</c:v>
                </c:pt>
                <c:pt idx="5">
                  <c:v>0.05</c:v>
                </c:pt>
                <c:pt idx="6">
                  <c:v>4.4999999999999998E-2</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2">
                    <a:lumMod val="50000"/>
                  </a:schemeClr>
                </a:solidFill>
                <a:latin typeface="+mn-lt"/>
                <a:ea typeface="+mn-ea"/>
                <a:cs typeface="+mn-cs"/>
              </a:defRPr>
            </a:pPr>
            <a:r>
              <a:rPr lang="ro-RO" sz="1600" i="1" dirty="0" smtClean="0">
                <a:solidFill>
                  <a:schemeClr val="tx2">
                    <a:lumMod val="50000"/>
                  </a:schemeClr>
                </a:solidFill>
              </a:rPr>
              <a:t>interior: </a:t>
            </a:r>
            <a:r>
              <a:rPr lang="en-US" sz="1600" dirty="0" err="1" smtClean="0">
                <a:solidFill>
                  <a:schemeClr val="tx2">
                    <a:lumMod val="50000"/>
                  </a:schemeClr>
                </a:solidFill>
              </a:rPr>
              <a:t>beneficiari</a:t>
            </a:r>
            <a:endParaRPr lang="en-US" sz="1600" dirty="0">
              <a:solidFill>
                <a:schemeClr val="tx2">
                  <a:lumMod val="50000"/>
                </a:schemeClr>
              </a:solidFill>
            </a:endParaRPr>
          </a:p>
        </c:rich>
      </c:tx>
      <c:layout>
        <c:manualLayout>
          <c:xMode val="edge"/>
          <c:yMode val="edge"/>
          <c:x val="0.74103322451451736"/>
          <c:y val="0.19274897640354988"/>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2">
                  <a:lumMod val="50000"/>
                </a:schemeClr>
              </a:solidFill>
              <a:latin typeface="+mn-lt"/>
              <a:ea typeface="+mn-ea"/>
              <a:cs typeface="+mn-cs"/>
            </a:defRPr>
          </a:pPr>
          <a:endParaRPr lang="ro-RO"/>
        </a:p>
      </c:txPr>
    </c:title>
    <c:autoTitleDeleted val="0"/>
    <c:plotArea>
      <c:layout>
        <c:manualLayout>
          <c:layoutTarget val="inner"/>
          <c:xMode val="edge"/>
          <c:yMode val="edge"/>
          <c:x val="0.36793228094535041"/>
          <c:y val="0.1974426040522464"/>
          <c:w val="0.28466993883133801"/>
          <c:h val="0.51060497304665264"/>
        </c:manualLayout>
      </c:layout>
      <c:doughnutChart>
        <c:varyColors val="1"/>
        <c:ser>
          <c:idx val="0"/>
          <c:order val="0"/>
          <c:tx>
            <c:strRef>
              <c:f>Foaie1!$B$1</c:f>
              <c:strCache>
                <c:ptCount val="1"/>
                <c:pt idx="0">
                  <c:v>beneficiari</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ro-R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Foaie1!$A$2:$A$8</c:f>
              <c:strCache>
                <c:ptCount val="7"/>
                <c:pt idx="0">
                  <c:v>Help-desk</c:v>
                </c:pt>
                <c:pt idx="1">
                  <c:v>Website-ul POCU</c:v>
                </c:pt>
                <c:pt idx="2">
                  <c:v>Alte surse online</c:v>
                </c:pt>
                <c:pt idx="3">
                  <c:v>Evenimentele fata in fata</c:v>
                </c:pt>
                <c:pt idx="4">
                  <c:v>Publicații tipărite</c:v>
                </c:pt>
                <c:pt idx="5">
                  <c:v>Informații directe</c:v>
                </c:pt>
                <c:pt idx="6">
                  <c:v>Rețelele de socializare</c:v>
                </c:pt>
              </c:strCache>
            </c:strRef>
          </c:cat>
          <c:val>
            <c:numRef>
              <c:f>Foaie1!$B$2:$B$8</c:f>
              <c:numCache>
                <c:formatCode>0%</c:formatCode>
                <c:ptCount val="7"/>
                <c:pt idx="0">
                  <c:v>0.15282392026578073</c:v>
                </c:pt>
                <c:pt idx="1">
                  <c:v>0.39534883720930231</c:v>
                </c:pt>
                <c:pt idx="2">
                  <c:v>0.13621262458471761</c:v>
                </c:pt>
                <c:pt idx="3">
                  <c:v>9.3023255813953487E-2</c:v>
                </c:pt>
                <c:pt idx="4">
                  <c:v>3.9867109634551492E-2</c:v>
                </c:pt>
                <c:pt idx="5">
                  <c:v>0.12292358803986711</c:v>
                </c:pt>
                <c:pt idx="6">
                  <c:v>5.9800664451827246E-2</c:v>
                </c:pt>
              </c:numCache>
            </c:numRef>
          </c:val>
        </c:ser>
        <c:dLbls>
          <c:showLegendKey val="0"/>
          <c:showVal val="0"/>
          <c:showCatName val="0"/>
          <c:showSerName val="0"/>
          <c:showPercent val="0"/>
          <c:showBubbleSize val="0"/>
          <c:showLeaderLines val="1"/>
        </c:dLbls>
        <c:firstSliceAng val="0"/>
        <c:holeSize val="70"/>
      </c:doughnutChart>
      <c:spPr>
        <a:noFill/>
        <a:ln>
          <a:noFill/>
        </a:ln>
        <a:effectLst/>
      </c:spPr>
    </c:plotArea>
    <c:legend>
      <c:legendPos val="b"/>
      <c:layout>
        <c:manualLayout>
          <c:xMode val="edge"/>
          <c:yMode val="edge"/>
          <c:x val="0.71423215356928615"/>
          <c:y val="0.28601461014720303"/>
          <c:w val="0.25614152531812479"/>
          <c:h val="0.4094219342166396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j-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918440686077617"/>
          <c:y val="3.1804298611629672E-2"/>
          <c:w val="0.48468823976823089"/>
          <c:h val="0.84839821986992336"/>
        </c:manualLayout>
      </c:layout>
      <c:barChart>
        <c:barDir val="bar"/>
        <c:grouping val="clustered"/>
        <c:varyColors val="0"/>
        <c:ser>
          <c:idx val="0"/>
          <c:order val="0"/>
          <c:tx>
            <c:strRef>
              <c:f>Foaie1!$B$1</c:f>
              <c:strCache>
                <c:ptCount val="1"/>
                <c:pt idx="0">
                  <c:v>beneficiari</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invertIfNegative val="0"/>
          <c:dLbls>
            <c:dLbl>
              <c:idx val="1"/>
              <c:layout>
                <c:manualLayout>
                  <c:x val="6.5249974260083235E-3"/>
                  <c:y val="5.7825997475690581E-3"/>
                </c:manualLayout>
              </c:layout>
              <c:showLegendKey val="0"/>
              <c:showVal val="1"/>
              <c:showCatName val="0"/>
              <c:showSerName val="0"/>
              <c:showPercent val="0"/>
              <c:showBubbleSize val="0"/>
              <c:extLst>
                <c:ext xmlns:c15="http://schemas.microsoft.com/office/drawing/2012/chart" uri="{CE6537A1-D6FC-4f65-9D91-7224C49458BB}">
                  <c15:layout>
                    <c:manualLayout>
                      <c:w val="0.11290860844521548"/>
                      <c:h val="6.2509903271221232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lumMod val="50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Foaie1!$A$2:$A$8</c:f>
              <c:strCache>
                <c:ptCount val="7"/>
                <c:pt idx="0">
                  <c:v>Help-desk</c:v>
                </c:pt>
                <c:pt idx="1">
                  <c:v>Website-ul POCU</c:v>
                </c:pt>
                <c:pt idx="2">
                  <c:v>Alte surse online</c:v>
                </c:pt>
                <c:pt idx="3">
                  <c:v>Evenimentele fata in fata</c:v>
                </c:pt>
                <c:pt idx="4">
                  <c:v>Publicații tipărite</c:v>
                </c:pt>
                <c:pt idx="5">
                  <c:v>informații directe</c:v>
                </c:pt>
                <c:pt idx="6">
                  <c:v>rețelele de socializare</c:v>
                </c:pt>
              </c:strCache>
            </c:strRef>
          </c:cat>
          <c:val>
            <c:numRef>
              <c:f>Foaie1!$B$2:$B$8</c:f>
              <c:numCache>
                <c:formatCode>General</c:formatCode>
                <c:ptCount val="7"/>
                <c:pt idx="0">
                  <c:v>8.31</c:v>
                </c:pt>
                <c:pt idx="1">
                  <c:v>8.65</c:v>
                </c:pt>
                <c:pt idx="2">
                  <c:v>8.24</c:v>
                </c:pt>
                <c:pt idx="3">
                  <c:v>8.07</c:v>
                </c:pt>
                <c:pt idx="4">
                  <c:v>7.96</c:v>
                </c:pt>
                <c:pt idx="5" formatCode="0.00">
                  <c:v>8.4</c:v>
                </c:pt>
                <c:pt idx="6">
                  <c:v>8.33</c:v>
                </c:pt>
              </c:numCache>
            </c:numRef>
          </c:val>
        </c:ser>
        <c:ser>
          <c:idx val="1"/>
          <c:order val="1"/>
          <c:tx>
            <c:strRef>
              <c:f>Foaie1!$C$1</c:f>
              <c:strCache>
                <c:ptCount val="1"/>
                <c:pt idx="0">
                  <c:v>potențiali</c:v>
                </c:pt>
              </c:strCache>
            </c:strRef>
          </c:tx>
          <c:spPr>
            <a:gradFill flip="none" rotWithShape="1">
              <a:gsLst>
                <a:gs pos="0">
                  <a:schemeClr val="accent1">
                    <a:lumMod val="5000"/>
                    <a:lumOff val="95000"/>
                  </a:schemeClr>
                </a:gs>
                <a:gs pos="74000">
                  <a:schemeClr val="accent6">
                    <a:lumMod val="40000"/>
                    <a:lumOff val="60000"/>
                  </a:schemeClr>
                </a:gs>
                <a:gs pos="83000">
                  <a:schemeClr val="accent6"/>
                </a:gs>
              </a:gsLst>
              <a:lin ang="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lumMod val="50000"/>
                      </a:schemeClr>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Foaie1!$A$2:$A$8</c:f>
              <c:strCache>
                <c:ptCount val="7"/>
                <c:pt idx="0">
                  <c:v>Help-desk</c:v>
                </c:pt>
                <c:pt idx="1">
                  <c:v>Website-ul POCU</c:v>
                </c:pt>
                <c:pt idx="2">
                  <c:v>Alte surse online</c:v>
                </c:pt>
                <c:pt idx="3">
                  <c:v>Evenimentele fata in fata</c:v>
                </c:pt>
                <c:pt idx="4">
                  <c:v>Publicații tipărite</c:v>
                </c:pt>
                <c:pt idx="5">
                  <c:v>informații directe</c:v>
                </c:pt>
                <c:pt idx="6">
                  <c:v>rețelele de socializare</c:v>
                </c:pt>
              </c:strCache>
            </c:strRef>
          </c:cat>
          <c:val>
            <c:numRef>
              <c:f>Foaie1!$C$2:$C$8</c:f>
              <c:numCache>
                <c:formatCode>General</c:formatCode>
                <c:ptCount val="7"/>
                <c:pt idx="0" formatCode="0.00">
                  <c:v>7.9</c:v>
                </c:pt>
                <c:pt idx="1">
                  <c:v>8.4700000000000006</c:v>
                </c:pt>
                <c:pt idx="2">
                  <c:v>8.5399999999999991</c:v>
                </c:pt>
                <c:pt idx="3">
                  <c:v>8.23</c:v>
                </c:pt>
                <c:pt idx="4">
                  <c:v>8.33</c:v>
                </c:pt>
                <c:pt idx="5">
                  <c:v>8.08</c:v>
                </c:pt>
                <c:pt idx="6">
                  <c:v>8.09</c:v>
                </c:pt>
              </c:numCache>
            </c:numRef>
          </c:val>
        </c:ser>
        <c:dLbls>
          <c:showLegendKey val="0"/>
          <c:showVal val="0"/>
          <c:showCatName val="0"/>
          <c:showSerName val="0"/>
          <c:showPercent val="0"/>
          <c:showBubbleSize val="0"/>
        </c:dLbls>
        <c:gapWidth val="326"/>
        <c:overlap val="-58"/>
        <c:axId val="876018416"/>
        <c:axId val="876010800"/>
      </c:barChart>
      <c:catAx>
        <c:axId val="876018416"/>
        <c:scaling>
          <c:orientation val="maxMin"/>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1400" b="0" i="0" u="none" strike="noStrike" kern="1200" baseline="0">
                <a:solidFill>
                  <a:schemeClr val="tx2">
                    <a:lumMod val="50000"/>
                  </a:schemeClr>
                </a:solidFill>
                <a:latin typeface="+mn-lt"/>
                <a:ea typeface="+mn-ea"/>
                <a:cs typeface="+mn-cs"/>
              </a:defRPr>
            </a:pPr>
            <a:endParaRPr lang="ro-RO"/>
          </a:p>
        </c:txPr>
        <c:crossAx val="876010800"/>
        <c:crosses val="autoZero"/>
        <c:auto val="1"/>
        <c:lblAlgn val="ctr"/>
        <c:lblOffset val="100"/>
        <c:noMultiLvlLbl val="0"/>
      </c:catAx>
      <c:valAx>
        <c:axId val="876010800"/>
        <c:scaling>
          <c:orientation val="minMax"/>
        </c:scaling>
        <c:delete val="1"/>
        <c:axPos val="t"/>
        <c:numFmt formatCode="General" sourceLinked="1"/>
        <c:majorTickMark val="none"/>
        <c:minorTickMark val="none"/>
        <c:tickLblPos val="nextTo"/>
        <c:crossAx val="876018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lumMod val="50000"/>
                </a:schemeClr>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8/31/2021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1848123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a:t>Click to edit Master title style</a:t>
            </a:r>
          </a:p>
        </p:txBody>
      </p:sp>
      <p:sp>
        <p:nvSpPr>
          <p:cNvPr id="3" name="Subtitle 2"/>
          <p:cNvSpPr>
            <a:spLocks noGrp="1"/>
          </p:cNvSpPr>
          <p:nvPr>
            <p:ph type="subTitle" idx="1"/>
          </p:nvPr>
        </p:nvSpPr>
        <p:spPr>
          <a:xfrm>
            <a:off x="896645" y="4399020"/>
            <a:ext cx="10386873"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78D6DB-6798-42D2-B9AD-FC6F1C72FC30}"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ll Blank">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377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5404F2-BE9A-4460-8815-8F645183555F}" type="datetimeFigureOut">
              <a:rPr lang="en-US" smtClean="0"/>
              <a:pPr/>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5404F2-BE9A-4460-8815-8F645183555F}" type="datetimeFigureOut">
              <a:rPr lang="en-US" smtClean="0"/>
              <a:pPr/>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09441" y="1138425"/>
            <a:ext cx="10969943" cy="498773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0" tIns="0" rIns="0" bIns="0" rtlCol="0" anchor="ctr"/>
          <a:lstStyle>
            <a:lvl1pPr algn="l">
              <a:defRPr sz="1400">
                <a:solidFill>
                  <a:schemeClr val="tx1">
                    <a:tint val="75000"/>
                  </a:schemeClr>
                </a:solidFill>
              </a:defRPr>
            </a:lvl1pPr>
          </a:lstStyle>
          <a:p>
            <a:fld id="{425404F2-BE9A-4460-8815-8F645183555F}" type="datetimeFigureOut">
              <a:rPr lang="en-US" smtClean="0"/>
              <a:pPr/>
              <a:t>8/31/2021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0" tIns="0" rIns="0" bIns="0"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0" tIns="0" rIns="0" bIns="0" rtlCol="0" anchor="ctr"/>
          <a:lstStyle>
            <a:lvl1pPr algn="r">
              <a:defRPr sz="14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28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fonduri-ue.ro/"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986169" y="2996952"/>
            <a:ext cx="10360501" cy="610820"/>
          </a:xfrm>
        </p:spPr>
        <p:txBody>
          <a:bodyPr>
            <a:normAutofit fontScale="90000"/>
          </a:bodyPr>
          <a:lstStyle/>
          <a:p>
            <a:r>
              <a:rPr lang="ro-RO" sz="3100" dirty="0">
                <a:solidFill>
                  <a:schemeClr val="tx2">
                    <a:lumMod val="50000"/>
                  </a:schemeClr>
                </a:solidFill>
              </a:rPr>
              <a:t>Evaluarea contribuției POCU la creșterea gradului de informare a beneficiarilor și potențialilor beneficiari POCU privind activitățile care pot fi implementate cu sprijinul FSE </a:t>
            </a:r>
            <a:r>
              <a:rPr lang="ro-RO" dirty="0">
                <a:solidFill>
                  <a:schemeClr val="tx2">
                    <a:lumMod val="50000"/>
                  </a:schemeClr>
                </a:solidFill>
              </a:rPr>
              <a:t/>
            </a:r>
            <a:br>
              <a:rPr lang="ro-RO" dirty="0">
                <a:solidFill>
                  <a:schemeClr val="tx2">
                    <a:lumMod val="50000"/>
                  </a:schemeClr>
                </a:solidFill>
              </a:rPr>
            </a:br>
            <a:r>
              <a:rPr lang="ro-RO" b="1" dirty="0" smtClean="0">
                <a:solidFill>
                  <a:schemeClr val="tx2">
                    <a:lumMod val="50000"/>
                  </a:schemeClr>
                </a:solidFill>
              </a:rPr>
              <a:t>Aria </a:t>
            </a:r>
            <a:r>
              <a:rPr lang="ro-RO" b="1" dirty="0">
                <a:solidFill>
                  <a:schemeClr val="tx2">
                    <a:lumMod val="50000"/>
                  </a:schemeClr>
                </a:solidFill>
              </a:rPr>
              <a:t>de acoperire: obiectivul specific 7.3</a:t>
            </a:r>
            <a:r>
              <a:rPr lang="ro-RO" dirty="0">
                <a:solidFill>
                  <a:schemeClr val="tx2">
                    <a:lumMod val="50000"/>
                  </a:schemeClr>
                </a:solidFill>
              </a:rPr>
              <a:t/>
            </a:r>
            <a:br>
              <a:rPr lang="ro-RO" dirty="0">
                <a:solidFill>
                  <a:schemeClr val="tx2">
                    <a:lumMod val="50000"/>
                  </a:schemeClr>
                </a:solidFill>
              </a:rPr>
            </a:br>
            <a:endParaRPr lang="ro-RO" dirty="0">
              <a:solidFill>
                <a:schemeClr val="tx2">
                  <a:lumMod val="50000"/>
                </a:schemeClr>
              </a:solidFill>
            </a:endParaRPr>
          </a:p>
        </p:txBody>
      </p:sp>
      <p:sp>
        <p:nvSpPr>
          <p:cNvPr id="4" name="CasetăText 3"/>
          <p:cNvSpPr txBox="1"/>
          <p:nvPr/>
        </p:nvSpPr>
        <p:spPr>
          <a:xfrm>
            <a:off x="3646140" y="5229200"/>
            <a:ext cx="5040560" cy="584775"/>
          </a:xfrm>
          <a:prstGeom prst="rect">
            <a:avLst/>
          </a:prstGeom>
          <a:noFill/>
        </p:spPr>
        <p:txBody>
          <a:bodyPr wrap="square" rtlCol="0">
            <a:spAutoFit/>
          </a:bodyPr>
          <a:lstStyle/>
          <a:p>
            <a:pPr algn="ctr"/>
            <a:r>
              <a:rPr lang="ro-RO" sz="1600" dirty="0" smtClean="0"/>
              <a:t>Panel de experți</a:t>
            </a:r>
          </a:p>
          <a:p>
            <a:pPr algn="ctr"/>
            <a:r>
              <a:rPr lang="ro-RO" sz="1600" dirty="0" smtClean="0"/>
              <a:t>26.08.2021</a:t>
            </a:r>
            <a:endParaRPr lang="ro-RO" sz="1600" dirty="0"/>
          </a:p>
        </p:txBody>
      </p:sp>
    </p:spTree>
    <p:extLst>
      <p:ext uri="{BB962C8B-B14F-4D97-AF65-F5344CB8AC3E}">
        <p14:creationId xmlns:p14="http://schemas.microsoft.com/office/powerpoint/2010/main" val="1257954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reptunghi 5"/>
          <p:cNvSpPr/>
          <p:nvPr/>
        </p:nvSpPr>
        <p:spPr>
          <a:xfrm>
            <a:off x="3144909" y="353509"/>
            <a:ext cx="2197955" cy="5009125"/>
          </a:xfrm>
          <a:prstGeom prst="rect">
            <a:avLst/>
          </a:prstGeom>
          <a:solidFill>
            <a:srgbClr val="ABCD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2399"/>
          </a:p>
        </p:txBody>
      </p:sp>
      <p:sp>
        <p:nvSpPr>
          <p:cNvPr id="5" name="Dreptunghi 4"/>
          <p:cNvSpPr/>
          <p:nvPr/>
        </p:nvSpPr>
        <p:spPr>
          <a:xfrm>
            <a:off x="405805" y="392668"/>
            <a:ext cx="1937947" cy="484229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o-RO" sz="2399"/>
          </a:p>
        </p:txBody>
      </p:sp>
      <p:sp>
        <p:nvSpPr>
          <p:cNvPr id="65" name="Rectangle 64">
            <a:extLst>
              <a:ext uri="{FF2B5EF4-FFF2-40B4-BE49-F238E27FC236}">
                <a16:creationId xmlns:a16="http://schemas.microsoft.com/office/drawing/2014/main" xmlns="" id="{007E4F09-8E0C-454E-BD1E-954727B0B2BB}"/>
              </a:ext>
            </a:extLst>
          </p:cNvPr>
          <p:cNvSpPr/>
          <p:nvPr/>
        </p:nvSpPr>
        <p:spPr>
          <a:xfrm>
            <a:off x="10245687" y="84619"/>
            <a:ext cx="1171372" cy="199323"/>
          </a:xfrm>
          <a:prstGeom prst="rect">
            <a:avLst/>
          </a:prstGeom>
          <a:solidFill>
            <a:srgbClr val="48B9D5"/>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lgn="just">
              <a:buClr>
                <a:schemeClr val="accent5"/>
              </a:buClr>
              <a:buSzPct val="90000"/>
            </a:pPr>
            <a:r>
              <a:rPr lang="ro-RO" sz="800" b="1" dirty="0">
                <a:solidFill>
                  <a:srgbClr val="000000"/>
                </a:solidFill>
                <a:latin typeface="Calibri (Body)"/>
              </a:rPr>
              <a:t>Rezultate</a:t>
            </a:r>
            <a:r>
              <a:rPr lang="en-US" sz="800" b="1" dirty="0">
                <a:solidFill>
                  <a:srgbClr val="000000"/>
                </a:solidFill>
                <a:latin typeface="Calibri (Body)"/>
              </a:rPr>
              <a:t> </a:t>
            </a:r>
            <a:r>
              <a:rPr lang="ro-RO" sz="800" b="1" dirty="0">
                <a:solidFill>
                  <a:srgbClr val="000000"/>
                </a:solidFill>
                <a:latin typeface="Calibri (Body)"/>
              </a:rPr>
              <a:t>așteptate</a:t>
            </a:r>
            <a:endParaRPr lang="en-GB" sz="800" b="1" dirty="0">
              <a:solidFill>
                <a:srgbClr val="000000"/>
              </a:solidFill>
              <a:latin typeface="Calibri (Body)"/>
            </a:endParaRPr>
          </a:p>
        </p:txBody>
      </p:sp>
      <p:sp>
        <p:nvSpPr>
          <p:cNvPr id="69" name="Rectangle 68">
            <a:extLst>
              <a:ext uri="{FF2B5EF4-FFF2-40B4-BE49-F238E27FC236}">
                <a16:creationId xmlns:a16="http://schemas.microsoft.com/office/drawing/2014/main" xmlns="" id="{568E7EEF-3587-4207-AB25-D061C898FCE0}"/>
              </a:ext>
            </a:extLst>
          </p:cNvPr>
          <p:cNvSpPr/>
          <p:nvPr/>
        </p:nvSpPr>
        <p:spPr>
          <a:xfrm>
            <a:off x="3252005" y="1024081"/>
            <a:ext cx="1969832" cy="4316352"/>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Instruire pentru potențialii beneficiari și beneficiarii POCU pentru elaborarea și implementarea de proiecte finanțate din 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Sprijinirea beneficiarilor POCU pentru pregătirea </a:t>
            </a:r>
            <a:r>
              <a:rPr lang="ro-RO" sz="800" dirty="0" err="1">
                <a:solidFill>
                  <a:schemeClr val="tx2">
                    <a:lumMod val="50000"/>
                  </a:schemeClr>
                </a:solidFill>
                <a:latin typeface="Calibri (Body)"/>
              </a:rPr>
              <a:t>şi</a:t>
            </a:r>
            <a:r>
              <a:rPr lang="ro-RO" sz="800" dirty="0">
                <a:solidFill>
                  <a:schemeClr val="tx2">
                    <a:lumMod val="50000"/>
                  </a:schemeClr>
                </a:solidFill>
                <a:latin typeface="Calibri (Body)"/>
              </a:rPr>
              <a:t> implementarea proiectelor finanțate prin 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AT pentru promovarea bunelor practici și proiectelor de succes;</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Activități de conștientizare a oportunităților de finanțare; sesiuni de pregătire pentru beneficiari și potențiali beneficiari;</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AT pentru organizarea caravanelor și evenimentelor de promovare;</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AT pentru personalul din punctele de contact, centre de informare, relații media, publicarea, editarea conținutului de materiale promoționale</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Elaborarea strategiei de comunicare pentru 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Elaborarea planului de comunicare pentru 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AT pentru implementarea strategiei și a planului de comunicare 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AT pentru pregătirea, organizarea campaniilor de informare și comunicare, editarea spoturilor TV si radio, realizarea planurilor media ale campaniilor publicitare;</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en-GB" sz="800" dirty="0">
              <a:solidFill>
                <a:schemeClr val="tx2">
                  <a:lumMod val="50000"/>
                </a:schemeClr>
              </a:solidFill>
              <a:latin typeface="Calibri (Body)"/>
            </a:endParaRPr>
          </a:p>
        </p:txBody>
      </p:sp>
      <p:sp>
        <p:nvSpPr>
          <p:cNvPr id="106" name="Rectangle 105">
            <a:extLst>
              <a:ext uri="{FF2B5EF4-FFF2-40B4-BE49-F238E27FC236}">
                <a16:creationId xmlns:a16="http://schemas.microsoft.com/office/drawing/2014/main" xmlns="" id="{3A9B5973-E131-4D4C-A421-EA15F5BB7478}"/>
              </a:ext>
            </a:extLst>
          </p:cNvPr>
          <p:cNvSpPr/>
          <p:nvPr/>
        </p:nvSpPr>
        <p:spPr>
          <a:xfrm>
            <a:off x="3969184" y="139599"/>
            <a:ext cx="535473" cy="192844"/>
          </a:xfrm>
          <a:prstGeom prst="rect">
            <a:avLst/>
          </a:prstGeom>
          <a:solidFill>
            <a:srgbClr val="ABCD3A"/>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lgn="just">
              <a:buClr>
                <a:schemeClr val="accent5"/>
              </a:buClr>
              <a:buSzPct val="90000"/>
            </a:pPr>
            <a:r>
              <a:rPr lang="ro-RO" sz="800" b="1" dirty="0">
                <a:solidFill>
                  <a:schemeClr val="tx2">
                    <a:lumMod val="50000"/>
                  </a:schemeClr>
                </a:solidFill>
                <a:latin typeface="Calibri (Body)"/>
              </a:rPr>
              <a:t>Activități</a:t>
            </a:r>
            <a:endParaRPr lang="en-GB" sz="800" b="1" dirty="0">
              <a:solidFill>
                <a:schemeClr val="tx2">
                  <a:lumMod val="50000"/>
                </a:schemeClr>
              </a:solidFill>
              <a:latin typeface="Calibri (Body)"/>
            </a:endParaRPr>
          </a:p>
        </p:txBody>
      </p:sp>
      <p:sp>
        <p:nvSpPr>
          <p:cNvPr id="107" name="Rectangle 106">
            <a:extLst>
              <a:ext uri="{FF2B5EF4-FFF2-40B4-BE49-F238E27FC236}">
                <a16:creationId xmlns:a16="http://schemas.microsoft.com/office/drawing/2014/main" xmlns="" id="{F7E4044C-E487-48AF-ADA0-143DFBCA0EAD}"/>
              </a:ext>
            </a:extLst>
          </p:cNvPr>
          <p:cNvSpPr/>
          <p:nvPr/>
        </p:nvSpPr>
        <p:spPr>
          <a:xfrm>
            <a:off x="5885166" y="110544"/>
            <a:ext cx="1461317" cy="203370"/>
          </a:xfrm>
          <a:prstGeom prst="rect">
            <a:avLst/>
          </a:prstGeom>
          <a:solidFill>
            <a:srgbClr val="B0DAE6"/>
          </a:solidFill>
          <a:ln>
            <a:solidFill>
              <a:srgbClr val="48B9D5"/>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lgn="ctr">
              <a:buClr>
                <a:schemeClr val="accent5"/>
              </a:buClr>
              <a:buSzPct val="90000"/>
            </a:pPr>
            <a:r>
              <a:rPr lang="ro-RO" sz="800" b="1" dirty="0">
                <a:solidFill>
                  <a:srgbClr val="000000"/>
                </a:solidFill>
                <a:latin typeface="Calibri (Body)"/>
              </a:rPr>
              <a:t>Indicatori de realizare</a:t>
            </a:r>
          </a:p>
        </p:txBody>
      </p:sp>
      <p:sp>
        <p:nvSpPr>
          <p:cNvPr id="108" name="Rectangle 107">
            <a:extLst>
              <a:ext uri="{FF2B5EF4-FFF2-40B4-BE49-F238E27FC236}">
                <a16:creationId xmlns:a16="http://schemas.microsoft.com/office/drawing/2014/main" xmlns="" id="{44FA96EE-992C-4A82-9020-8616185BAB5D}"/>
              </a:ext>
            </a:extLst>
          </p:cNvPr>
          <p:cNvSpPr/>
          <p:nvPr/>
        </p:nvSpPr>
        <p:spPr>
          <a:xfrm>
            <a:off x="8389648" y="78847"/>
            <a:ext cx="990341" cy="180455"/>
          </a:xfrm>
          <a:prstGeom prst="rect">
            <a:avLst/>
          </a:prstGeom>
          <a:solidFill>
            <a:srgbClr val="9FDBE9"/>
          </a:solidFill>
          <a:ln>
            <a:solidFill>
              <a:srgbClr val="48B9D5"/>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lgn="just">
              <a:buClr>
                <a:schemeClr val="accent5"/>
              </a:buClr>
              <a:buSzPct val="90000"/>
            </a:pPr>
            <a:r>
              <a:rPr lang="ro-RO" sz="800" b="1" dirty="0">
                <a:solidFill>
                  <a:srgbClr val="000000"/>
                </a:solidFill>
                <a:latin typeface="Calibri (Body)"/>
              </a:rPr>
              <a:t>Indicatori rezultat</a:t>
            </a:r>
            <a:endParaRPr lang="en-GB" sz="800" b="1" dirty="0">
              <a:solidFill>
                <a:srgbClr val="000000"/>
              </a:solidFill>
              <a:latin typeface="Calibri (Body)"/>
            </a:endParaRPr>
          </a:p>
        </p:txBody>
      </p:sp>
      <p:sp>
        <p:nvSpPr>
          <p:cNvPr id="117" name="Rectangle 116">
            <a:extLst>
              <a:ext uri="{FF2B5EF4-FFF2-40B4-BE49-F238E27FC236}">
                <a16:creationId xmlns:a16="http://schemas.microsoft.com/office/drawing/2014/main" xmlns="" id="{41406AC4-D93A-422C-9AA2-5B5E85A88E20}"/>
              </a:ext>
            </a:extLst>
          </p:cNvPr>
          <p:cNvSpPr/>
          <p:nvPr/>
        </p:nvSpPr>
        <p:spPr>
          <a:xfrm>
            <a:off x="454161" y="5550199"/>
            <a:ext cx="251418" cy="1021980"/>
          </a:xfrm>
          <a:prstGeom prst="rect">
            <a:avLst/>
          </a:prstGeom>
          <a:ln w="3175">
            <a:solidFill>
              <a:schemeClr val="bg1">
                <a:lumMod val="50000"/>
              </a:schemeClr>
            </a:solidFill>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vert270" wrap="square" lIns="38344" tIns="19172" rIns="38344" bIns="19172" numCol="1" spcCol="0" rtlCol="0" fromWordArt="0" anchor="ctr" anchorCtr="0" forceAA="0" compatLnSpc="1">
            <a:prstTxWarp prst="textNoShape">
              <a:avLst/>
            </a:prstTxWarp>
            <a:noAutofit/>
          </a:bodyPr>
          <a:lstStyle/>
          <a:p>
            <a:pPr algn="ctr">
              <a:buClr>
                <a:schemeClr val="accent5"/>
              </a:buClr>
              <a:buSzPct val="90000"/>
            </a:pPr>
            <a:r>
              <a:rPr lang="ro-RO" sz="800" b="1" dirty="0">
                <a:solidFill>
                  <a:schemeClr val="accent5">
                    <a:lumMod val="75000"/>
                  </a:schemeClr>
                </a:solidFill>
                <a:latin typeface="Calibri (Body)"/>
              </a:rPr>
              <a:t>Condiționalitatea ex-ante G7</a:t>
            </a:r>
          </a:p>
        </p:txBody>
      </p:sp>
      <p:sp>
        <p:nvSpPr>
          <p:cNvPr id="118" name="Rectangle 117">
            <a:extLst>
              <a:ext uri="{FF2B5EF4-FFF2-40B4-BE49-F238E27FC236}">
                <a16:creationId xmlns:a16="http://schemas.microsoft.com/office/drawing/2014/main" xmlns="" id="{E3E2D90B-E6A1-4CFB-A19E-AED909D4E4A7}"/>
              </a:ext>
            </a:extLst>
          </p:cNvPr>
          <p:cNvSpPr/>
          <p:nvPr/>
        </p:nvSpPr>
        <p:spPr>
          <a:xfrm>
            <a:off x="801094" y="5559377"/>
            <a:ext cx="3316816" cy="1012803"/>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lgn="just">
              <a:buClr>
                <a:schemeClr val="accent5"/>
              </a:buClr>
              <a:buSzPct val="90000"/>
            </a:pPr>
            <a:r>
              <a:rPr lang="ro-RO" sz="800" b="1" dirty="0">
                <a:solidFill>
                  <a:schemeClr val="accent5">
                    <a:lumMod val="75000"/>
                  </a:schemeClr>
                </a:solidFill>
              </a:rPr>
              <a:t>G.7 -  Existența unei baze statistice necesare pentru a efectua evaluări ale eficacității și impactului programelor. Existența unui sistem de indicatori de rezultat necesari pentru selectarea acțiunilor care contribuie în modul cel mai eficient la obținerea rezultatelor dorite, monitorizarea progreselor înregistrate în obținerea rezultatelor și efectuarea evaluării impactului.</a:t>
            </a:r>
            <a:endParaRPr lang="en-GB" sz="800" b="1" dirty="0">
              <a:solidFill>
                <a:schemeClr val="accent5">
                  <a:lumMod val="75000"/>
                </a:schemeClr>
              </a:solidFill>
            </a:endParaRPr>
          </a:p>
        </p:txBody>
      </p:sp>
      <p:sp>
        <p:nvSpPr>
          <p:cNvPr id="130" name="Rectangle 129">
            <a:extLst>
              <a:ext uri="{FF2B5EF4-FFF2-40B4-BE49-F238E27FC236}">
                <a16:creationId xmlns:a16="http://schemas.microsoft.com/office/drawing/2014/main" xmlns="" id="{66722CBC-A2A9-45EB-A626-8A0969A04985}"/>
              </a:ext>
            </a:extLst>
          </p:cNvPr>
          <p:cNvSpPr/>
          <p:nvPr/>
        </p:nvSpPr>
        <p:spPr>
          <a:xfrm>
            <a:off x="904781" y="101091"/>
            <a:ext cx="748286" cy="192844"/>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buClr>
                <a:schemeClr val="accent5"/>
              </a:buClr>
              <a:buSzPct val="90000"/>
            </a:pPr>
            <a:r>
              <a:rPr lang="ro-RO" sz="800" b="1" dirty="0">
                <a:solidFill>
                  <a:schemeClr val="tx2">
                    <a:lumMod val="50000"/>
                  </a:schemeClr>
                </a:solidFill>
              </a:rPr>
              <a:t>Context</a:t>
            </a:r>
            <a:endParaRPr lang="en-GB" sz="800" b="1" dirty="0">
              <a:solidFill>
                <a:schemeClr val="tx2">
                  <a:lumMod val="50000"/>
                </a:schemeClr>
              </a:solidFill>
            </a:endParaRPr>
          </a:p>
        </p:txBody>
      </p:sp>
      <p:sp>
        <p:nvSpPr>
          <p:cNvPr id="2" name="Rectangle 1">
            <a:extLst>
              <a:ext uri="{FF2B5EF4-FFF2-40B4-BE49-F238E27FC236}">
                <a16:creationId xmlns:a16="http://schemas.microsoft.com/office/drawing/2014/main" xmlns="" id="{AEBD6029-A57A-4B03-9A10-204332BEAD19}"/>
              </a:ext>
            </a:extLst>
          </p:cNvPr>
          <p:cNvSpPr/>
          <p:nvPr/>
        </p:nvSpPr>
        <p:spPr>
          <a:xfrm>
            <a:off x="355868" y="325585"/>
            <a:ext cx="2055011" cy="5026617"/>
          </a:xfrm>
          <a:prstGeom prst="rect">
            <a:avLst/>
          </a:prstGeom>
          <a:noFill/>
          <a:ln>
            <a:solidFill>
              <a:schemeClr val="accent6"/>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just">
              <a:buClr>
                <a:schemeClr val="accent5"/>
              </a:buClr>
              <a:buSzPct val="90000"/>
            </a:pPr>
            <a:endParaRPr lang="ro-RO" sz="1200" dirty="0">
              <a:solidFill>
                <a:schemeClr val="bg1"/>
              </a:solidFill>
            </a:endParaRPr>
          </a:p>
        </p:txBody>
      </p:sp>
      <p:sp>
        <p:nvSpPr>
          <p:cNvPr id="3" name="Rectangle 2">
            <a:extLst>
              <a:ext uri="{FF2B5EF4-FFF2-40B4-BE49-F238E27FC236}">
                <a16:creationId xmlns:a16="http://schemas.microsoft.com/office/drawing/2014/main" xmlns="" id="{34D62954-E154-4BDF-907E-6FAE8FA17A41}"/>
              </a:ext>
            </a:extLst>
          </p:cNvPr>
          <p:cNvSpPr/>
          <p:nvPr/>
        </p:nvSpPr>
        <p:spPr>
          <a:xfrm>
            <a:off x="339015" y="5455526"/>
            <a:ext cx="11661778" cy="134288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just">
              <a:buClr>
                <a:schemeClr val="accent5"/>
              </a:buClr>
              <a:buSzPct val="90000"/>
            </a:pPr>
            <a:endParaRPr lang="ro-RO" sz="1200" dirty="0">
              <a:solidFill>
                <a:schemeClr val="bg1"/>
              </a:solidFill>
            </a:endParaRPr>
          </a:p>
        </p:txBody>
      </p:sp>
      <p:sp>
        <p:nvSpPr>
          <p:cNvPr id="82" name="Rectangle 81">
            <a:extLst>
              <a:ext uri="{FF2B5EF4-FFF2-40B4-BE49-F238E27FC236}">
                <a16:creationId xmlns:a16="http://schemas.microsoft.com/office/drawing/2014/main" xmlns="" id="{5063B295-2ADF-41C7-9968-B56E7CA341CB}"/>
              </a:ext>
            </a:extLst>
          </p:cNvPr>
          <p:cNvSpPr/>
          <p:nvPr/>
        </p:nvSpPr>
        <p:spPr>
          <a:xfrm>
            <a:off x="0" y="1916832"/>
            <a:ext cx="250464" cy="1800199"/>
          </a:xfrm>
          <a:prstGeom prst="rect">
            <a:avLst/>
          </a:prstGeom>
          <a:solidFill>
            <a:schemeClr val="tx1"/>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vert270" wrap="square" lIns="38344" tIns="19172" rIns="38344" bIns="19172" numCol="1" spcCol="0" rtlCol="0" fromWordArt="0" anchor="ctr" anchorCtr="0" forceAA="0" compatLnSpc="1">
            <a:prstTxWarp prst="textNoShape">
              <a:avLst/>
            </a:prstTxWarp>
            <a:noAutofit/>
          </a:bodyPr>
          <a:lstStyle/>
          <a:p>
            <a:pPr algn="ctr">
              <a:buClr>
                <a:schemeClr val="accent5"/>
              </a:buClr>
              <a:buSzPct val="90000"/>
            </a:pPr>
            <a:r>
              <a:rPr lang="ro-RO" sz="1000" b="1" dirty="0" smtClean="0">
                <a:solidFill>
                  <a:schemeClr val="bg1"/>
                </a:solidFill>
                <a:latin typeface="Calibri (Body)"/>
              </a:rPr>
              <a:t>TEORIA SCHIMBĂRII</a:t>
            </a:r>
            <a:endParaRPr lang="ro-RO" sz="1000" b="1" dirty="0">
              <a:solidFill>
                <a:schemeClr val="bg1"/>
              </a:solidFill>
              <a:latin typeface="Calibri (Body)"/>
            </a:endParaRPr>
          </a:p>
        </p:txBody>
      </p:sp>
      <p:sp>
        <p:nvSpPr>
          <p:cNvPr id="68" name="Rectangle 68">
            <a:extLst>
              <a:ext uri="{FF2B5EF4-FFF2-40B4-BE49-F238E27FC236}">
                <a16:creationId xmlns:a16="http://schemas.microsoft.com/office/drawing/2014/main" xmlns="" id="{568E7EEF-3587-4207-AB25-D061C898FCE0}"/>
              </a:ext>
            </a:extLst>
          </p:cNvPr>
          <p:cNvSpPr/>
          <p:nvPr/>
        </p:nvSpPr>
        <p:spPr>
          <a:xfrm>
            <a:off x="2489544" y="1551948"/>
            <a:ext cx="1877500" cy="596739"/>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endParaRPr lang="ro-RO" sz="800" dirty="0">
              <a:solidFill>
                <a:schemeClr val="tx2">
                  <a:lumMod val="50000"/>
                </a:schemeClr>
              </a:solidFill>
              <a:latin typeface="Calibri (Body)"/>
            </a:endParaRPr>
          </a:p>
        </p:txBody>
      </p:sp>
      <p:sp>
        <p:nvSpPr>
          <p:cNvPr id="75" name="Rectangle 68">
            <a:extLst>
              <a:ext uri="{FF2B5EF4-FFF2-40B4-BE49-F238E27FC236}">
                <a16:creationId xmlns:a16="http://schemas.microsoft.com/office/drawing/2014/main" xmlns="" id="{568E7EEF-3587-4207-AB25-D061C898FCE0}"/>
              </a:ext>
            </a:extLst>
          </p:cNvPr>
          <p:cNvSpPr/>
          <p:nvPr/>
        </p:nvSpPr>
        <p:spPr>
          <a:xfrm>
            <a:off x="2478789" y="2207521"/>
            <a:ext cx="1880864" cy="257833"/>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endParaRPr lang="ro-RO" sz="800" dirty="0">
              <a:solidFill>
                <a:schemeClr val="tx2">
                  <a:lumMod val="50000"/>
                </a:schemeClr>
              </a:solidFill>
              <a:latin typeface="Calibri (Body)"/>
            </a:endParaRPr>
          </a:p>
        </p:txBody>
      </p:sp>
      <p:sp>
        <p:nvSpPr>
          <p:cNvPr id="81" name="Rectangle 68">
            <a:extLst>
              <a:ext uri="{FF2B5EF4-FFF2-40B4-BE49-F238E27FC236}">
                <a16:creationId xmlns:a16="http://schemas.microsoft.com/office/drawing/2014/main" xmlns="" id="{568E7EEF-3587-4207-AB25-D061C898FCE0}"/>
              </a:ext>
            </a:extLst>
          </p:cNvPr>
          <p:cNvSpPr/>
          <p:nvPr/>
        </p:nvSpPr>
        <p:spPr>
          <a:xfrm>
            <a:off x="2484113" y="1244981"/>
            <a:ext cx="1877500" cy="29612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endParaRPr lang="ro-RO" sz="800" dirty="0">
              <a:solidFill>
                <a:schemeClr val="tx2">
                  <a:lumMod val="50000"/>
                </a:schemeClr>
              </a:solidFill>
              <a:latin typeface="Calibri (Body)"/>
            </a:endParaRPr>
          </a:p>
        </p:txBody>
      </p:sp>
      <p:sp>
        <p:nvSpPr>
          <p:cNvPr id="76" name="Rectangle 131">
            <a:extLst>
              <a:ext uri="{FF2B5EF4-FFF2-40B4-BE49-F238E27FC236}">
                <a16:creationId xmlns:a16="http://schemas.microsoft.com/office/drawing/2014/main" xmlns="" id="{E997AA74-9A60-4DA1-A469-AC1B0BEA6B8B}"/>
              </a:ext>
            </a:extLst>
          </p:cNvPr>
          <p:cNvSpPr/>
          <p:nvPr/>
        </p:nvSpPr>
        <p:spPr>
          <a:xfrm>
            <a:off x="7122909" y="5547441"/>
            <a:ext cx="2506980" cy="609646"/>
          </a:xfrm>
          <a:prstGeom prst="rect">
            <a:avLst/>
          </a:prstGeom>
          <a:noFill/>
          <a:ln w="3175">
            <a:solidFill>
              <a:schemeClr val="bg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16" tIns="45708" rIns="91416" bIns="45708" numCol="1" spcCol="0" rtlCol="0" fromWordArt="0" anchor="t" anchorCtr="0" forceAA="0" compatLnSpc="1">
            <a:prstTxWarp prst="textNoShape">
              <a:avLst/>
            </a:prstTxWarp>
            <a:noAutofit/>
          </a:bodyPr>
          <a:lstStyle/>
          <a:p>
            <a:pPr>
              <a:buClr>
                <a:schemeClr val="accent5"/>
              </a:buClr>
              <a:buSzPct val="90000"/>
            </a:pPr>
            <a:r>
              <a:rPr lang="ro-RO" sz="800" dirty="0">
                <a:solidFill>
                  <a:schemeClr val="accent5">
                    <a:lumMod val="75000"/>
                  </a:schemeClr>
                </a:solidFill>
              </a:rPr>
              <a:t>sistemele electronice existente și acțiunile planificate pentru a permite gradual schimbul de informații între beneficiari și autoritățile responsabile</a:t>
            </a:r>
            <a:endParaRPr lang="en-GB" sz="800" dirty="0">
              <a:solidFill>
                <a:schemeClr val="accent5">
                  <a:lumMod val="75000"/>
                </a:schemeClr>
              </a:solidFill>
            </a:endParaRPr>
          </a:p>
        </p:txBody>
      </p:sp>
      <p:sp>
        <p:nvSpPr>
          <p:cNvPr id="80" name="Rectangle 130">
            <a:extLst>
              <a:ext uri="{FF2B5EF4-FFF2-40B4-BE49-F238E27FC236}">
                <a16:creationId xmlns:a16="http://schemas.microsoft.com/office/drawing/2014/main" xmlns="" id="{211A0781-919D-4540-AD76-096DB5F0606F}"/>
              </a:ext>
            </a:extLst>
          </p:cNvPr>
          <p:cNvSpPr/>
          <p:nvPr/>
        </p:nvSpPr>
        <p:spPr>
          <a:xfrm>
            <a:off x="427264" y="728613"/>
            <a:ext cx="1860941" cy="4071668"/>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16" tIns="45708" rIns="91416" bIns="45708" numCol="1" spcCol="0" rtlCol="0" fromWordArt="0" anchor="t" anchorCtr="0" forceAA="0" compatLnSpc="1">
            <a:prstTxWarp prst="textNoShape">
              <a:avLst/>
            </a:prstTxWarp>
            <a:noAutofit/>
          </a:bodyPr>
          <a:lstStyle/>
          <a:p>
            <a:pPr>
              <a:buClr>
                <a:schemeClr val="accent5"/>
              </a:buClr>
              <a:buSzPct val="90000"/>
            </a:pPr>
            <a:r>
              <a:rPr lang="ro-RO" sz="800" dirty="0">
                <a:solidFill>
                  <a:schemeClr val="tx2">
                    <a:lumMod val="50000"/>
                  </a:schemeClr>
                </a:solidFill>
              </a:rPr>
              <a:t>Experiența POSDRU la nivelul unei părți semnificative din beneficiarii POCU</a:t>
            </a:r>
          </a:p>
          <a:p>
            <a:pPr>
              <a:buClr>
                <a:schemeClr val="accent5"/>
              </a:buClr>
              <a:buSzPct val="90000"/>
            </a:pPr>
            <a:endParaRPr lang="ro-RO" sz="800" dirty="0">
              <a:solidFill>
                <a:schemeClr val="tx2">
                  <a:lumMod val="50000"/>
                </a:schemeClr>
              </a:solidFill>
            </a:endParaRPr>
          </a:p>
          <a:p>
            <a:pPr>
              <a:buClr>
                <a:schemeClr val="accent5"/>
              </a:buClr>
              <a:buSzPct val="90000"/>
            </a:pPr>
            <a:r>
              <a:rPr lang="ro-RO" sz="800" dirty="0">
                <a:solidFill>
                  <a:schemeClr val="tx2">
                    <a:lumMod val="50000"/>
                  </a:schemeClr>
                </a:solidFill>
              </a:rPr>
              <a:t>Notorietate POSDRU la nivelul populației de aproximativ 45% în 2015;</a:t>
            </a:r>
          </a:p>
          <a:p>
            <a:pPr>
              <a:buClr>
                <a:schemeClr val="accent5"/>
              </a:buClr>
              <a:buSzPct val="90000"/>
            </a:pPr>
            <a:endParaRPr lang="ro-RO" sz="800" dirty="0">
              <a:solidFill>
                <a:schemeClr val="tx2">
                  <a:lumMod val="50000"/>
                </a:schemeClr>
              </a:solidFill>
            </a:endParaRPr>
          </a:p>
          <a:p>
            <a:pPr>
              <a:buClr>
                <a:schemeClr val="accent5"/>
              </a:buClr>
              <a:buSzPct val="90000"/>
            </a:pPr>
            <a:r>
              <a:rPr lang="ro-RO" sz="800" dirty="0">
                <a:solidFill>
                  <a:schemeClr val="tx2">
                    <a:lumMod val="50000"/>
                  </a:schemeClr>
                </a:solidFill>
              </a:rPr>
              <a:t>Grad de notorietate de 48% a Instrumentelor Structurale în 2013 și 51% în 2015;</a:t>
            </a:r>
          </a:p>
          <a:p>
            <a:pPr>
              <a:buClr>
                <a:schemeClr val="accent5"/>
              </a:buClr>
              <a:buSzPct val="90000"/>
            </a:pPr>
            <a:endParaRPr lang="ro-RO" sz="800" dirty="0">
              <a:solidFill>
                <a:schemeClr val="tx2">
                  <a:lumMod val="50000"/>
                </a:schemeClr>
              </a:solidFill>
            </a:endParaRPr>
          </a:p>
          <a:p>
            <a:pPr>
              <a:buClr>
                <a:schemeClr val="accent5"/>
              </a:buClr>
              <a:buSzPct val="90000"/>
            </a:pPr>
            <a:r>
              <a:rPr lang="ro-RO" sz="800" dirty="0">
                <a:solidFill>
                  <a:schemeClr val="tx2">
                    <a:lumMod val="50000"/>
                  </a:schemeClr>
                </a:solidFill>
              </a:rPr>
              <a:t>Încredere scăzută în instituțiile care au gestionat Fondurile  Structurale (19%), deficit în percepția transparenței și corectitudinii în gestionarea IS la nivelul publicului general;</a:t>
            </a:r>
          </a:p>
          <a:p>
            <a:pPr>
              <a:buClr>
                <a:schemeClr val="accent5"/>
              </a:buClr>
              <a:buSzPct val="90000"/>
            </a:pPr>
            <a:endParaRPr lang="ro-RO" sz="800" dirty="0">
              <a:solidFill>
                <a:schemeClr val="tx2">
                  <a:lumMod val="50000"/>
                </a:schemeClr>
              </a:solidFill>
            </a:endParaRPr>
          </a:p>
          <a:p>
            <a:pPr>
              <a:buClr>
                <a:schemeClr val="accent5"/>
              </a:buClr>
              <a:buSzPct val="90000"/>
            </a:pPr>
            <a:r>
              <a:rPr lang="ro-RO" sz="800" dirty="0">
                <a:solidFill>
                  <a:schemeClr val="tx2">
                    <a:lumMod val="50000"/>
                  </a:schemeClr>
                </a:solidFill>
              </a:rPr>
              <a:t>Creșterea importanței în comunicarea a mijloacelor online;</a:t>
            </a:r>
          </a:p>
          <a:p>
            <a:pPr>
              <a:buClr>
                <a:schemeClr val="accent5"/>
              </a:buClr>
              <a:buSzPct val="90000"/>
            </a:pPr>
            <a:endParaRPr lang="ro-RO" sz="800" dirty="0">
              <a:solidFill>
                <a:schemeClr val="tx2">
                  <a:lumMod val="50000"/>
                </a:schemeClr>
              </a:solidFill>
            </a:endParaRPr>
          </a:p>
          <a:p>
            <a:pPr>
              <a:buClr>
                <a:schemeClr val="accent5"/>
              </a:buClr>
              <a:buSzPct val="90000"/>
            </a:pPr>
            <a:r>
              <a:rPr lang="ro-RO" sz="800" dirty="0">
                <a:solidFill>
                  <a:schemeClr val="tx2">
                    <a:lumMod val="50000"/>
                  </a:schemeClr>
                </a:solidFill>
              </a:rPr>
              <a:t>Deficit în comunicarea și relaționarea cu presa;</a:t>
            </a:r>
          </a:p>
          <a:p>
            <a:pPr>
              <a:buClr>
                <a:schemeClr val="accent5"/>
              </a:buClr>
              <a:buSzPct val="90000"/>
            </a:pPr>
            <a:endParaRPr lang="ro-RO" sz="800" dirty="0">
              <a:solidFill>
                <a:schemeClr val="tx2">
                  <a:lumMod val="50000"/>
                </a:schemeClr>
              </a:solidFill>
            </a:endParaRPr>
          </a:p>
          <a:p>
            <a:pPr>
              <a:buClr>
                <a:schemeClr val="accent5"/>
              </a:buClr>
              <a:buSzPct val="90000"/>
            </a:pPr>
            <a:r>
              <a:rPr lang="ro-RO" sz="800" dirty="0">
                <a:solidFill>
                  <a:schemeClr val="tx2">
                    <a:lumMod val="50000"/>
                  </a:schemeClr>
                </a:solidFill>
              </a:rPr>
              <a:t>Comunicare sectorială, fiecare PO având propria strategie;</a:t>
            </a:r>
          </a:p>
          <a:p>
            <a:pPr>
              <a:buClr>
                <a:schemeClr val="accent5"/>
              </a:buClr>
              <a:buSzPct val="90000"/>
            </a:pPr>
            <a:endParaRPr lang="ro-RO" sz="800" dirty="0">
              <a:solidFill>
                <a:schemeClr val="tx2">
                  <a:lumMod val="50000"/>
                </a:schemeClr>
              </a:solidFill>
            </a:endParaRPr>
          </a:p>
          <a:p>
            <a:pPr>
              <a:buClr>
                <a:schemeClr val="accent5"/>
              </a:buClr>
              <a:buSzPct val="90000"/>
            </a:pPr>
            <a:r>
              <a:rPr lang="ro-RO" sz="800" dirty="0">
                <a:solidFill>
                  <a:schemeClr val="tx2">
                    <a:lumMod val="50000"/>
                  </a:schemeClr>
                </a:solidFill>
              </a:rPr>
              <a:t>Centrarea comunicării pe beneficiari și potențiali beneficiari;</a:t>
            </a:r>
          </a:p>
          <a:p>
            <a:pPr>
              <a:buClr>
                <a:schemeClr val="accent5"/>
              </a:buClr>
              <a:buSzPct val="90000"/>
            </a:pPr>
            <a:endParaRPr lang="ro-RO" sz="800" dirty="0">
              <a:solidFill>
                <a:schemeClr val="tx2">
                  <a:lumMod val="50000"/>
                </a:schemeClr>
              </a:solidFill>
            </a:endParaRPr>
          </a:p>
          <a:p>
            <a:pPr>
              <a:buClr>
                <a:schemeClr val="accent5"/>
              </a:buClr>
              <a:buSzPct val="90000"/>
            </a:pPr>
            <a:r>
              <a:rPr lang="ro-RO" sz="800" dirty="0">
                <a:solidFill>
                  <a:schemeClr val="tx2">
                    <a:lumMod val="50000"/>
                  </a:schemeClr>
                </a:solidFill>
              </a:rPr>
              <a:t>Tendință descendentă a notorietății pentru proiectele cofinanțate de UE pentru zona de locuire, conform Euro-barometrelor</a:t>
            </a:r>
          </a:p>
          <a:p>
            <a:pPr>
              <a:buClr>
                <a:schemeClr val="accent5"/>
              </a:buClr>
              <a:buSzPct val="90000"/>
            </a:pPr>
            <a:endParaRPr lang="ro-RO" sz="800" dirty="0">
              <a:solidFill>
                <a:schemeClr val="tx2">
                  <a:lumMod val="50000"/>
                </a:schemeClr>
              </a:solidFill>
            </a:endParaRPr>
          </a:p>
          <a:p>
            <a:pPr>
              <a:buClr>
                <a:schemeClr val="accent5"/>
              </a:buClr>
              <a:buSzPct val="90000"/>
            </a:pPr>
            <a:endParaRPr lang="ro-RO" sz="800" dirty="0">
              <a:solidFill>
                <a:schemeClr val="tx2">
                  <a:lumMod val="50000"/>
                </a:schemeClr>
              </a:solidFill>
            </a:endParaRPr>
          </a:p>
          <a:p>
            <a:pPr>
              <a:buClr>
                <a:schemeClr val="accent5"/>
              </a:buClr>
              <a:buSzPct val="90000"/>
            </a:pPr>
            <a:endParaRPr lang="ro-RO" sz="800" dirty="0">
              <a:solidFill>
                <a:schemeClr val="tx2">
                  <a:lumMod val="50000"/>
                </a:schemeClr>
              </a:solidFill>
            </a:endParaRPr>
          </a:p>
          <a:p>
            <a:pPr>
              <a:buClr>
                <a:schemeClr val="accent5"/>
              </a:buClr>
              <a:buSzPct val="90000"/>
            </a:pPr>
            <a:endParaRPr lang="ro-RO" sz="800" dirty="0">
              <a:solidFill>
                <a:schemeClr val="tx2">
                  <a:lumMod val="50000"/>
                </a:schemeClr>
              </a:solidFill>
            </a:endParaRPr>
          </a:p>
          <a:p>
            <a:pPr>
              <a:buClr>
                <a:schemeClr val="accent5"/>
              </a:buClr>
              <a:buSzPct val="90000"/>
            </a:pPr>
            <a:endParaRPr lang="ro-RO" sz="800" dirty="0">
              <a:solidFill>
                <a:schemeClr val="tx2">
                  <a:lumMod val="50000"/>
                </a:schemeClr>
              </a:solidFill>
            </a:endParaRPr>
          </a:p>
          <a:p>
            <a:pPr>
              <a:buClr>
                <a:schemeClr val="accent5"/>
              </a:buClr>
              <a:buSzPct val="90000"/>
            </a:pPr>
            <a:endParaRPr lang="ro-RO" sz="800" dirty="0">
              <a:solidFill>
                <a:schemeClr val="tx2">
                  <a:lumMod val="50000"/>
                </a:schemeClr>
              </a:solidFill>
            </a:endParaRPr>
          </a:p>
        </p:txBody>
      </p:sp>
      <p:sp>
        <p:nvSpPr>
          <p:cNvPr id="84" name="Rectangle 131">
            <a:extLst>
              <a:ext uri="{FF2B5EF4-FFF2-40B4-BE49-F238E27FC236}">
                <a16:creationId xmlns:a16="http://schemas.microsoft.com/office/drawing/2014/main" xmlns="" id="{E997AA74-9A60-4DA1-A469-AC1B0BEA6B8B}"/>
              </a:ext>
            </a:extLst>
          </p:cNvPr>
          <p:cNvSpPr/>
          <p:nvPr/>
        </p:nvSpPr>
        <p:spPr>
          <a:xfrm>
            <a:off x="9737081" y="5543569"/>
            <a:ext cx="2012833" cy="609645"/>
          </a:xfrm>
          <a:prstGeom prst="rect">
            <a:avLst/>
          </a:prstGeom>
          <a:noFill/>
          <a:ln w="3175">
            <a:solidFill>
              <a:schemeClr val="bg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16" tIns="45708" rIns="91416" bIns="45708" numCol="1" spcCol="0" rtlCol="0" fromWordArt="0" anchor="t" anchorCtr="0" forceAA="0" compatLnSpc="1">
            <a:prstTxWarp prst="textNoShape">
              <a:avLst/>
            </a:prstTxWarp>
            <a:noAutofit/>
          </a:bodyPr>
          <a:lstStyle/>
          <a:p>
            <a:pPr>
              <a:buClr>
                <a:schemeClr val="accent5"/>
              </a:buClr>
              <a:buSzPct val="90000"/>
            </a:pPr>
            <a:r>
              <a:rPr lang="ro-RO" sz="800" dirty="0">
                <a:solidFill>
                  <a:schemeClr val="accent5">
                    <a:lumMod val="75000"/>
                  </a:schemeClr>
                </a:solidFill>
              </a:rPr>
              <a:t>2017- Instrumentar (</a:t>
            </a:r>
            <a:r>
              <a:rPr lang="ro-RO" sz="800" dirty="0" err="1">
                <a:solidFill>
                  <a:schemeClr val="accent5">
                    <a:lumMod val="75000"/>
                  </a:schemeClr>
                </a:solidFill>
              </a:rPr>
              <a:t>tookit</a:t>
            </a:r>
            <a:r>
              <a:rPr lang="ro-RO" sz="800" dirty="0">
                <a:solidFill>
                  <a:schemeClr val="accent5">
                    <a:lumMod val="75000"/>
                  </a:schemeClr>
                </a:solidFill>
              </a:rPr>
              <a:t>) pentru evaluarea activităților de comunicare DG COMM</a:t>
            </a:r>
            <a:endParaRPr lang="en-GB" sz="800" dirty="0">
              <a:solidFill>
                <a:schemeClr val="accent5">
                  <a:lumMod val="75000"/>
                </a:schemeClr>
              </a:solidFill>
            </a:endParaRPr>
          </a:p>
        </p:txBody>
      </p:sp>
      <p:sp>
        <p:nvSpPr>
          <p:cNvPr id="103" name="Rectangle 85">
            <a:extLst>
              <a:ext uri="{FF2B5EF4-FFF2-40B4-BE49-F238E27FC236}">
                <a16:creationId xmlns:a16="http://schemas.microsoft.com/office/drawing/2014/main" xmlns="" id="{798D128A-C1C3-46D1-AE20-64D3A58EB9F7}"/>
              </a:ext>
            </a:extLst>
          </p:cNvPr>
          <p:cNvSpPr/>
          <p:nvPr/>
        </p:nvSpPr>
        <p:spPr>
          <a:xfrm>
            <a:off x="5470959" y="341782"/>
            <a:ext cx="2218756" cy="5027228"/>
          </a:xfrm>
          <a:prstGeom prst="rect">
            <a:avLst/>
          </a:prstGeom>
          <a:solidFill>
            <a:srgbClr val="B0DAE6"/>
          </a:solidFill>
          <a:ln>
            <a:solidFill>
              <a:srgbClr val="48B9D5"/>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endParaRPr lang="vi-VN" sz="800" dirty="0">
              <a:solidFill>
                <a:srgbClr val="000000"/>
              </a:solidFill>
              <a:latin typeface="Calibri (Body)"/>
            </a:endParaRPr>
          </a:p>
        </p:txBody>
      </p:sp>
      <p:sp>
        <p:nvSpPr>
          <p:cNvPr id="129" name="Rectangle 94">
            <a:extLst>
              <a:ext uri="{FF2B5EF4-FFF2-40B4-BE49-F238E27FC236}">
                <a16:creationId xmlns:a16="http://schemas.microsoft.com/office/drawing/2014/main" xmlns="" id="{BDBCBD32-FDFA-4CB8-A08D-44EF570C5064}"/>
              </a:ext>
            </a:extLst>
          </p:cNvPr>
          <p:cNvSpPr/>
          <p:nvPr/>
        </p:nvSpPr>
        <p:spPr>
          <a:xfrm>
            <a:off x="7833404" y="4939129"/>
            <a:ext cx="2268593" cy="394358"/>
          </a:xfrm>
          <a:prstGeom prst="rect">
            <a:avLst/>
          </a:prstGeom>
          <a:solidFill>
            <a:srgbClr val="9FDBE9"/>
          </a:solidFill>
          <a:ln>
            <a:solidFill>
              <a:srgbClr val="48B9D5"/>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r>
              <a:rPr lang="es-ES" sz="800" dirty="0">
                <a:solidFill>
                  <a:srgbClr val="000000"/>
                </a:solidFill>
                <a:latin typeface="Calibri (Body)"/>
              </a:rPr>
              <a:t>Nivel de conștientizare cu privire la proiecte co-finanțate de U</a:t>
            </a:r>
            <a:r>
              <a:rPr lang="ro-RO" sz="800" dirty="0">
                <a:solidFill>
                  <a:srgbClr val="000000"/>
                </a:solidFill>
                <a:latin typeface="Calibri (Body)"/>
              </a:rPr>
              <a:t>E</a:t>
            </a:r>
            <a:endParaRPr lang="vi-VN" sz="800" dirty="0">
              <a:solidFill>
                <a:srgbClr val="000000"/>
              </a:solidFill>
              <a:latin typeface="Calibri (Body)"/>
            </a:endParaRPr>
          </a:p>
        </p:txBody>
      </p:sp>
      <p:sp>
        <p:nvSpPr>
          <p:cNvPr id="149" name="Rectangle 94">
            <a:extLst>
              <a:ext uri="{FF2B5EF4-FFF2-40B4-BE49-F238E27FC236}">
                <a16:creationId xmlns:a16="http://schemas.microsoft.com/office/drawing/2014/main" xmlns="" id="{BDBCBD32-FDFA-4CB8-A08D-44EF570C5064}"/>
              </a:ext>
            </a:extLst>
          </p:cNvPr>
          <p:cNvSpPr/>
          <p:nvPr/>
        </p:nvSpPr>
        <p:spPr>
          <a:xfrm>
            <a:off x="7817811" y="2789289"/>
            <a:ext cx="2268593" cy="2102547"/>
          </a:xfrm>
          <a:prstGeom prst="rect">
            <a:avLst/>
          </a:prstGeom>
          <a:solidFill>
            <a:srgbClr val="9FDBE9"/>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r>
              <a:rPr lang="ro-RO" sz="800" dirty="0">
                <a:solidFill>
                  <a:srgbClr val="000000"/>
                </a:solidFill>
                <a:latin typeface="Calibri (Body)"/>
              </a:rPr>
              <a:t>IN PLANUL MULTIANUAL DE COMUNICARE pentru POCU:</a:t>
            </a:r>
          </a:p>
          <a:p>
            <a:pPr>
              <a:buClr>
                <a:schemeClr val="accent5"/>
              </a:buClr>
              <a:buSzPct val="90000"/>
            </a:pPr>
            <a:endParaRPr lang="ro-RO" sz="800" dirty="0">
              <a:solidFill>
                <a:srgbClr val="000000"/>
              </a:solidFill>
              <a:latin typeface="Calibri (Body)"/>
            </a:endParaRPr>
          </a:p>
          <a:p>
            <a:pPr marL="171399" indent="-171399">
              <a:buClr>
                <a:schemeClr val="accent5"/>
              </a:buClr>
              <a:buSzPct val="90000"/>
              <a:buFont typeface="Arial" panose="020B0604020202020204" pitchFamily="34" charset="0"/>
              <a:buChar char="•"/>
            </a:pPr>
            <a:r>
              <a:rPr lang="ro-RO" sz="800" dirty="0">
                <a:solidFill>
                  <a:srgbClr val="000000"/>
                </a:solidFill>
                <a:latin typeface="Calibri (Body)"/>
              </a:rPr>
              <a:t>Număr de solicitări înregistrate la nivelul Centrului de Informare;</a:t>
            </a:r>
          </a:p>
          <a:p>
            <a:pPr marL="171399" indent="-171399">
              <a:buClr>
                <a:schemeClr val="accent5"/>
              </a:buClr>
              <a:buSzPct val="90000"/>
              <a:buFont typeface="Arial" panose="020B0604020202020204" pitchFamily="34" charset="0"/>
              <a:buChar char="•"/>
            </a:pPr>
            <a:r>
              <a:rPr lang="ro-RO" sz="800" dirty="0">
                <a:solidFill>
                  <a:srgbClr val="000000"/>
                </a:solidFill>
                <a:latin typeface="Calibri (Body)"/>
              </a:rPr>
              <a:t>Număr de sesiuni înregistrate pe </a:t>
            </a:r>
            <a:r>
              <a:rPr lang="ro-RO" sz="800" dirty="0">
                <a:solidFill>
                  <a:srgbClr val="000000"/>
                </a:solidFill>
                <a:latin typeface="Calibri (Body)"/>
                <a:hlinkClick r:id="rId3"/>
              </a:rPr>
              <a:t>www.fonduri-ue.ro</a:t>
            </a:r>
            <a:r>
              <a:rPr lang="ro-RO" sz="800" dirty="0">
                <a:solidFill>
                  <a:srgbClr val="000000"/>
                </a:solidFill>
                <a:latin typeface="Calibri (Body)"/>
              </a:rPr>
              <a:t> care durează mai mult de un minut </a:t>
            </a:r>
          </a:p>
          <a:p>
            <a:pPr marL="171399" indent="-171399">
              <a:buClr>
                <a:schemeClr val="accent5"/>
              </a:buClr>
              <a:buSzPct val="90000"/>
              <a:buFont typeface="Arial" panose="020B0604020202020204" pitchFamily="34" charset="0"/>
              <a:buChar char="•"/>
            </a:pPr>
            <a:r>
              <a:rPr lang="ro-RO" sz="800" dirty="0">
                <a:solidFill>
                  <a:srgbClr val="000000"/>
                </a:solidFill>
                <a:latin typeface="Calibri (Body)"/>
              </a:rPr>
              <a:t>Numărul de evenimente organizate;</a:t>
            </a:r>
          </a:p>
          <a:p>
            <a:pPr marL="171399" indent="-171399">
              <a:buClr>
                <a:schemeClr val="accent5"/>
              </a:buClr>
              <a:buSzPct val="90000"/>
              <a:buFont typeface="Arial" panose="020B0604020202020204" pitchFamily="34" charset="0"/>
              <a:buChar char="•"/>
            </a:pPr>
            <a:endParaRPr lang="ro-RO" sz="800" dirty="0">
              <a:solidFill>
                <a:srgbClr val="000000"/>
              </a:solidFill>
              <a:latin typeface="Calibri (Body)"/>
            </a:endParaRPr>
          </a:p>
          <a:p>
            <a:pPr marL="171399" indent="-171399">
              <a:buClr>
                <a:schemeClr val="accent5"/>
              </a:buClr>
              <a:buSzPct val="90000"/>
              <a:buFont typeface="Arial" panose="020B0604020202020204" pitchFamily="34" charset="0"/>
              <a:buChar char="•"/>
            </a:pPr>
            <a:r>
              <a:rPr lang="ro-RO" sz="800" dirty="0">
                <a:solidFill>
                  <a:srgbClr val="000000"/>
                </a:solidFill>
                <a:latin typeface="Calibri (Body)"/>
              </a:rPr>
              <a:t>Număr de ediții ale materialelor/ articolelor finanțate;</a:t>
            </a:r>
          </a:p>
          <a:p>
            <a:pPr marL="171399" indent="-171399">
              <a:buClr>
                <a:schemeClr val="accent5"/>
              </a:buClr>
              <a:buSzPct val="90000"/>
              <a:buFont typeface="Arial" panose="020B0604020202020204" pitchFamily="34" charset="0"/>
              <a:buChar char="•"/>
            </a:pPr>
            <a:r>
              <a:rPr lang="ro-RO" sz="800" dirty="0">
                <a:solidFill>
                  <a:srgbClr val="000000"/>
                </a:solidFill>
                <a:latin typeface="Calibri (Body)"/>
              </a:rPr>
              <a:t>Număr de campanii finanțate;</a:t>
            </a:r>
          </a:p>
          <a:p>
            <a:pPr>
              <a:buClr>
                <a:schemeClr val="accent5"/>
              </a:buClr>
              <a:buSzPct val="90000"/>
            </a:pPr>
            <a:endParaRPr lang="vi-VN" sz="800" dirty="0">
              <a:solidFill>
                <a:srgbClr val="000000"/>
              </a:solidFill>
              <a:latin typeface="Calibri (Body)"/>
            </a:endParaRPr>
          </a:p>
        </p:txBody>
      </p:sp>
      <p:sp>
        <p:nvSpPr>
          <p:cNvPr id="161" name="Rectangle 85">
            <a:extLst>
              <a:ext uri="{FF2B5EF4-FFF2-40B4-BE49-F238E27FC236}">
                <a16:creationId xmlns:a16="http://schemas.microsoft.com/office/drawing/2014/main" xmlns="" id="{798D128A-C1C3-46D1-AE20-64D3A58EB9F7}"/>
              </a:ext>
            </a:extLst>
          </p:cNvPr>
          <p:cNvSpPr/>
          <p:nvPr/>
        </p:nvSpPr>
        <p:spPr>
          <a:xfrm>
            <a:off x="7817811" y="366615"/>
            <a:ext cx="2268593" cy="2344516"/>
          </a:xfrm>
          <a:prstGeom prst="rect">
            <a:avLst/>
          </a:prstGeom>
          <a:solidFill>
            <a:srgbClr val="9FDBE9"/>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endParaRPr lang="ro-RO" sz="800" dirty="0">
              <a:solidFill>
                <a:srgbClr val="000000"/>
              </a:solidFill>
              <a:latin typeface="Calibri (Body)"/>
            </a:endParaRPr>
          </a:p>
          <a:p>
            <a:pPr>
              <a:buClr>
                <a:schemeClr val="accent5"/>
              </a:buClr>
              <a:buSzPct val="90000"/>
            </a:pPr>
            <a:r>
              <a:rPr lang="ro-RO" sz="800" dirty="0">
                <a:solidFill>
                  <a:srgbClr val="000000"/>
                </a:solidFill>
                <a:latin typeface="Calibri (Body)"/>
              </a:rPr>
              <a:t>Număr de beneficiari informați în mod specific cu privire la sprijinul acordat YEI prin intermediul finanțării din partea FSE și al alocării specifice pentru YEI</a:t>
            </a:r>
          </a:p>
          <a:p>
            <a:pPr>
              <a:buClr>
                <a:schemeClr val="accent5"/>
              </a:buClr>
              <a:buSzPct val="90000"/>
            </a:pPr>
            <a:endParaRPr lang="ro-RO" sz="800" dirty="0">
              <a:solidFill>
                <a:srgbClr val="000000"/>
              </a:solidFill>
              <a:latin typeface="Calibri (Body)"/>
            </a:endParaRPr>
          </a:p>
          <a:p>
            <a:pPr>
              <a:buClr>
                <a:schemeClr val="accent5"/>
              </a:buClr>
              <a:buSzPct val="90000"/>
            </a:pPr>
            <a:r>
              <a:rPr lang="ro-RO" sz="800" dirty="0">
                <a:solidFill>
                  <a:srgbClr val="000000"/>
                </a:solidFill>
                <a:latin typeface="Calibri (Body)"/>
              </a:rPr>
              <a:t>IN STRATEGIA DE COMUNICARE:</a:t>
            </a:r>
          </a:p>
          <a:p>
            <a:pPr>
              <a:buClr>
                <a:schemeClr val="accent5"/>
              </a:buClr>
              <a:buSzPct val="90000"/>
            </a:pPr>
            <a:endParaRPr lang="ro-RO" sz="800" dirty="0">
              <a:solidFill>
                <a:srgbClr val="000000"/>
              </a:solidFill>
              <a:latin typeface="Calibri (Body)"/>
            </a:endParaRPr>
          </a:p>
          <a:p>
            <a:pPr>
              <a:buClr>
                <a:schemeClr val="accent5"/>
              </a:buClr>
              <a:buSzPct val="90000"/>
            </a:pPr>
            <a:r>
              <a:rPr lang="ro-RO" sz="800" dirty="0">
                <a:solidFill>
                  <a:srgbClr val="000000"/>
                </a:solidFill>
                <a:latin typeface="Calibri (Body)"/>
              </a:rPr>
              <a:t>Nivel de încredere în sistemul de accesare a fondurilor ESI</a:t>
            </a:r>
            <a:endParaRPr lang="en-GB" sz="800" dirty="0">
              <a:solidFill>
                <a:srgbClr val="000000"/>
              </a:solidFill>
              <a:latin typeface="Calibri (Body)"/>
            </a:endParaRPr>
          </a:p>
        </p:txBody>
      </p:sp>
      <p:sp>
        <p:nvSpPr>
          <p:cNvPr id="169" name="Rectangle 65">
            <a:extLst>
              <a:ext uri="{FF2B5EF4-FFF2-40B4-BE49-F238E27FC236}">
                <a16:creationId xmlns:a16="http://schemas.microsoft.com/office/drawing/2014/main" xmlns="" id="{C64B40AE-03E9-4B95-825F-EF0757FD1741}"/>
              </a:ext>
            </a:extLst>
          </p:cNvPr>
          <p:cNvSpPr/>
          <p:nvPr/>
        </p:nvSpPr>
        <p:spPr>
          <a:xfrm>
            <a:off x="10245686" y="348967"/>
            <a:ext cx="1611419" cy="4991466"/>
          </a:xfrm>
          <a:prstGeom prst="rect">
            <a:avLst/>
          </a:prstGeom>
          <a:solidFill>
            <a:srgbClr val="48B9D5"/>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r>
              <a:rPr lang="ro-RO" sz="800" dirty="0">
                <a:solidFill>
                  <a:srgbClr val="000000"/>
                </a:solidFill>
                <a:latin typeface="Calibri (Body)"/>
              </a:rPr>
              <a:t>;</a:t>
            </a:r>
          </a:p>
          <a:p>
            <a:pPr>
              <a:buClr>
                <a:schemeClr val="accent5"/>
              </a:buClr>
              <a:buSzPct val="90000"/>
            </a:pPr>
            <a:endParaRPr lang="en-GB" sz="800" dirty="0">
              <a:solidFill>
                <a:srgbClr val="000000"/>
              </a:solidFill>
              <a:latin typeface="Calibri (Body)"/>
            </a:endParaRPr>
          </a:p>
        </p:txBody>
      </p:sp>
      <p:sp>
        <p:nvSpPr>
          <p:cNvPr id="64" name="Rectangle 68">
            <a:extLst>
              <a:ext uri="{FF2B5EF4-FFF2-40B4-BE49-F238E27FC236}">
                <a16:creationId xmlns:a16="http://schemas.microsoft.com/office/drawing/2014/main" xmlns="" id="{568E7EEF-3587-4207-AB25-D061C898FCE0}"/>
              </a:ext>
            </a:extLst>
          </p:cNvPr>
          <p:cNvSpPr/>
          <p:nvPr/>
        </p:nvSpPr>
        <p:spPr>
          <a:xfrm>
            <a:off x="5536917" y="833512"/>
            <a:ext cx="2094425" cy="4316352"/>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r>
              <a:rPr lang="ro-RO" sz="900" dirty="0">
                <a:solidFill>
                  <a:schemeClr val="tx1"/>
                </a:solidFill>
              </a:rPr>
              <a:t>Număr de beneficiari/ potențiali beneficiari sprijiniți</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IN STRATEGIA DE COMUNICARE:</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Număr de solicitări care au fost  soluționate de rețeaua de Centre de informare;</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Sesiuni de informare pe site-ul </a:t>
            </a:r>
            <a:r>
              <a:rPr lang="ro-RO" sz="800" dirty="0">
                <a:solidFill>
                  <a:schemeClr val="tx2">
                    <a:lumMod val="50000"/>
                  </a:schemeClr>
                </a:solidFill>
                <a:latin typeface="Calibri (Body)"/>
                <a:hlinkClick r:id="rId3"/>
              </a:rPr>
              <a:t>www.fonduri-ue.ro</a:t>
            </a:r>
            <a:r>
              <a:rPr lang="ro-RO" sz="800" dirty="0">
                <a:solidFill>
                  <a:schemeClr val="tx2">
                    <a:lumMod val="50000"/>
                  </a:schemeClr>
                </a:solidFill>
                <a:latin typeface="Calibri (Body)"/>
              </a:rPr>
              <a:t>;</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Număr de studii efectuate pentru a determina gradul de satisfacție al beneficiarilor și gradul de conștientizare al potențialilor beneficiari;</a:t>
            </a:r>
          </a:p>
          <a:p>
            <a:pPr>
              <a:buClr>
                <a:schemeClr val="accent5"/>
              </a:buClr>
              <a:buSzPct val="90000"/>
            </a:pPr>
            <a:r>
              <a:rPr lang="ro-RO" sz="800" dirty="0">
                <a:solidFill>
                  <a:schemeClr val="tx2">
                    <a:lumMod val="50000"/>
                  </a:schemeClr>
                </a:solidFill>
                <a:latin typeface="Calibri (Body)"/>
              </a:rPr>
              <a:t> </a:t>
            </a:r>
          </a:p>
          <a:p>
            <a:pPr>
              <a:buClr>
                <a:schemeClr val="accent5"/>
              </a:buClr>
              <a:buSzPct val="90000"/>
            </a:pPr>
            <a:r>
              <a:rPr lang="ro-RO" sz="800" dirty="0">
                <a:solidFill>
                  <a:schemeClr val="tx2">
                    <a:lumMod val="50000"/>
                  </a:schemeClr>
                </a:solidFill>
                <a:latin typeface="Calibri (Body)"/>
              </a:rPr>
              <a:t>Număr de materiale de informare și publicitate elaborate  cu finanțare 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Număr de solicitări care au fost soluționate de Help-desk;</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Număr de accesări ale secțiunii dedicate POCU pe site-ul </a:t>
            </a:r>
            <a:r>
              <a:rPr lang="ro-RO" sz="800" dirty="0">
                <a:solidFill>
                  <a:schemeClr val="tx2">
                    <a:lumMod val="50000"/>
                  </a:schemeClr>
                </a:solidFill>
                <a:latin typeface="Calibri (Body)"/>
                <a:hlinkClick r:id="rId3"/>
              </a:rPr>
              <a:t>www.fonduri-ue.ro</a:t>
            </a:r>
            <a:r>
              <a:rPr lang="ro-RO" sz="800" dirty="0">
                <a:solidFill>
                  <a:schemeClr val="tx2">
                    <a:lumMod val="50000"/>
                  </a:schemeClr>
                </a:solidFill>
                <a:latin typeface="Calibri (Body)"/>
              </a:rPr>
              <a:t>;</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Număr de campanii organizate cu finanțare 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en-GB" sz="800" dirty="0">
              <a:solidFill>
                <a:schemeClr val="tx2">
                  <a:lumMod val="50000"/>
                </a:schemeClr>
              </a:solidFill>
              <a:latin typeface="Calibri (Body)"/>
            </a:endParaRPr>
          </a:p>
        </p:txBody>
      </p:sp>
      <p:sp>
        <p:nvSpPr>
          <p:cNvPr id="67" name="Rectangle 121">
            <a:extLst>
              <a:ext uri="{FF2B5EF4-FFF2-40B4-BE49-F238E27FC236}">
                <a16:creationId xmlns:a16="http://schemas.microsoft.com/office/drawing/2014/main" xmlns="" id="{37AFDB26-A7FD-4C51-8C5B-B8B3252A55A5}"/>
              </a:ext>
            </a:extLst>
          </p:cNvPr>
          <p:cNvSpPr/>
          <p:nvPr/>
        </p:nvSpPr>
        <p:spPr>
          <a:xfrm>
            <a:off x="4335580" y="6226277"/>
            <a:ext cx="241999" cy="489321"/>
          </a:xfrm>
          <a:prstGeom prst="rect">
            <a:avLst/>
          </a:prstGeom>
          <a:solidFill>
            <a:schemeClr val="bg1">
              <a:lumMod val="85000"/>
            </a:schemeClr>
          </a:solidFill>
          <a:ln>
            <a:solidFill>
              <a:schemeClr val="bg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vert270" wrap="square" lIns="38344" tIns="19172" rIns="38344" bIns="19172" numCol="1" spcCol="0" rtlCol="0" fromWordArt="0" anchor="ctr" anchorCtr="0" forceAA="0" compatLnSpc="1">
            <a:prstTxWarp prst="textNoShape">
              <a:avLst/>
            </a:prstTxWarp>
            <a:noAutofit/>
          </a:bodyPr>
          <a:lstStyle/>
          <a:p>
            <a:pPr algn="ctr">
              <a:buClr>
                <a:schemeClr val="accent5"/>
              </a:buClr>
              <a:buSzPct val="90000"/>
            </a:pPr>
            <a:r>
              <a:rPr lang="ro-RO" sz="800" b="1" dirty="0">
                <a:solidFill>
                  <a:schemeClr val="tx1"/>
                </a:solidFill>
                <a:latin typeface="Calibri (Body)"/>
              </a:rPr>
              <a:t>Bariere</a:t>
            </a:r>
          </a:p>
        </p:txBody>
      </p:sp>
      <p:sp>
        <p:nvSpPr>
          <p:cNvPr id="70" name="Rectangle 116">
            <a:extLst>
              <a:ext uri="{FF2B5EF4-FFF2-40B4-BE49-F238E27FC236}">
                <a16:creationId xmlns:a16="http://schemas.microsoft.com/office/drawing/2014/main" xmlns="" id="{41406AC4-D93A-422C-9AA2-5B5E85A88E20}"/>
              </a:ext>
            </a:extLst>
          </p:cNvPr>
          <p:cNvSpPr/>
          <p:nvPr/>
        </p:nvSpPr>
        <p:spPr>
          <a:xfrm>
            <a:off x="4330871" y="5552236"/>
            <a:ext cx="251418" cy="606804"/>
          </a:xfrm>
          <a:prstGeom prst="rect">
            <a:avLst/>
          </a:prstGeom>
          <a:ln w="3175">
            <a:solidFill>
              <a:schemeClr val="bg1">
                <a:lumMod val="50000"/>
              </a:schemeClr>
            </a:solidFill>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vert270" wrap="square" lIns="38344" tIns="19172" rIns="38344" bIns="19172" numCol="1" spcCol="0" rtlCol="0" fromWordArt="0" anchor="ctr" anchorCtr="0" forceAA="0" compatLnSpc="1">
            <a:prstTxWarp prst="textNoShape">
              <a:avLst/>
            </a:prstTxWarp>
            <a:noAutofit/>
          </a:bodyPr>
          <a:lstStyle/>
          <a:p>
            <a:pPr algn="ctr">
              <a:buClr>
                <a:schemeClr val="accent5"/>
              </a:buClr>
              <a:buSzPct val="90000"/>
            </a:pPr>
            <a:r>
              <a:rPr lang="ro-RO" sz="800" b="1" dirty="0">
                <a:solidFill>
                  <a:schemeClr val="accent5">
                    <a:lumMod val="75000"/>
                  </a:schemeClr>
                </a:solidFill>
                <a:latin typeface="Calibri (Body)"/>
              </a:rPr>
              <a:t>Factori de suport</a:t>
            </a:r>
          </a:p>
        </p:txBody>
      </p:sp>
      <p:sp>
        <p:nvSpPr>
          <p:cNvPr id="73" name="Rectangle 117">
            <a:extLst>
              <a:ext uri="{FF2B5EF4-FFF2-40B4-BE49-F238E27FC236}">
                <a16:creationId xmlns:a16="http://schemas.microsoft.com/office/drawing/2014/main" xmlns="" id="{E3E2D90B-E6A1-4CFB-A19E-AED909D4E4A7}"/>
              </a:ext>
            </a:extLst>
          </p:cNvPr>
          <p:cNvSpPr/>
          <p:nvPr/>
        </p:nvSpPr>
        <p:spPr>
          <a:xfrm>
            <a:off x="4655030" y="5543569"/>
            <a:ext cx="2360684" cy="609645"/>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lgn="just">
              <a:buClr>
                <a:schemeClr val="accent5"/>
              </a:buClr>
              <a:buSzPct val="90000"/>
            </a:pPr>
            <a:r>
              <a:rPr lang="ro-RO" sz="800" dirty="0">
                <a:solidFill>
                  <a:schemeClr val="accent5">
                    <a:lumMod val="75000"/>
                  </a:schemeClr>
                </a:solidFill>
              </a:rPr>
              <a:t>Regulamentul CE 1303/2013 care oferă posibilitatea unor strategii de comunicare integrate pentru toate programele sau o parte a acestora</a:t>
            </a:r>
            <a:endParaRPr lang="en-GB" sz="800" dirty="0">
              <a:solidFill>
                <a:schemeClr val="accent5">
                  <a:lumMod val="75000"/>
                </a:schemeClr>
              </a:solidFill>
            </a:endParaRPr>
          </a:p>
        </p:txBody>
      </p:sp>
      <p:sp>
        <p:nvSpPr>
          <p:cNvPr id="86" name="Rectangle 117">
            <a:extLst>
              <a:ext uri="{FF2B5EF4-FFF2-40B4-BE49-F238E27FC236}">
                <a16:creationId xmlns:a16="http://schemas.microsoft.com/office/drawing/2014/main" xmlns="" id="{E3E2D90B-E6A1-4CFB-A19E-AED909D4E4A7}"/>
              </a:ext>
            </a:extLst>
          </p:cNvPr>
          <p:cNvSpPr/>
          <p:nvPr/>
        </p:nvSpPr>
        <p:spPr>
          <a:xfrm>
            <a:off x="4655029" y="6226277"/>
            <a:ext cx="2360684" cy="489321"/>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r>
              <a:rPr lang="ro-RO" sz="800" dirty="0">
                <a:solidFill>
                  <a:schemeClr val="tx1"/>
                </a:solidFill>
              </a:rPr>
              <a:t>Dependența performanței de alți factori independenți comunicării Instrumentelor Structurale</a:t>
            </a:r>
            <a:endParaRPr lang="en-GB" sz="800" dirty="0">
              <a:solidFill>
                <a:schemeClr val="tx1"/>
              </a:solidFill>
            </a:endParaRPr>
          </a:p>
        </p:txBody>
      </p:sp>
      <p:sp>
        <p:nvSpPr>
          <p:cNvPr id="88" name="Rectangle 117">
            <a:extLst>
              <a:ext uri="{FF2B5EF4-FFF2-40B4-BE49-F238E27FC236}">
                <a16:creationId xmlns:a16="http://schemas.microsoft.com/office/drawing/2014/main" xmlns="" id="{E3E2D90B-E6A1-4CFB-A19E-AED909D4E4A7}"/>
              </a:ext>
            </a:extLst>
          </p:cNvPr>
          <p:cNvSpPr/>
          <p:nvPr/>
        </p:nvSpPr>
        <p:spPr>
          <a:xfrm>
            <a:off x="7122909" y="6226277"/>
            <a:ext cx="2506980" cy="489321"/>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r>
              <a:rPr lang="ro-RO" sz="800" dirty="0">
                <a:solidFill>
                  <a:schemeClr val="tx1"/>
                </a:solidFill>
              </a:rPr>
              <a:t>Agregare ne-congruentă a performanțelor în comunicare pentru fiecare PO pentru îndeplinirea indicatorului de rezultat</a:t>
            </a:r>
            <a:endParaRPr lang="en-GB" sz="800" dirty="0">
              <a:solidFill>
                <a:schemeClr val="tx1"/>
              </a:solidFill>
            </a:endParaRPr>
          </a:p>
        </p:txBody>
      </p:sp>
      <p:sp>
        <p:nvSpPr>
          <p:cNvPr id="90" name="Rectangle 117">
            <a:extLst>
              <a:ext uri="{FF2B5EF4-FFF2-40B4-BE49-F238E27FC236}">
                <a16:creationId xmlns:a16="http://schemas.microsoft.com/office/drawing/2014/main" xmlns="" id="{E3E2D90B-E6A1-4CFB-A19E-AED909D4E4A7}"/>
              </a:ext>
            </a:extLst>
          </p:cNvPr>
          <p:cNvSpPr/>
          <p:nvPr/>
        </p:nvSpPr>
        <p:spPr>
          <a:xfrm>
            <a:off x="9737081" y="6213173"/>
            <a:ext cx="2012833" cy="489321"/>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44" tIns="19172" rIns="38344" bIns="19172" numCol="1" spcCol="0" rtlCol="0" fromWordArt="0" anchor="ctr" anchorCtr="0" forceAA="0" compatLnSpc="1">
            <a:prstTxWarp prst="textNoShape">
              <a:avLst/>
            </a:prstTxWarp>
            <a:noAutofit/>
          </a:bodyPr>
          <a:lstStyle/>
          <a:p>
            <a:pPr>
              <a:buClr>
                <a:schemeClr val="accent5"/>
              </a:buClr>
              <a:buSzPct val="90000"/>
            </a:pPr>
            <a:r>
              <a:rPr lang="ro-RO" sz="800" dirty="0">
                <a:solidFill>
                  <a:schemeClr val="tx1"/>
                </a:solidFill>
              </a:rPr>
              <a:t>Diferențe semnificative între măsurătorile interne ale notorietății FESI și cele din Euro-barometre</a:t>
            </a:r>
            <a:endParaRPr lang="en-GB" sz="800" dirty="0">
              <a:solidFill>
                <a:schemeClr val="tx1"/>
              </a:solidFill>
            </a:endParaRPr>
          </a:p>
        </p:txBody>
      </p:sp>
      <p:sp>
        <p:nvSpPr>
          <p:cNvPr id="7" name="Dreptunghi 6"/>
          <p:cNvSpPr/>
          <p:nvPr/>
        </p:nvSpPr>
        <p:spPr>
          <a:xfrm>
            <a:off x="2658617" y="332443"/>
            <a:ext cx="9342177" cy="37947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2399"/>
          </a:p>
        </p:txBody>
      </p:sp>
      <p:sp>
        <p:nvSpPr>
          <p:cNvPr id="9" name="Dreptunghi 8"/>
          <p:cNvSpPr/>
          <p:nvPr/>
        </p:nvSpPr>
        <p:spPr>
          <a:xfrm>
            <a:off x="10340206" y="4363994"/>
            <a:ext cx="1660587" cy="707702"/>
          </a:xfrm>
          <a:prstGeom prst="rect">
            <a:avLst/>
          </a:prstGeom>
        </p:spPr>
        <p:txBody>
          <a:bodyPr wrap="square">
            <a:spAutoFit/>
          </a:bodyPr>
          <a:lstStyle/>
          <a:p>
            <a:pPr>
              <a:buClr>
                <a:schemeClr val="accent5"/>
              </a:buClr>
              <a:buSzPct val="90000"/>
            </a:pPr>
            <a:r>
              <a:rPr lang="ro-RO" sz="800" dirty="0">
                <a:solidFill>
                  <a:srgbClr val="000000"/>
                </a:solidFill>
                <a:latin typeface="Calibri (Body)"/>
              </a:rPr>
              <a:t>Creșterea nivelului de</a:t>
            </a:r>
            <a:r>
              <a:rPr lang="es-ES" sz="800" dirty="0">
                <a:solidFill>
                  <a:srgbClr val="000000"/>
                </a:solidFill>
                <a:latin typeface="Calibri (Body)"/>
              </a:rPr>
              <a:t> conștientizare </a:t>
            </a:r>
            <a:r>
              <a:rPr lang="ro-RO" sz="800" dirty="0">
                <a:solidFill>
                  <a:srgbClr val="000000"/>
                </a:solidFill>
                <a:latin typeface="Calibri (Body)"/>
              </a:rPr>
              <a:t>al populației </a:t>
            </a:r>
            <a:r>
              <a:rPr lang="es-ES" sz="800" dirty="0">
                <a:solidFill>
                  <a:srgbClr val="000000"/>
                </a:solidFill>
                <a:latin typeface="Calibri (Body)"/>
              </a:rPr>
              <a:t>cu privire la proiecte co-finanțate de U</a:t>
            </a:r>
            <a:r>
              <a:rPr lang="ro-RO" sz="800" dirty="0">
                <a:solidFill>
                  <a:srgbClr val="000000"/>
                </a:solidFill>
                <a:latin typeface="Calibri (Body)"/>
              </a:rPr>
              <a:t>E de la 46% în 2013 la 60% în 2023</a:t>
            </a:r>
            <a:endParaRPr lang="vi-VN" sz="800" dirty="0">
              <a:solidFill>
                <a:srgbClr val="000000"/>
              </a:solidFill>
              <a:latin typeface="Calibri (Body)"/>
            </a:endParaRPr>
          </a:p>
        </p:txBody>
      </p:sp>
      <p:sp>
        <p:nvSpPr>
          <p:cNvPr id="10" name="Dreptunghi 9"/>
          <p:cNvSpPr/>
          <p:nvPr/>
        </p:nvSpPr>
        <p:spPr>
          <a:xfrm>
            <a:off x="10299281" y="1244981"/>
            <a:ext cx="1504228" cy="1076937"/>
          </a:xfrm>
          <a:prstGeom prst="rect">
            <a:avLst/>
          </a:prstGeom>
        </p:spPr>
        <p:txBody>
          <a:bodyPr wrap="square">
            <a:spAutoFit/>
          </a:bodyPr>
          <a:lstStyle/>
          <a:p>
            <a:pPr>
              <a:buClr>
                <a:schemeClr val="accent5"/>
              </a:buClr>
              <a:buSzPct val="90000"/>
            </a:pPr>
            <a:r>
              <a:rPr lang="ro-RO" sz="800" dirty="0">
                <a:solidFill>
                  <a:srgbClr val="000000"/>
                </a:solidFill>
                <a:latin typeface="Calibri (Body)"/>
              </a:rPr>
              <a:t>Creșterea gradului de informare a beneficiarilor și potențialilor beneficiari POCU privind  activitățile care pot face obiectul FSE, valorizarea și implementarea de bune practici și inițiative în domeniul FSE</a:t>
            </a:r>
          </a:p>
        </p:txBody>
      </p:sp>
      <p:sp>
        <p:nvSpPr>
          <p:cNvPr id="91" name="Rectangle 116">
            <a:extLst>
              <a:ext uri="{FF2B5EF4-FFF2-40B4-BE49-F238E27FC236}">
                <a16:creationId xmlns:a16="http://schemas.microsoft.com/office/drawing/2014/main" xmlns="" id="{41406AC4-D93A-422C-9AA2-5B5E85A88E20}"/>
              </a:ext>
            </a:extLst>
          </p:cNvPr>
          <p:cNvSpPr/>
          <p:nvPr/>
        </p:nvSpPr>
        <p:spPr>
          <a:xfrm>
            <a:off x="2749802" y="956690"/>
            <a:ext cx="251418" cy="2349509"/>
          </a:xfrm>
          <a:prstGeom prst="rect">
            <a:avLst/>
          </a:prstGeom>
          <a:ln w="3175">
            <a:noFill/>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vert270" wrap="square" lIns="38344" tIns="19172" rIns="38344" bIns="19172" numCol="1" spcCol="0" rtlCol="0" fromWordArt="0" anchor="ctr" anchorCtr="0" forceAA="0" compatLnSpc="1">
            <a:prstTxWarp prst="textNoShape">
              <a:avLst/>
            </a:prstTxWarp>
            <a:noAutofit/>
          </a:bodyPr>
          <a:lstStyle/>
          <a:p>
            <a:pPr algn="ctr">
              <a:buClr>
                <a:schemeClr val="accent5"/>
              </a:buClr>
              <a:buSzPct val="90000"/>
            </a:pPr>
            <a:r>
              <a:rPr lang="ro-RO" sz="800" b="1" dirty="0">
                <a:solidFill>
                  <a:schemeClr val="accent5">
                    <a:lumMod val="75000"/>
                  </a:schemeClr>
                </a:solidFill>
                <a:latin typeface="Calibri (Body)"/>
              </a:rPr>
              <a:t>BENEFICIARI/POTENȚIALI BENEFICIARI/ AM/ OI/ PNCR- PUBLIC SPECIALIZAT</a:t>
            </a:r>
          </a:p>
        </p:txBody>
      </p:sp>
      <p:sp>
        <p:nvSpPr>
          <p:cNvPr id="92" name="Dreptunghi 91"/>
          <p:cNvSpPr/>
          <p:nvPr/>
        </p:nvSpPr>
        <p:spPr>
          <a:xfrm>
            <a:off x="2658617" y="4186036"/>
            <a:ext cx="9342177" cy="12095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2399"/>
          </a:p>
        </p:txBody>
      </p:sp>
      <p:sp>
        <p:nvSpPr>
          <p:cNvPr id="93" name="Rectangle 116">
            <a:extLst>
              <a:ext uri="{FF2B5EF4-FFF2-40B4-BE49-F238E27FC236}">
                <a16:creationId xmlns:a16="http://schemas.microsoft.com/office/drawing/2014/main" xmlns="" id="{41406AC4-D93A-422C-9AA2-5B5E85A88E20}"/>
              </a:ext>
            </a:extLst>
          </p:cNvPr>
          <p:cNvSpPr/>
          <p:nvPr/>
        </p:nvSpPr>
        <p:spPr>
          <a:xfrm>
            <a:off x="2749802" y="4271817"/>
            <a:ext cx="251418" cy="900313"/>
          </a:xfrm>
          <a:prstGeom prst="rect">
            <a:avLst/>
          </a:prstGeom>
          <a:ln w="3175">
            <a:noFill/>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vert270" wrap="square" lIns="38344" tIns="19172" rIns="38344" bIns="19172" numCol="1" spcCol="0" rtlCol="0" fromWordArt="0" anchor="ctr" anchorCtr="0" forceAA="0" compatLnSpc="1">
            <a:prstTxWarp prst="textNoShape">
              <a:avLst/>
            </a:prstTxWarp>
            <a:noAutofit/>
          </a:bodyPr>
          <a:lstStyle/>
          <a:p>
            <a:pPr algn="ctr">
              <a:buClr>
                <a:schemeClr val="accent5"/>
              </a:buClr>
              <a:buSzPct val="90000"/>
            </a:pPr>
            <a:r>
              <a:rPr lang="ro-RO" sz="800" b="1" dirty="0">
                <a:solidFill>
                  <a:schemeClr val="accent5">
                    <a:lumMod val="75000"/>
                  </a:schemeClr>
                </a:solidFill>
                <a:latin typeface="Calibri (Body)"/>
              </a:rPr>
              <a:t>PUBLIC LARG</a:t>
            </a:r>
          </a:p>
        </p:txBody>
      </p:sp>
    </p:spTree>
    <p:extLst>
      <p:ext uri="{BB962C8B-B14F-4D97-AF65-F5344CB8AC3E}">
        <p14:creationId xmlns:p14="http://schemas.microsoft.com/office/powerpoint/2010/main" val="2507399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 name="Chart 49"/>
          <p:cNvGraphicFramePr/>
          <p:nvPr>
            <p:extLst>
              <p:ext uri="{D42A27DB-BD31-4B8C-83A1-F6EECF244321}">
                <p14:modId xmlns:p14="http://schemas.microsoft.com/office/powerpoint/2010/main" val="1283244442"/>
              </p:ext>
            </p:extLst>
          </p:nvPr>
        </p:nvGraphicFramePr>
        <p:xfrm>
          <a:off x="1854511" y="1091090"/>
          <a:ext cx="3368107" cy="354034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765820" y="274639"/>
            <a:ext cx="10969943" cy="711081"/>
          </a:xfrm>
        </p:spPr>
        <p:txBody>
          <a:bodyPr/>
          <a:lstStyle/>
          <a:p>
            <a:r>
              <a:rPr lang="ro-RO" sz="1800" b="1" dirty="0" smtClean="0"/>
              <a:t>Percepția nivelului de informare</a:t>
            </a:r>
            <a:endParaRPr lang="en-IN" sz="1800" b="1" dirty="0"/>
          </a:p>
        </p:txBody>
      </p:sp>
      <p:graphicFrame>
        <p:nvGraphicFramePr>
          <p:cNvPr id="75" name="Chart 74"/>
          <p:cNvGraphicFramePr/>
          <p:nvPr>
            <p:extLst>
              <p:ext uri="{D42A27DB-BD31-4B8C-83A1-F6EECF244321}">
                <p14:modId xmlns:p14="http://schemas.microsoft.com/office/powerpoint/2010/main" val="87912518"/>
              </p:ext>
            </p:extLst>
          </p:nvPr>
        </p:nvGraphicFramePr>
        <p:xfrm>
          <a:off x="7186895" y="1091090"/>
          <a:ext cx="3368107" cy="3540344"/>
        </p:xfrm>
        <a:graphic>
          <a:graphicData uri="http://schemas.openxmlformats.org/drawingml/2006/chart">
            <c:chart xmlns:c="http://schemas.openxmlformats.org/drawingml/2006/chart" xmlns:r="http://schemas.openxmlformats.org/officeDocument/2006/relationships" r:id="rId3"/>
          </a:graphicData>
        </a:graphic>
      </p:graphicFrame>
      <p:cxnSp>
        <p:nvCxnSpPr>
          <p:cNvPr id="76" name="Straight Connector 75"/>
          <p:cNvCxnSpPr/>
          <p:nvPr/>
        </p:nvCxnSpPr>
        <p:spPr>
          <a:xfrm>
            <a:off x="843123" y="4866952"/>
            <a:ext cx="10815337" cy="0"/>
          </a:xfrm>
          <a:prstGeom prst="line">
            <a:avLst/>
          </a:prstGeom>
          <a:ln>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250791" y="2259712"/>
            <a:ext cx="0" cy="1477743"/>
          </a:xfrm>
          <a:prstGeom prst="line">
            <a:avLst/>
          </a:prstGeom>
          <a:ln w="3175">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250791" y="5048122"/>
            <a:ext cx="0" cy="1055077"/>
          </a:xfrm>
          <a:prstGeom prst="line">
            <a:avLst/>
          </a:prstGeom>
          <a:ln w="3175">
            <a:solidFill>
              <a:schemeClr val="accent5">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843123" y="4382887"/>
            <a:ext cx="1077218" cy="369332"/>
          </a:xfrm>
          <a:prstGeom prst="rect">
            <a:avLst/>
          </a:prstGeom>
          <a:noFill/>
        </p:spPr>
        <p:txBody>
          <a:bodyPr wrap="none" lIns="0" rIns="0" rtlCol="0" anchor="t">
            <a:spAutoFit/>
          </a:bodyPr>
          <a:lstStyle/>
          <a:p>
            <a:r>
              <a:rPr lang="ro-RO" sz="1800" dirty="0" smtClean="0">
                <a:latin typeface="Arial" pitchFamily="34" charset="0"/>
                <a:cs typeface="Arial" pitchFamily="34" charset="0"/>
              </a:rPr>
              <a:t>Beneficiari</a:t>
            </a:r>
            <a:endParaRPr lang="en-IN" sz="1800" dirty="0">
              <a:latin typeface="Arial" pitchFamily="34" charset="0"/>
              <a:cs typeface="Arial" pitchFamily="34" charset="0"/>
            </a:endParaRPr>
          </a:p>
        </p:txBody>
      </p:sp>
      <p:sp>
        <p:nvSpPr>
          <p:cNvPr id="81" name="TextBox 80"/>
          <p:cNvSpPr txBox="1"/>
          <p:nvPr/>
        </p:nvSpPr>
        <p:spPr>
          <a:xfrm>
            <a:off x="6353727" y="4382887"/>
            <a:ext cx="2064668" cy="369332"/>
          </a:xfrm>
          <a:prstGeom prst="rect">
            <a:avLst/>
          </a:prstGeom>
          <a:noFill/>
        </p:spPr>
        <p:txBody>
          <a:bodyPr wrap="none" lIns="0" rIns="0" rtlCol="0" anchor="ctr">
            <a:spAutoFit/>
          </a:bodyPr>
          <a:lstStyle/>
          <a:p>
            <a:r>
              <a:rPr lang="en-IN" sz="1800" dirty="0" smtClean="0">
                <a:latin typeface="Arial" pitchFamily="34" charset="0"/>
                <a:cs typeface="Arial" pitchFamily="34" charset="0"/>
              </a:rPr>
              <a:t>P</a:t>
            </a:r>
            <a:r>
              <a:rPr lang="ro-RO" sz="1800" dirty="0" err="1" smtClean="0">
                <a:latin typeface="Arial" pitchFamily="34" charset="0"/>
                <a:cs typeface="Arial" pitchFamily="34" charset="0"/>
              </a:rPr>
              <a:t>otențiali</a:t>
            </a:r>
            <a:r>
              <a:rPr lang="ro-RO" sz="1800" dirty="0" smtClean="0">
                <a:latin typeface="Arial" pitchFamily="34" charset="0"/>
                <a:cs typeface="Arial" pitchFamily="34" charset="0"/>
              </a:rPr>
              <a:t> beneficiari</a:t>
            </a:r>
            <a:endParaRPr lang="en-IN" sz="1800" dirty="0">
              <a:latin typeface="Arial" pitchFamily="34" charset="0"/>
              <a:cs typeface="Arial" pitchFamily="34" charset="0"/>
            </a:endParaRPr>
          </a:p>
        </p:txBody>
      </p:sp>
      <p:sp>
        <p:nvSpPr>
          <p:cNvPr id="86" name="Freeform 7"/>
          <p:cNvSpPr>
            <a:spLocks/>
          </p:cNvSpPr>
          <p:nvPr/>
        </p:nvSpPr>
        <p:spPr bwMode="auto">
          <a:xfrm flipV="1">
            <a:off x="1050937" y="1441289"/>
            <a:ext cx="297514" cy="296450"/>
          </a:xfrm>
          <a:custGeom>
            <a:avLst/>
            <a:gdLst>
              <a:gd name="T0" fmla="*/ 220 w 3353"/>
              <a:gd name="T1" fmla="*/ 0 h 3341"/>
              <a:gd name="T2" fmla="*/ 3131 w 3353"/>
              <a:gd name="T3" fmla="*/ 0 h 3341"/>
              <a:gd name="T4" fmla="*/ 3171 w 3353"/>
              <a:gd name="T5" fmla="*/ 3 h 3341"/>
              <a:gd name="T6" fmla="*/ 3211 w 3353"/>
              <a:gd name="T7" fmla="*/ 17 h 3341"/>
              <a:gd name="T8" fmla="*/ 3217 w 3353"/>
              <a:gd name="T9" fmla="*/ 17 h 3341"/>
              <a:gd name="T10" fmla="*/ 3255 w 3353"/>
              <a:gd name="T11" fmla="*/ 40 h 3341"/>
              <a:gd name="T12" fmla="*/ 3290 w 3353"/>
              <a:gd name="T13" fmla="*/ 69 h 3341"/>
              <a:gd name="T14" fmla="*/ 3319 w 3353"/>
              <a:gd name="T15" fmla="*/ 101 h 3341"/>
              <a:gd name="T16" fmla="*/ 3342 w 3353"/>
              <a:gd name="T17" fmla="*/ 139 h 3341"/>
              <a:gd name="T18" fmla="*/ 3347 w 3353"/>
              <a:gd name="T19" fmla="*/ 166 h 3341"/>
              <a:gd name="T20" fmla="*/ 3353 w 3353"/>
              <a:gd name="T21" fmla="*/ 193 h 3341"/>
              <a:gd name="T22" fmla="*/ 3351 w 3353"/>
              <a:gd name="T23" fmla="*/ 220 h 3341"/>
              <a:gd name="T24" fmla="*/ 3351 w 3353"/>
              <a:gd name="T25" fmla="*/ 3121 h 3341"/>
              <a:gd name="T26" fmla="*/ 3346 w 3353"/>
              <a:gd name="T27" fmla="*/ 3173 h 3341"/>
              <a:gd name="T28" fmla="*/ 3330 w 3353"/>
              <a:gd name="T29" fmla="*/ 3219 h 3341"/>
              <a:gd name="T30" fmla="*/ 3303 w 3353"/>
              <a:gd name="T31" fmla="*/ 3259 h 3341"/>
              <a:gd name="T32" fmla="*/ 3271 w 3353"/>
              <a:gd name="T33" fmla="*/ 3293 h 3341"/>
              <a:gd name="T34" fmla="*/ 3229 w 3353"/>
              <a:gd name="T35" fmla="*/ 3320 h 3341"/>
              <a:gd name="T36" fmla="*/ 3182 w 3353"/>
              <a:gd name="T37" fmla="*/ 3335 h 3341"/>
              <a:gd name="T38" fmla="*/ 3131 w 3353"/>
              <a:gd name="T39" fmla="*/ 3341 h 3341"/>
              <a:gd name="T40" fmla="*/ 3079 w 3353"/>
              <a:gd name="T41" fmla="*/ 3335 h 3341"/>
              <a:gd name="T42" fmla="*/ 3033 w 3353"/>
              <a:gd name="T43" fmla="*/ 3320 h 3341"/>
              <a:gd name="T44" fmla="*/ 2993 w 3353"/>
              <a:gd name="T45" fmla="*/ 3293 h 3341"/>
              <a:gd name="T46" fmla="*/ 2958 w 3353"/>
              <a:gd name="T47" fmla="*/ 3259 h 3341"/>
              <a:gd name="T48" fmla="*/ 2931 w 3353"/>
              <a:gd name="T49" fmla="*/ 3219 h 3341"/>
              <a:gd name="T50" fmla="*/ 2916 w 3353"/>
              <a:gd name="T51" fmla="*/ 3173 h 3341"/>
              <a:gd name="T52" fmla="*/ 2910 w 3353"/>
              <a:gd name="T53" fmla="*/ 3121 h 3341"/>
              <a:gd name="T54" fmla="*/ 2910 w 3353"/>
              <a:gd name="T55" fmla="*/ 751 h 3341"/>
              <a:gd name="T56" fmla="*/ 378 w 3353"/>
              <a:gd name="T57" fmla="*/ 3276 h 3341"/>
              <a:gd name="T58" fmla="*/ 343 w 3353"/>
              <a:gd name="T59" fmla="*/ 3305 h 3341"/>
              <a:gd name="T60" fmla="*/ 303 w 3353"/>
              <a:gd name="T61" fmla="*/ 3326 h 3341"/>
              <a:gd name="T62" fmla="*/ 263 w 3353"/>
              <a:gd name="T63" fmla="*/ 3337 h 3341"/>
              <a:gd name="T64" fmla="*/ 220 w 3353"/>
              <a:gd name="T65" fmla="*/ 3341 h 3341"/>
              <a:gd name="T66" fmla="*/ 178 w 3353"/>
              <a:gd name="T67" fmla="*/ 3337 h 3341"/>
              <a:gd name="T68" fmla="*/ 138 w 3353"/>
              <a:gd name="T69" fmla="*/ 3326 h 3341"/>
              <a:gd name="T70" fmla="*/ 99 w 3353"/>
              <a:gd name="T71" fmla="*/ 3305 h 3341"/>
              <a:gd name="T72" fmla="*/ 65 w 3353"/>
              <a:gd name="T73" fmla="*/ 3276 h 3341"/>
              <a:gd name="T74" fmla="*/ 36 w 3353"/>
              <a:gd name="T75" fmla="*/ 3242 h 3341"/>
              <a:gd name="T76" fmla="*/ 17 w 3353"/>
              <a:gd name="T77" fmla="*/ 3203 h 3341"/>
              <a:gd name="T78" fmla="*/ 4 w 3353"/>
              <a:gd name="T79" fmla="*/ 3163 h 3341"/>
              <a:gd name="T80" fmla="*/ 0 w 3353"/>
              <a:gd name="T81" fmla="*/ 3121 h 3341"/>
              <a:gd name="T82" fmla="*/ 4 w 3353"/>
              <a:gd name="T83" fmla="*/ 3079 h 3341"/>
              <a:gd name="T84" fmla="*/ 17 w 3353"/>
              <a:gd name="T85" fmla="*/ 3039 h 3341"/>
              <a:gd name="T86" fmla="*/ 36 w 3353"/>
              <a:gd name="T87" fmla="*/ 3001 h 3341"/>
              <a:gd name="T88" fmla="*/ 65 w 3353"/>
              <a:gd name="T89" fmla="*/ 2966 h 3341"/>
              <a:gd name="T90" fmla="*/ 2597 w 3353"/>
              <a:gd name="T91" fmla="*/ 440 h 3341"/>
              <a:gd name="T92" fmla="*/ 220 w 3353"/>
              <a:gd name="T93" fmla="*/ 440 h 3341"/>
              <a:gd name="T94" fmla="*/ 170 w 3353"/>
              <a:gd name="T95" fmla="*/ 434 h 3341"/>
              <a:gd name="T96" fmla="*/ 122 w 3353"/>
              <a:gd name="T97" fmla="*/ 419 h 3341"/>
              <a:gd name="T98" fmla="*/ 82 w 3353"/>
              <a:gd name="T99" fmla="*/ 394 h 3341"/>
              <a:gd name="T100" fmla="*/ 48 w 3353"/>
              <a:gd name="T101" fmla="*/ 359 h 3341"/>
              <a:gd name="T102" fmla="*/ 23 w 3353"/>
              <a:gd name="T103" fmla="*/ 317 h 3341"/>
              <a:gd name="T104" fmla="*/ 5 w 3353"/>
              <a:gd name="T105" fmla="*/ 271 h 3341"/>
              <a:gd name="T106" fmla="*/ 0 w 3353"/>
              <a:gd name="T107" fmla="*/ 220 h 3341"/>
              <a:gd name="T108" fmla="*/ 5 w 3353"/>
              <a:gd name="T109" fmla="*/ 170 h 3341"/>
              <a:gd name="T110" fmla="*/ 23 w 3353"/>
              <a:gd name="T111" fmla="*/ 122 h 3341"/>
              <a:gd name="T112" fmla="*/ 48 w 3353"/>
              <a:gd name="T113" fmla="*/ 82 h 3341"/>
              <a:gd name="T114" fmla="*/ 82 w 3353"/>
              <a:gd name="T115" fmla="*/ 47 h 3341"/>
              <a:gd name="T116" fmla="*/ 122 w 3353"/>
              <a:gd name="T117" fmla="*/ 23 h 3341"/>
              <a:gd name="T118" fmla="*/ 170 w 3353"/>
              <a:gd name="T119" fmla="*/ 5 h 3341"/>
              <a:gd name="T120" fmla="*/ 220 w 3353"/>
              <a:gd name="T121" fmla="*/ 0 h 3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53" h="3341">
                <a:moveTo>
                  <a:pt x="220" y="0"/>
                </a:moveTo>
                <a:lnTo>
                  <a:pt x="3131" y="0"/>
                </a:lnTo>
                <a:lnTo>
                  <a:pt x="3171" y="3"/>
                </a:lnTo>
                <a:lnTo>
                  <a:pt x="3211" y="17"/>
                </a:lnTo>
                <a:lnTo>
                  <a:pt x="3217" y="17"/>
                </a:lnTo>
                <a:lnTo>
                  <a:pt x="3255" y="40"/>
                </a:lnTo>
                <a:lnTo>
                  <a:pt x="3290" y="69"/>
                </a:lnTo>
                <a:lnTo>
                  <a:pt x="3319" y="101"/>
                </a:lnTo>
                <a:lnTo>
                  <a:pt x="3342" y="139"/>
                </a:lnTo>
                <a:lnTo>
                  <a:pt x="3347" y="166"/>
                </a:lnTo>
                <a:lnTo>
                  <a:pt x="3353" y="193"/>
                </a:lnTo>
                <a:lnTo>
                  <a:pt x="3351" y="220"/>
                </a:lnTo>
                <a:lnTo>
                  <a:pt x="3351" y="3121"/>
                </a:lnTo>
                <a:lnTo>
                  <a:pt x="3346" y="3173"/>
                </a:lnTo>
                <a:lnTo>
                  <a:pt x="3330" y="3219"/>
                </a:lnTo>
                <a:lnTo>
                  <a:pt x="3303" y="3259"/>
                </a:lnTo>
                <a:lnTo>
                  <a:pt x="3271" y="3293"/>
                </a:lnTo>
                <a:lnTo>
                  <a:pt x="3229" y="3320"/>
                </a:lnTo>
                <a:lnTo>
                  <a:pt x="3182" y="3335"/>
                </a:lnTo>
                <a:lnTo>
                  <a:pt x="3131" y="3341"/>
                </a:lnTo>
                <a:lnTo>
                  <a:pt x="3079" y="3335"/>
                </a:lnTo>
                <a:lnTo>
                  <a:pt x="3033" y="3320"/>
                </a:lnTo>
                <a:lnTo>
                  <a:pt x="2993" y="3293"/>
                </a:lnTo>
                <a:lnTo>
                  <a:pt x="2958" y="3259"/>
                </a:lnTo>
                <a:lnTo>
                  <a:pt x="2931" y="3219"/>
                </a:lnTo>
                <a:lnTo>
                  <a:pt x="2916" y="3173"/>
                </a:lnTo>
                <a:lnTo>
                  <a:pt x="2910" y="3121"/>
                </a:lnTo>
                <a:lnTo>
                  <a:pt x="2910" y="751"/>
                </a:lnTo>
                <a:lnTo>
                  <a:pt x="378" y="3276"/>
                </a:lnTo>
                <a:lnTo>
                  <a:pt x="343" y="3305"/>
                </a:lnTo>
                <a:lnTo>
                  <a:pt x="303" y="3326"/>
                </a:lnTo>
                <a:lnTo>
                  <a:pt x="263" y="3337"/>
                </a:lnTo>
                <a:lnTo>
                  <a:pt x="220" y="3341"/>
                </a:lnTo>
                <a:lnTo>
                  <a:pt x="178" y="3337"/>
                </a:lnTo>
                <a:lnTo>
                  <a:pt x="138" y="3326"/>
                </a:lnTo>
                <a:lnTo>
                  <a:pt x="99" y="3305"/>
                </a:lnTo>
                <a:lnTo>
                  <a:pt x="65" y="3276"/>
                </a:lnTo>
                <a:lnTo>
                  <a:pt x="36" y="3242"/>
                </a:lnTo>
                <a:lnTo>
                  <a:pt x="17" y="3203"/>
                </a:lnTo>
                <a:lnTo>
                  <a:pt x="4" y="3163"/>
                </a:lnTo>
                <a:lnTo>
                  <a:pt x="0" y="3121"/>
                </a:lnTo>
                <a:lnTo>
                  <a:pt x="4" y="3079"/>
                </a:lnTo>
                <a:lnTo>
                  <a:pt x="17" y="3039"/>
                </a:lnTo>
                <a:lnTo>
                  <a:pt x="36" y="3001"/>
                </a:lnTo>
                <a:lnTo>
                  <a:pt x="65" y="2966"/>
                </a:lnTo>
                <a:lnTo>
                  <a:pt x="2597" y="440"/>
                </a:lnTo>
                <a:lnTo>
                  <a:pt x="220" y="440"/>
                </a:lnTo>
                <a:lnTo>
                  <a:pt x="170" y="434"/>
                </a:lnTo>
                <a:lnTo>
                  <a:pt x="122" y="419"/>
                </a:lnTo>
                <a:lnTo>
                  <a:pt x="82" y="394"/>
                </a:lnTo>
                <a:lnTo>
                  <a:pt x="48" y="359"/>
                </a:lnTo>
                <a:lnTo>
                  <a:pt x="23" y="317"/>
                </a:lnTo>
                <a:lnTo>
                  <a:pt x="5" y="271"/>
                </a:lnTo>
                <a:lnTo>
                  <a:pt x="0" y="220"/>
                </a:lnTo>
                <a:lnTo>
                  <a:pt x="5" y="170"/>
                </a:lnTo>
                <a:lnTo>
                  <a:pt x="23" y="122"/>
                </a:lnTo>
                <a:lnTo>
                  <a:pt x="48" y="82"/>
                </a:lnTo>
                <a:lnTo>
                  <a:pt x="82" y="47"/>
                </a:lnTo>
                <a:lnTo>
                  <a:pt x="122" y="23"/>
                </a:lnTo>
                <a:lnTo>
                  <a:pt x="170" y="5"/>
                </a:lnTo>
                <a:lnTo>
                  <a:pt x="2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91" name="Rectangle 90"/>
          <p:cNvSpPr/>
          <p:nvPr/>
        </p:nvSpPr>
        <p:spPr>
          <a:xfrm>
            <a:off x="6278980" y="1295851"/>
            <a:ext cx="688104" cy="587327"/>
          </a:xfrm>
          <a:prstGeom prst="rect">
            <a:avLst/>
          </a:prstGeom>
          <a:solidFill>
            <a:schemeClr val="accent6"/>
          </a:solidFill>
          <a:ln w="3175">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2" name="Freeform 7"/>
          <p:cNvSpPr>
            <a:spLocks/>
          </p:cNvSpPr>
          <p:nvPr/>
        </p:nvSpPr>
        <p:spPr bwMode="auto">
          <a:xfrm>
            <a:off x="6474275" y="1441289"/>
            <a:ext cx="297514" cy="296450"/>
          </a:xfrm>
          <a:custGeom>
            <a:avLst/>
            <a:gdLst>
              <a:gd name="T0" fmla="*/ 220 w 3353"/>
              <a:gd name="T1" fmla="*/ 0 h 3341"/>
              <a:gd name="T2" fmla="*/ 3131 w 3353"/>
              <a:gd name="T3" fmla="*/ 0 h 3341"/>
              <a:gd name="T4" fmla="*/ 3171 w 3353"/>
              <a:gd name="T5" fmla="*/ 3 h 3341"/>
              <a:gd name="T6" fmla="*/ 3211 w 3353"/>
              <a:gd name="T7" fmla="*/ 17 h 3341"/>
              <a:gd name="T8" fmla="*/ 3217 w 3353"/>
              <a:gd name="T9" fmla="*/ 17 h 3341"/>
              <a:gd name="T10" fmla="*/ 3255 w 3353"/>
              <a:gd name="T11" fmla="*/ 40 h 3341"/>
              <a:gd name="T12" fmla="*/ 3290 w 3353"/>
              <a:gd name="T13" fmla="*/ 69 h 3341"/>
              <a:gd name="T14" fmla="*/ 3319 w 3353"/>
              <a:gd name="T15" fmla="*/ 101 h 3341"/>
              <a:gd name="T16" fmla="*/ 3342 w 3353"/>
              <a:gd name="T17" fmla="*/ 139 h 3341"/>
              <a:gd name="T18" fmla="*/ 3347 w 3353"/>
              <a:gd name="T19" fmla="*/ 166 h 3341"/>
              <a:gd name="T20" fmla="*/ 3353 w 3353"/>
              <a:gd name="T21" fmla="*/ 193 h 3341"/>
              <a:gd name="T22" fmla="*/ 3351 w 3353"/>
              <a:gd name="T23" fmla="*/ 220 h 3341"/>
              <a:gd name="T24" fmla="*/ 3351 w 3353"/>
              <a:gd name="T25" fmla="*/ 3121 h 3341"/>
              <a:gd name="T26" fmla="*/ 3346 w 3353"/>
              <a:gd name="T27" fmla="*/ 3173 h 3341"/>
              <a:gd name="T28" fmla="*/ 3330 w 3353"/>
              <a:gd name="T29" fmla="*/ 3219 h 3341"/>
              <a:gd name="T30" fmla="*/ 3303 w 3353"/>
              <a:gd name="T31" fmla="*/ 3259 h 3341"/>
              <a:gd name="T32" fmla="*/ 3271 w 3353"/>
              <a:gd name="T33" fmla="*/ 3293 h 3341"/>
              <a:gd name="T34" fmla="*/ 3229 w 3353"/>
              <a:gd name="T35" fmla="*/ 3320 h 3341"/>
              <a:gd name="T36" fmla="*/ 3182 w 3353"/>
              <a:gd name="T37" fmla="*/ 3335 h 3341"/>
              <a:gd name="T38" fmla="*/ 3131 w 3353"/>
              <a:gd name="T39" fmla="*/ 3341 h 3341"/>
              <a:gd name="T40" fmla="*/ 3079 w 3353"/>
              <a:gd name="T41" fmla="*/ 3335 h 3341"/>
              <a:gd name="T42" fmla="*/ 3033 w 3353"/>
              <a:gd name="T43" fmla="*/ 3320 h 3341"/>
              <a:gd name="T44" fmla="*/ 2993 w 3353"/>
              <a:gd name="T45" fmla="*/ 3293 h 3341"/>
              <a:gd name="T46" fmla="*/ 2958 w 3353"/>
              <a:gd name="T47" fmla="*/ 3259 h 3341"/>
              <a:gd name="T48" fmla="*/ 2931 w 3353"/>
              <a:gd name="T49" fmla="*/ 3219 h 3341"/>
              <a:gd name="T50" fmla="*/ 2916 w 3353"/>
              <a:gd name="T51" fmla="*/ 3173 h 3341"/>
              <a:gd name="T52" fmla="*/ 2910 w 3353"/>
              <a:gd name="T53" fmla="*/ 3121 h 3341"/>
              <a:gd name="T54" fmla="*/ 2910 w 3353"/>
              <a:gd name="T55" fmla="*/ 751 h 3341"/>
              <a:gd name="T56" fmla="*/ 378 w 3353"/>
              <a:gd name="T57" fmla="*/ 3276 h 3341"/>
              <a:gd name="T58" fmla="*/ 343 w 3353"/>
              <a:gd name="T59" fmla="*/ 3305 h 3341"/>
              <a:gd name="T60" fmla="*/ 303 w 3353"/>
              <a:gd name="T61" fmla="*/ 3326 h 3341"/>
              <a:gd name="T62" fmla="*/ 263 w 3353"/>
              <a:gd name="T63" fmla="*/ 3337 h 3341"/>
              <a:gd name="T64" fmla="*/ 220 w 3353"/>
              <a:gd name="T65" fmla="*/ 3341 h 3341"/>
              <a:gd name="T66" fmla="*/ 178 w 3353"/>
              <a:gd name="T67" fmla="*/ 3337 h 3341"/>
              <a:gd name="T68" fmla="*/ 138 w 3353"/>
              <a:gd name="T69" fmla="*/ 3326 h 3341"/>
              <a:gd name="T70" fmla="*/ 99 w 3353"/>
              <a:gd name="T71" fmla="*/ 3305 h 3341"/>
              <a:gd name="T72" fmla="*/ 65 w 3353"/>
              <a:gd name="T73" fmla="*/ 3276 h 3341"/>
              <a:gd name="T74" fmla="*/ 36 w 3353"/>
              <a:gd name="T75" fmla="*/ 3242 h 3341"/>
              <a:gd name="T76" fmla="*/ 17 w 3353"/>
              <a:gd name="T77" fmla="*/ 3203 h 3341"/>
              <a:gd name="T78" fmla="*/ 4 w 3353"/>
              <a:gd name="T79" fmla="*/ 3163 h 3341"/>
              <a:gd name="T80" fmla="*/ 0 w 3353"/>
              <a:gd name="T81" fmla="*/ 3121 h 3341"/>
              <a:gd name="T82" fmla="*/ 4 w 3353"/>
              <a:gd name="T83" fmla="*/ 3079 h 3341"/>
              <a:gd name="T84" fmla="*/ 17 w 3353"/>
              <a:gd name="T85" fmla="*/ 3039 h 3341"/>
              <a:gd name="T86" fmla="*/ 36 w 3353"/>
              <a:gd name="T87" fmla="*/ 3001 h 3341"/>
              <a:gd name="T88" fmla="*/ 65 w 3353"/>
              <a:gd name="T89" fmla="*/ 2966 h 3341"/>
              <a:gd name="T90" fmla="*/ 2597 w 3353"/>
              <a:gd name="T91" fmla="*/ 440 h 3341"/>
              <a:gd name="T92" fmla="*/ 220 w 3353"/>
              <a:gd name="T93" fmla="*/ 440 h 3341"/>
              <a:gd name="T94" fmla="*/ 170 w 3353"/>
              <a:gd name="T95" fmla="*/ 434 h 3341"/>
              <a:gd name="T96" fmla="*/ 122 w 3353"/>
              <a:gd name="T97" fmla="*/ 419 h 3341"/>
              <a:gd name="T98" fmla="*/ 82 w 3353"/>
              <a:gd name="T99" fmla="*/ 394 h 3341"/>
              <a:gd name="T100" fmla="*/ 48 w 3353"/>
              <a:gd name="T101" fmla="*/ 359 h 3341"/>
              <a:gd name="T102" fmla="*/ 23 w 3353"/>
              <a:gd name="T103" fmla="*/ 317 h 3341"/>
              <a:gd name="T104" fmla="*/ 5 w 3353"/>
              <a:gd name="T105" fmla="*/ 271 h 3341"/>
              <a:gd name="T106" fmla="*/ 0 w 3353"/>
              <a:gd name="T107" fmla="*/ 220 h 3341"/>
              <a:gd name="T108" fmla="*/ 5 w 3353"/>
              <a:gd name="T109" fmla="*/ 170 h 3341"/>
              <a:gd name="T110" fmla="*/ 23 w 3353"/>
              <a:gd name="T111" fmla="*/ 122 h 3341"/>
              <a:gd name="T112" fmla="*/ 48 w 3353"/>
              <a:gd name="T113" fmla="*/ 82 h 3341"/>
              <a:gd name="T114" fmla="*/ 82 w 3353"/>
              <a:gd name="T115" fmla="*/ 47 h 3341"/>
              <a:gd name="T116" fmla="*/ 122 w 3353"/>
              <a:gd name="T117" fmla="*/ 23 h 3341"/>
              <a:gd name="T118" fmla="*/ 170 w 3353"/>
              <a:gd name="T119" fmla="*/ 5 h 3341"/>
              <a:gd name="T120" fmla="*/ 220 w 3353"/>
              <a:gd name="T121" fmla="*/ 0 h 3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53" h="3341">
                <a:moveTo>
                  <a:pt x="220" y="0"/>
                </a:moveTo>
                <a:lnTo>
                  <a:pt x="3131" y="0"/>
                </a:lnTo>
                <a:lnTo>
                  <a:pt x="3171" y="3"/>
                </a:lnTo>
                <a:lnTo>
                  <a:pt x="3211" y="17"/>
                </a:lnTo>
                <a:lnTo>
                  <a:pt x="3217" y="17"/>
                </a:lnTo>
                <a:lnTo>
                  <a:pt x="3255" y="40"/>
                </a:lnTo>
                <a:lnTo>
                  <a:pt x="3290" y="69"/>
                </a:lnTo>
                <a:lnTo>
                  <a:pt x="3319" y="101"/>
                </a:lnTo>
                <a:lnTo>
                  <a:pt x="3342" y="139"/>
                </a:lnTo>
                <a:lnTo>
                  <a:pt x="3347" y="166"/>
                </a:lnTo>
                <a:lnTo>
                  <a:pt x="3353" y="193"/>
                </a:lnTo>
                <a:lnTo>
                  <a:pt x="3351" y="220"/>
                </a:lnTo>
                <a:lnTo>
                  <a:pt x="3351" y="3121"/>
                </a:lnTo>
                <a:lnTo>
                  <a:pt x="3346" y="3173"/>
                </a:lnTo>
                <a:lnTo>
                  <a:pt x="3330" y="3219"/>
                </a:lnTo>
                <a:lnTo>
                  <a:pt x="3303" y="3259"/>
                </a:lnTo>
                <a:lnTo>
                  <a:pt x="3271" y="3293"/>
                </a:lnTo>
                <a:lnTo>
                  <a:pt x="3229" y="3320"/>
                </a:lnTo>
                <a:lnTo>
                  <a:pt x="3182" y="3335"/>
                </a:lnTo>
                <a:lnTo>
                  <a:pt x="3131" y="3341"/>
                </a:lnTo>
                <a:lnTo>
                  <a:pt x="3079" y="3335"/>
                </a:lnTo>
                <a:lnTo>
                  <a:pt x="3033" y="3320"/>
                </a:lnTo>
                <a:lnTo>
                  <a:pt x="2993" y="3293"/>
                </a:lnTo>
                <a:lnTo>
                  <a:pt x="2958" y="3259"/>
                </a:lnTo>
                <a:lnTo>
                  <a:pt x="2931" y="3219"/>
                </a:lnTo>
                <a:lnTo>
                  <a:pt x="2916" y="3173"/>
                </a:lnTo>
                <a:lnTo>
                  <a:pt x="2910" y="3121"/>
                </a:lnTo>
                <a:lnTo>
                  <a:pt x="2910" y="751"/>
                </a:lnTo>
                <a:lnTo>
                  <a:pt x="378" y="3276"/>
                </a:lnTo>
                <a:lnTo>
                  <a:pt x="343" y="3305"/>
                </a:lnTo>
                <a:lnTo>
                  <a:pt x="303" y="3326"/>
                </a:lnTo>
                <a:lnTo>
                  <a:pt x="263" y="3337"/>
                </a:lnTo>
                <a:lnTo>
                  <a:pt x="220" y="3341"/>
                </a:lnTo>
                <a:lnTo>
                  <a:pt x="178" y="3337"/>
                </a:lnTo>
                <a:lnTo>
                  <a:pt x="138" y="3326"/>
                </a:lnTo>
                <a:lnTo>
                  <a:pt x="99" y="3305"/>
                </a:lnTo>
                <a:lnTo>
                  <a:pt x="65" y="3276"/>
                </a:lnTo>
                <a:lnTo>
                  <a:pt x="36" y="3242"/>
                </a:lnTo>
                <a:lnTo>
                  <a:pt x="17" y="3203"/>
                </a:lnTo>
                <a:lnTo>
                  <a:pt x="4" y="3163"/>
                </a:lnTo>
                <a:lnTo>
                  <a:pt x="0" y="3121"/>
                </a:lnTo>
                <a:lnTo>
                  <a:pt x="4" y="3079"/>
                </a:lnTo>
                <a:lnTo>
                  <a:pt x="17" y="3039"/>
                </a:lnTo>
                <a:lnTo>
                  <a:pt x="36" y="3001"/>
                </a:lnTo>
                <a:lnTo>
                  <a:pt x="65" y="2966"/>
                </a:lnTo>
                <a:lnTo>
                  <a:pt x="2597" y="440"/>
                </a:lnTo>
                <a:lnTo>
                  <a:pt x="220" y="440"/>
                </a:lnTo>
                <a:lnTo>
                  <a:pt x="170" y="434"/>
                </a:lnTo>
                <a:lnTo>
                  <a:pt x="122" y="419"/>
                </a:lnTo>
                <a:lnTo>
                  <a:pt x="82" y="394"/>
                </a:lnTo>
                <a:lnTo>
                  <a:pt x="48" y="359"/>
                </a:lnTo>
                <a:lnTo>
                  <a:pt x="23" y="317"/>
                </a:lnTo>
                <a:lnTo>
                  <a:pt x="5" y="271"/>
                </a:lnTo>
                <a:lnTo>
                  <a:pt x="0" y="220"/>
                </a:lnTo>
                <a:lnTo>
                  <a:pt x="5" y="170"/>
                </a:lnTo>
                <a:lnTo>
                  <a:pt x="23" y="122"/>
                </a:lnTo>
                <a:lnTo>
                  <a:pt x="48" y="82"/>
                </a:lnTo>
                <a:lnTo>
                  <a:pt x="82" y="47"/>
                </a:lnTo>
                <a:lnTo>
                  <a:pt x="122" y="23"/>
                </a:lnTo>
                <a:lnTo>
                  <a:pt x="170" y="5"/>
                </a:lnTo>
                <a:lnTo>
                  <a:pt x="2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93" name="TextBox 92"/>
          <p:cNvSpPr txBox="1"/>
          <p:nvPr/>
        </p:nvSpPr>
        <p:spPr>
          <a:xfrm>
            <a:off x="4132020" y="4228999"/>
            <a:ext cx="1965178" cy="523220"/>
          </a:xfrm>
          <a:prstGeom prst="rect">
            <a:avLst/>
          </a:prstGeom>
          <a:noFill/>
        </p:spPr>
        <p:txBody>
          <a:bodyPr wrap="square" lIns="0" rIns="0" rtlCol="0" anchor="ctr">
            <a:spAutoFit/>
          </a:bodyPr>
          <a:lstStyle/>
          <a:p>
            <a:pPr algn="r"/>
            <a:r>
              <a:rPr lang="ro-RO" sz="2800" b="1" kern="0" dirty="0" smtClean="0">
                <a:latin typeface="Arial" pitchFamily="34" charset="0"/>
                <a:cs typeface="Arial" pitchFamily="34" charset="0"/>
              </a:rPr>
              <a:t>Media 8.52</a:t>
            </a:r>
            <a:endParaRPr lang="en-US" sz="2800" b="1" kern="0" dirty="0">
              <a:latin typeface="Arial" pitchFamily="34" charset="0"/>
              <a:cs typeface="Arial" pitchFamily="34" charset="0"/>
            </a:endParaRPr>
          </a:p>
        </p:txBody>
      </p:sp>
      <p:sp>
        <p:nvSpPr>
          <p:cNvPr id="95" name="TextBox 94"/>
          <p:cNvSpPr txBox="1"/>
          <p:nvPr/>
        </p:nvSpPr>
        <p:spPr>
          <a:xfrm>
            <a:off x="9572212" y="4231209"/>
            <a:ext cx="1965178" cy="523220"/>
          </a:xfrm>
          <a:prstGeom prst="rect">
            <a:avLst/>
          </a:prstGeom>
          <a:noFill/>
        </p:spPr>
        <p:txBody>
          <a:bodyPr wrap="square" lIns="0" rIns="0" rtlCol="0" anchor="ctr">
            <a:spAutoFit/>
          </a:bodyPr>
          <a:lstStyle/>
          <a:p>
            <a:pPr algn="r"/>
            <a:r>
              <a:rPr lang="ro-RO" sz="2800" b="1" kern="0" dirty="0" smtClean="0">
                <a:latin typeface="Arial" pitchFamily="34" charset="0"/>
                <a:cs typeface="Arial" pitchFamily="34" charset="0"/>
              </a:rPr>
              <a:t>Media 8,47</a:t>
            </a:r>
            <a:endParaRPr lang="en-US" sz="2800" b="1" kern="0" dirty="0">
              <a:latin typeface="Arial" pitchFamily="34" charset="0"/>
              <a:cs typeface="Arial" pitchFamily="34" charset="0"/>
            </a:endParaRPr>
          </a:p>
        </p:txBody>
      </p:sp>
      <p:sp>
        <p:nvSpPr>
          <p:cNvPr id="96" name="TextBox 95"/>
          <p:cNvSpPr txBox="1"/>
          <p:nvPr/>
        </p:nvSpPr>
        <p:spPr>
          <a:xfrm>
            <a:off x="2692925" y="5294343"/>
            <a:ext cx="2806457" cy="523220"/>
          </a:xfrm>
          <a:prstGeom prst="rect">
            <a:avLst/>
          </a:prstGeom>
          <a:noFill/>
        </p:spPr>
        <p:txBody>
          <a:bodyPr wrap="square" lIns="0" rIns="0" rtlCol="0" anchor="ctr">
            <a:spAutoFit/>
          </a:bodyPr>
          <a:lstStyle/>
          <a:p>
            <a:r>
              <a:rPr lang="ro-RO" sz="1400" kern="0" dirty="0">
                <a:latin typeface="Arial" pitchFamily="34" charset="0"/>
                <a:cs typeface="Arial" pitchFamily="34" charset="0"/>
              </a:rPr>
              <a:t>d</a:t>
            </a:r>
            <a:r>
              <a:rPr lang="ro-RO" sz="1400" kern="0" dirty="0" smtClean="0">
                <a:latin typeface="Arial" pitchFamily="34" charset="0"/>
                <a:cs typeface="Arial" pitchFamily="34" charset="0"/>
              </a:rPr>
              <a:t>intre beneficiari consideră că sunt complet informați (note de 10)</a:t>
            </a:r>
            <a:endParaRPr lang="en-US" sz="1400" kern="0" dirty="0">
              <a:latin typeface="Arial" pitchFamily="34" charset="0"/>
              <a:cs typeface="Arial" pitchFamily="34" charset="0"/>
            </a:endParaRPr>
          </a:p>
        </p:txBody>
      </p:sp>
      <p:sp>
        <p:nvSpPr>
          <p:cNvPr id="25" name="TextBox 24"/>
          <p:cNvSpPr txBox="1"/>
          <p:nvPr/>
        </p:nvSpPr>
        <p:spPr>
          <a:xfrm>
            <a:off x="1291964" y="5171232"/>
            <a:ext cx="1321196" cy="769441"/>
          </a:xfrm>
          <a:prstGeom prst="rect">
            <a:avLst/>
          </a:prstGeom>
          <a:noFill/>
        </p:spPr>
        <p:txBody>
          <a:bodyPr wrap="none" rtlCol="0" anchor="ctr">
            <a:spAutoFit/>
          </a:bodyPr>
          <a:lstStyle/>
          <a:p>
            <a:r>
              <a:rPr lang="ro-RO" sz="4400" b="1" dirty="0" smtClean="0"/>
              <a:t>35</a:t>
            </a:r>
            <a:r>
              <a:rPr lang="en-IN" sz="4400" b="1" dirty="0" smtClean="0"/>
              <a:t>%</a:t>
            </a:r>
            <a:endParaRPr lang="en-IN" sz="4400" b="1" dirty="0"/>
          </a:p>
        </p:txBody>
      </p:sp>
      <p:sp>
        <p:nvSpPr>
          <p:cNvPr id="98" name="TextBox 97"/>
          <p:cNvSpPr txBox="1"/>
          <p:nvPr/>
        </p:nvSpPr>
        <p:spPr>
          <a:xfrm>
            <a:off x="6825660" y="5171232"/>
            <a:ext cx="1321196" cy="769441"/>
          </a:xfrm>
          <a:prstGeom prst="rect">
            <a:avLst/>
          </a:prstGeom>
          <a:noFill/>
        </p:spPr>
        <p:txBody>
          <a:bodyPr wrap="none" rtlCol="0" anchor="ctr">
            <a:spAutoFit/>
          </a:bodyPr>
          <a:lstStyle/>
          <a:p>
            <a:r>
              <a:rPr lang="ro-RO" sz="4400" b="1" dirty="0" smtClean="0"/>
              <a:t>32</a:t>
            </a:r>
            <a:r>
              <a:rPr lang="en-IN" sz="4400" b="1" dirty="0" smtClean="0"/>
              <a:t>%</a:t>
            </a:r>
            <a:endParaRPr lang="en-IN" sz="4400" b="1" dirty="0"/>
          </a:p>
        </p:txBody>
      </p:sp>
      <p:sp>
        <p:nvSpPr>
          <p:cNvPr id="31" name="Rectangle 90"/>
          <p:cNvSpPr/>
          <p:nvPr/>
        </p:nvSpPr>
        <p:spPr>
          <a:xfrm>
            <a:off x="800875" y="1204992"/>
            <a:ext cx="688104" cy="587327"/>
          </a:xfrm>
          <a:prstGeom prst="rect">
            <a:avLst/>
          </a:prstGeom>
          <a:solidFill>
            <a:schemeClr val="accent6"/>
          </a:solidFill>
          <a:ln w="3175">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Freeform 7"/>
          <p:cNvSpPr>
            <a:spLocks/>
          </p:cNvSpPr>
          <p:nvPr/>
        </p:nvSpPr>
        <p:spPr bwMode="auto">
          <a:xfrm>
            <a:off x="979931" y="1350431"/>
            <a:ext cx="297514" cy="296450"/>
          </a:xfrm>
          <a:custGeom>
            <a:avLst/>
            <a:gdLst>
              <a:gd name="T0" fmla="*/ 220 w 3353"/>
              <a:gd name="T1" fmla="*/ 0 h 3341"/>
              <a:gd name="T2" fmla="*/ 3131 w 3353"/>
              <a:gd name="T3" fmla="*/ 0 h 3341"/>
              <a:gd name="T4" fmla="*/ 3171 w 3353"/>
              <a:gd name="T5" fmla="*/ 3 h 3341"/>
              <a:gd name="T6" fmla="*/ 3211 w 3353"/>
              <a:gd name="T7" fmla="*/ 17 h 3341"/>
              <a:gd name="T8" fmla="*/ 3217 w 3353"/>
              <a:gd name="T9" fmla="*/ 17 h 3341"/>
              <a:gd name="T10" fmla="*/ 3255 w 3353"/>
              <a:gd name="T11" fmla="*/ 40 h 3341"/>
              <a:gd name="T12" fmla="*/ 3290 w 3353"/>
              <a:gd name="T13" fmla="*/ 69 h 3341"/>
              <a:gd name="T14" fmla="*/ 3319 w 3353"/>
              <a:gd name="T15" fmla="*/ 101 h 3341"/>
              <a:gd name="T16" fmla="*/ 3342 w 3353"/>
              <a:gd name="T17" fmla="*/ 139 h 3341"/>
              <a:gd name="T18" fmla="*/ 3347 w 3353"/>
              <a:gd name="T19" fmla="*/ 166 h 3341"/>
              <a:gd name="T20" fmla="*/ 3353 w 3353"/>
              <a:gd name="T21" fmla="*/ 193 h 3341"/>
              <a:gd name="T22" fmla="*/ 3351 w 3353"/>
              <a:gd name="T23" fmla="*/ 220 h 3341"/>
              <a:gd name="T24" fmla="*/ 3351 w 3353"/>
              <a:gd name="T25" fmla="*/ 3121 h 3341"/>
              <a:gd name="T26" fmla="*/ 3346 w 3353"/>
              <a:gd name="T27" fmla="*/ 3173 h 3341"/>
              <a:gd name="T28" fmla="*/ 3330 w 3353"/>
              <a:gd name="T29" fmla="*/ 3219 h 3341"/>
              <a:gd name="T30" fmla="*/ 3303 w 3353"/>
              <a:gd name="T31" fmla="*/ 3259 h 3341"/>
              <a:gd name="T32" fmla="*/ 3271 w 3353"/>
              <a:gd name="T33" fmla="*/ 3293 h 3341"/>
              <a:gd name="T34" fmla="*/ 3229 w 3353"/>
              <a:gd name="T35" fmla="*/ 3320 h 3341"/>
              <a:gd name="T36" fmla="*/ 3182 w 3353"/>
              <a:gd name="T37" fmla="*/ 3335 h 3341"/>
              <a:gd name="T38" fmla="*/ 3131 w 3353"/>
              <a:gd name="T39" fmla="*/ 3341 h 3341"/>
              <a:gd name="T40" fmla="*/ 3079 w 3353"/>
              <a:gd name="T41" fmla="*/ 3335 h 3341"/>
              <a:gd name="T42" fmla="*/ 3033 w 3353"/>
              <a:gd name="T43" fmla="*/ 3320 h 3341"/>
              <a:gd name="T44" fmla="*/ 2993 w 3353"/>
              <a:gd name="T45" fmla="*/ 3293 h 3341"/>
              <a:gd name="T46" fmla="*/ 2958 w 3353"/>
              <a:gd name="T47" fmla="*/ 3259 h 3341"/>
              <a:gd name="T48" fmla="*/ 2931 w 3353"/>
              <a:gd name="T49" fmla="*/ 3219 h 3341"/>
              <a:gd name="T50" fmla="*/ 2916 w 3353"/>
              <a:gd name="T51" fmla="*/ 3173 h 3341"/>
              <a:gd name="T52" fmla="*/ 2910 w 3353"/>
              <a:gd name="T53" fmla="*/ 3121 h 3341"/>
              <a:gd name="T54" fmla="*/ 2910 w 3353"/>
              <a:gd name="T55" fmla="*/ 751 h 3341"/>
              <a:gd name="T56" fmla="*/ 378 w 3353"/>
              <a:gd name="T57" fmla="*/ 3276 h 3341"/>
              <a:gd name="T58" fmla="*/ 343 w 3353"/>
              <a:gd name="T59" fmla="*/ 3305 h 3341"/>
              <a:gd name="T60" fmla="*/ 303 w 3353"/>
              <a:gd name="T61" fmla="*/ 3326 h 3341"/>
              <a:gd name="T62" fmla="*/ 263 w 3353"/>
              <a:gd name="T63" fmla="*/ 3337 h 3341"/>
              <a:gd name="T64" fmla="*/ 220 w 3353"/>
              <a:gd name="T65" fmla="*/ 3341 h 3341"/>
              <a:gd name="T66" fmla="*/ 178 w 3353"/>
              <a:gd name="T67" fmla="*/ 3337 h 3341"/>
              <a:gd name="T68" fmla="*/ 138 w 3353"/>
              <a:gd name="T69" fmla="*/ 3326 h 3341"/>
              <a:gd name="T70" fmla="*/ 99 w 3353"/>
              <a:gd name="T71" fmla="*/ 3305 h 3341"/>
              <a:gd name="T72" fmla="*/ 65 w 3353"/>
              <a:gd name="T73" fmla="*/ 3276 h 3341"/>
              <a:gd name="T74" fmla="*/ 36 w 3353"/>
              <a:gd name="T75" fmla="*/ 3242 h 3341"/>
              <a:gd name="T76" fmla="*/ 17 w 3353"/>
              <a:gd name="T77" fmla="*/ 3203 h 3341"/>
              <a:gd name="T78" fmla="*/ 4 w 3353"/>
              <a:gd name="T79" fmla="*/ 3163 h 3341"/>
              <a:gd name="T80" fmla="*/ 0 w 3353"/>
              <a:gd name="T81" fmla="*/ 3121 h 3341"/>
              <a:gd name="T82" fmla="*/ 4 w 3353"/>
              <a:gd name="T83" fmla="*/ 3079 h 3341"/>
              <a:gd name="T84" fmla="*/ 17 w 3353"/>
              <a:gd name="T85" fmla="*/ 3039 h 3341"/>
              <a:gd name="T86" fmla="*/ 36 w 3353"/>
              <a:gd name="T87" fmla="*/ 3001 h 3341"/>
              <a:gd name="T88" fmla="*/ 65 w 3353"/>
              <a:gd name="T89" fmla="*/ 2966 h 3341"/>
              <a:gd name="T90" fmla="*/ 2597 w 3353"/>
              <a:gd name="T91" fmla="*/ 440 h 3341"/>
              <a:gd name="T92" fmla="*/ 220 w 3353"/>
              <a:gd name="T93" fmla="*/ 440 h 3341"/>
              <a:gd name="T94" fmla="*/ 170 w 3353"/>
              <a:gd name="T95" fmla="*/ 434 h 3341"/>
              <a:gd name="T96" fmla="*/ 122 w 3353"/>
              <a:gd name="T97" fmla="*/ 419 h 3341"/>
              <a:gd name="T98" fmla="*/ 82 w 3353"/>
              <a:gd name="T99" fmla="*/ 394 h 3341"/>
              <a:gd name="T100" fmla="*/ 48 w 3353"/>
              <a:gd name="T101" fmla="*/ 359 h 3341"/>
              <a:gd name="T102" fmla="*/ 23 w 3353"/>
              <a:gd name="T103" fmla="*/ 317 h 3341"/>
              <a:gd name="T104" fmla="*/ 5 w 3353"/>
              <a:gd name="T105" fmla="*/ 271 h 3341"/>
              <a:gd name="T106" fmla="*/ 0 w 3353"/>
              <a:gd name="T107" fmla="*/ 220 h 3341"/>
              <a:gd name="T108" fmla="*/ 5 w 3353"/>
              <a:gd name="T109" fmla="*/ 170 h 3341"/>
              <a:gd name="T110" fmla="*/ 23 w 3353"/>
              <a:gd name="T111" fmla="*/ 122 h 3341"/>
              <a:gd name="T112" fmla="*/ 48 w 3353"/>
              <a:gd name="T113" fmla="*/ 82 h 3341"/>
              <a:gd name="T114" fmla="*/ 82 w 3353"/>
              <a:gd name="T115" fmla="*/ 47 h 3341"/>
              <a:gd name="T116" fmla="*/ 122 w 3353"/>
              <a:gd name="T117" fmla="*/ 23 h 3341"/>
              <a:gd name="T118" fmla="*/ 170 w 3353"/>
              <a:gd name="T119" fmla="*/ 5 h 3341"/>
              <a:gd name="T120" fmla="*/ 220 w 3353"/>
              <a:gd name="T121" fmla="*/ 0 h 3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53" h="3341">
                <a:moveTo>
                  <a:pt x="220" y="0"/>
                </a:moveTo>
                <a:lnTo>
                  <a:pt x="3131" y="0"/>
                </a:lnTo>
                <a:lnTo>
                  <a:pt x="3171" y="3"/>
                </a:lnTo>
                <a:lnTo>
                  <a:pt x="3211" y="17"/>
                </a:lnTo>
                <a:lnTo>
                  <a:pt x="3217" y="17"/>
                </a:lnTo>
                <a:lnTo>
                  <a:pt x="3255" y="40"/>
                </a:lnTo>
                <a:lnTo>
                  <a:pt x="3290" y="69"/>
                </a:lnTo>
                <a:lnTo>
                  <a:pt x="3319" y="101"/>
                </a:lnTo>
                <a:lnTo>
                  <a:pt x="3342" y="139"/>
                </a:lnTo>
                <a:lnTo>
                  <a:pt x="3347" y="166"/>
                </a:lnTo>
                <a:lnTo>
                  <a:pt x="3353" y="193"/>
                </a:lnTo>
                <a:lnTo>
                  <a:pt x="3351" y="220"/>
                </a:lnTo>
                <a:lnTo>
                  <a:pt x="3351" y="3121"/>
                </a:lnTo>
                <a:lnTo>
                  <a:pt x="3346" y="3173"/>
                </a:lnTo>
                <a:lnTo>
                  <a:pt x="3330" y="3219"/>
                </a:lnTo>
                <a:lnTo>
                  <a:pt x="3303" y="3259"/>
                </a:lnTo>
                <a:lnTo>
                  <a:pt x="3271" y="3293"/>
                </a:lnTo>
                <a:lnTo>
                  <a:pt x="3229" y="3320"/>
                </a:lnTo>
                <a:lnTo>
                  <a:pt x="3182" y="3335"/>
                </a:lnTo>
                <a:lnTo>
                  <a:pt x="3131" y="3341"/>
                </a:lnTo>
                <a:lnTo>
                  <a:pt x="3079" y="3335"/>
                </a:lnTo>
                <a:lnTo>
                  <a:pt x="3033" y="3320"/>
                </a:lnTo>
                <a:lnTo>
                  <a:pt x="2993" y="3293"/>
                </a:lnTo>
                <a:lnTo>
                  <a:pt x="2958" y="3259"/>
                </a:lnTo>
                <a:lnTo>
                  <a:pt x="2931" y="3219"/>
                </a:lnTo>
                <a:lnTo>
                  <a:pt x="2916" y="3173"/>
                </a:lnTo>
                <a:lnTo>
                  <a:pt x="2910" y="3121"/>
                </a:lnTo>
                <a:lnTo>
                  <a:pt x="2910" y="751"/>
                </a:lnTo>
                <a:lnTo>
                  <a:pt x="378" y="3276"/>
                </a:lnTo>
                <a:lnTo>
                  <a:pt x="343" y="3305"/>
                </a:lnTo>
                <a:lnTo>
                  <a:pt x="303" y="3326"/>
                </a:lnTo>
                <a:lnTo>
                  <a:pt x="263" y="3337"/>
                </a:lnTo>
                <a:lnTo>
                  <a:pt x="220" y="3341"/>
                </a:lnTo>
                <a:lnTo>
                  <a:pt x="178" y="3337"/>
                </a:lnTo>
                <a:lnTo>
                  <a:pt x="138" y="3326"/>
                </a:lnTo>
                <a:lnTo>
                  <a:pt x="99" y="3305"/>
                </a:lnTo>
                <a:lnTo>
                  <a:pt x="65" y="3276"/>
                </a:lnTo>
                <a:lnTo>
                  <a:pt x="36" y="3242"/>
                </a:lnTo>
                <a:lnTo>
                  <a:pt x="17" y="3203"/>
                </a:lnTo>
                <a:lnTo>
                  <a:pt x="4" y="3163"/>
                </a:lnTo>
                <a:lnTo>
                  <a:pt x="0" y="3121"/>
                </a:lnTo>
                <a:lnTo>
                  <a:pt x="4" y="3079"/>
                </a:lnTo>
                <a:lnTo>
                  <a:pt x="17" y="3039"/>
                </a:lnTo>
                <a:lnTo>
                  <a:pt x="36" y="3001"/>
                </a:lnTo>
                <a:lnTo>
                  <a:pt x="65" y="2966"/>
                </a:lnTo>
                <a:lnTo>
                  <a:pt x="2597" y="440"/>
                </a:lnTo>
                <a:lnTo>
                  <a:pt x="220" y="440"/>
                </a:lnTo>
                <a:lnTo>
                  <a:pt x="170" y="434"/>
                </a:lnTo>
                <a:lnTo>
                  <a:pt x="122" y="419"/>
                </a:lnTo>
                <a:lnTo>
                  <a:pt x="82" y="394"/>
                </a:lnTo>
                <a:lnTo>
                  <a:pt x="48" y="359"/>
                </a:lnTo>
                <a:lnTo>
                  <a:pt x="23" y="317"/>
                </a:lnTo>
                <a:lnTo>
                  <a:pt x="5" y="271"/>
                </a:lnTo>
                <a:lnTo>
                  <a:pt x="0" y="220"/>
                </a:lnTo>
                <a:lnTo>
                  <a:pt x="5" y="170"/>
                </a:lnTo>
                <a:lnTo>
                  <a:pt x="23" y="122"/>
                </a:lnTo>
                <a:lnTo>
                  <a:pt x="48" y="82"/>
                </a:lnTo>
                <a:lnTo>
                  <a:pt x="82" y="47"/>
                </a:lnTo>
                <a:lnTo>
                  <a:pt x="122" y="23"/>
                </a:lnTo>
                <a:lnTo>
                  <a:pt x="170" y="5"/>
                </a:lnTo>
                <a:lnTo>
                  <a:pt x="22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33" name="CasetăText 32"/>
          <p:cNvSpPr txBox="1"/>
          <p:nvPr/>
        </p:nvSpPr>
        <p:spPr>
          <a:xfrm>
            <a:off x="2254347" y="864477"/>
            <a:ext cx="7992888" cy="261610"/>
          </a:xfrm>
          <a:prstGeom prst="rect">
            <a:avLst/>
          </a:prstGeom>
          <a:noFill/>
        </p:spPr>
        <p:txBody>
          <a:bodyPr wrap="square" rtlCol="0">
            <a:spAutoFit/>
          </a:bodyPr>
          <a:lstStyle/>
          <a:p>
            <a:pPr algn="ctr">
              <a:defRPr sz="1000" b="0" i="0" u="none" strike="noStrike" kern="1200" baseline="0">
                <a:solidFill>
                  <a:sysClr val="windowText" lastClr="000000">
                    <a:lumMod val="65000"/>
                    <a:lumOff val="35000"/>
                  </a:sysClr>
                </a:solidFill>
                <a:latin typeface="+mn-lt"/>
                <a:ea typeface="+mn-ea"/>
                <a:cs typeface="+mn-cs"/>
              </a:defRPr>
            </a:pPr>
            <a:r>
              <a:rPr lang="ro-RO" sz="1100" i="1" dirty="0"/>
              <a:t>Pe o scala de la 1 (deloc informat) la 10 (foarte bine informat) cat de informat considerați că sunteți despre POCU?</a:t>
            </a:r>
            <a:endParaRPr lang="ro-RO" dirty="0"/>
          </a:p>
        </p:txBody>
      </p:sp>
      <p:sp>
        <p:nvSpPr>
          <p:cNvPr id="36" name="TextBox 95"/>
          <p:cNvSpPr txBox="1"/>
          <p:nvPr/>
        </p:nvSpPr>
        <p:spPr>
          <a:xfrm>
            <a:off x="8277194" y="5294343"/>
            <a:ext cx="2806457" cy="523220"/>
          </a:xfrm>
          <a:prstGeom prst="rect">
            <a:avLst/>
          </a:prstGeom>
          <a:noFill/>
        </p:spPr>
        <p:txBody>
          <a:bodyPr wrap="square" lIns="0" rIns="0" rtlCol="0" anchor="ctr">
            <a:spAutoFit/>
          </a:bodyPr>
          <a:lstStyle/>
          <a:p>
            <a:r>
              <a:rPr lang="ro-RO" sz="1400" kern="0" dirty="0">
                <a:latin typeface="Arial" pitchFamily="34" charset="0"/>
                <a:cs typeface="Arial" pitchFamily="34" charset="0"/>
              </a:rPr>
              <a:t>d</a:t>
            </a:r>
            <a:r>
              <a:rPr lang="ro-RO" sz="1400" kern="0" dirty="0" smtClean="0">
                <a:latin typeface="Arial" pitchFamily="34" charset="0"/>
                <a:cs typeface="Arial" pitchFamily="34" charset="0"/>
              </a:rPr>
              <a:t>intre beneficiari consideră că sunt complet informați (note de 10)</a:t>
            </a:r>
            <a:endParaRPr lang="en-US" sz="1400" kern="0" dirty="0">
              <a:latin typeface="Arial" pitchFamily="34" charset="0"/>
              <a:cs typeface="Arial" pitchFamily="34" charset="0"/>
            </a:endParaRPr>
          </a:p>
        </p:txBody>
      </p:sp>
      <p:sp>
        <p:nvSpPr>
          <p:cNvPr id="34" name="CasetăText 33"/>
          <p:cNvSpPr txBox="1"/>
          <p:nvPr/>
        </p:nvSpPr>
        <p:spPr>
          <a:xfrm>
            <a:off x="3790027" y="6251164"/>
            <a:ext cx="7992888"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spTree>
    <p:extLst>
      <p:ext uri="{BB962C8B-B14F-4D97-AF65-F5344CB8AC3E}">
        <p14:creationId xmlns:p14="http://schemas.microsoft.com/office/powerpoint/2010/main" val="2063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500"/>
                                        <p:tgtEl>
                                          <p:spTgt spid="78"/>
                                        </p:tgtEl>
                                      </p:cBhvr>
                                    </p:animEffect>
                                  </p:childTnLst>
                                </p:cTn>
                              </p:par>
                              <p:par>
                                <p:cTn id="8" presetID="10" presetClass="entr" presetSubtype="0" fill="hold" nodeType="withEffect">
                                  <p:stCondLst>
                                    <p:cond delay="0"/>
                                  </p:stCondLst>
                                  <p:childTnLst>
                                    <p:set>
                                      <p:cBhvr>
                                        <p:cTn id="9" dur="1" fill="hold">
                                          <p:stCondLst>
                                            <p:cond delay="0"/>
                                          </p:stCondLst>
                                        </p:cTn>
                                        <p:tgtEl>
                                          <p:spTgt spid="76"/>
                                        </p:tgtEl>
                                        <p:attrNameLst>
                                          <p:attrName>style.visibility</p:attrName>
                                        </p:attrNameLst>
                                      </p:cBhvr>
                                      <p:to>
                                        <p:strVal val="visible"/>
                                      </p:to>
                                    </p:set>
                                    <p:animEffect transition="in" filter="fade">
                                      <p:cBhvr>
                                        <p:cTn id="10" dur="500"/>
                                        <p:tgtEl>
                                          <p:spTgt spid="76"/>
                                        </p:tgtEl>
                                      </p:cBhvr>
                                    </p:animEffect>
                                  </p:childTnLst>
                                </p:cTn>
                              </p:par>
                              <p:par>
                                <p:cTn id="11" presetID="10" presetClass="entr" presetSubtype="0" fill="hold" nodeType="with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fade">
                                      <p:cBhvr>
                                        <p:cTn id="13" dur="500"/>
                                        <p:tgtEl>
                                          <p:spTgt spid="7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0"/>
                                        </p:tgtEl>
                                        <p:attrNameLst>
                                          <p:attrName>style.visibility</p:attrName>
                                        </p:attrNameLst>
                                      </p:cBhvr>
                                      <p:to>
                                        <p:strVal val="visible"/>
                                      </p:to>
                                    </p:set>
                                    <p:anim calcmode="lin" valueType="num">
                                      <p:cBhvr>
                                        <p:cTn id="16" dur="500" fill="hold"/>
                                        <p:tgtEl>
                                          <p:spTgt spid="80"/>
                                        </p:tgtEl>
                                        <p:attrNameLst>
                                          <p:attrName>ppt_w</p:attrName>
                                        </p:attrNameLst>
                                      </p:cBhvr>
                                      <p:tavLst>
                                        <p:tav tm="0">
                                          <p:val>
                                            <p:fltVal val="0"/>
                                          </p:val>
                                        </p:tav>
                                        <p:tav tm="100000">
                                          <p:val>
                                            <p:strVal val="#ppt_w"/>
                                          </p:val>
                                        </p:tav>
                                      </p:tavLst>
                                    </p:anim>
                                    <p:anim calcmode="lin" valueType="num">
                                      <p:cBhvr>
                                        <p:cTn id="17" dur="500" fill="hold"/>
                                        <p:tgtEl>
                                          <p:spTgt spid="80"/>
                                        </p:tgtEl>
                                        <p:attrNameLst>
                                          <p:attrName>ppt_h</p:attrName>
                                        </p:attrNameLst>
                                      </p:cBhvr>
                                      <p:tavLst>
                                        <p:tav tm="0">
                                          <p:val>
                                            <p:fltVal val="0"/>
                                          </p:val>
                                        </p:tav>
                                        <p:tav tm="100000">
                                          <p:val>
                                            <p:strVal val="#ppt_h"/>
                                          </p:val>
                                        </p:tav>
                                      </p:tavLst>
                                    </p:anim>
                                    <p:animEffect transition="in" filter="fade">
                                      <p:cBhvr>
                                        <p:cTn id="18" dur="500"/>
                                        <p:tgtEl>
                                          <p:spTgt spid="80"/>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anim calcmode="lin" valueType="num">
                                      <p:cBhvr>
                                        <p:cTn id="21" dur="500" fill="hold"/>
                                        <p:tgtEl>
                                          <p:spTgt spid="93"/>
                                        </p:tgtEl>
                                        <p:attrNameLst>
                                          <p:attrName>ppt_w</p:attrName>
                                        </p:attrNameLst>
                                      </p:cBhvr>
                                      <p:tavLst>
                                        <p:tav tm="0">
                                          <p:val>
                                            <p:fltVal val="0"/>
                                          </p:val>
                                        </p:tav>
                                        <p:tav tm="100000">
                                          <p:val>
                                            <p:strVal val="#ppt_w"/>
                                          </p:val>
                                        </p:tav>
                                      </p:tavLst>
                                    </p:anim>
                                    <p:anim calcmode="lin" valueType="num">
                                      <p:cBhvr>
                                        <p:cTn id="22" dur="500" fill="hold"/>
                                        <p:tgtEl>
                                          <p:spTgt spid="93"/>
                                        </p:tgtEl>
                                        <p:attrNameLst>
                                          <p:attrName>ppt_h</p:attrName>
                                        </p:attrNameLst>
                                      </p:cBhvr>
                                      <p:tavLst>
                                        <p:tav tm="0">
                                          <p:val>
                                            <p:fltVal val="0"/>
                                          </p:val>
                                        </p:tav>
                                        <p:tav tm="100000">
                                          <p:val>
                                            <p:strVal val="#ppt_h"/>
                                          </p:val>
                                        </p:tav>
                                      </p:tavLst>
                                    </p:anim>
                                    <p:animEffect transition="in" filter="fade">
                                      <p:cBhvr>
                                        <p:cTn id="23" dur="500"/>
                                        <p:tgtEl>
                                          <p:spTgt spid="93"/>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p:cTn id="26" dur="500" fill="hold"/>
                                        <p:tgtEl>
                                          <p:spTgt spid="81"/>
                                        </p:tgtEl>
                                        <p:attrNameLst>
                                          <p:attrName>ppt_w</p:attrName>
                                        </p:attrNameLst>
                                      </p:cBhvr>
                                      <p:tavLst>
                                        <p:tav tm="0">
                                          <p:val>
                                            <p:fltVal val="0"/>
                                          </p:val>
                                        </p:tav>
                                        <p:tav tm="100000">
                                          <p:val>
                                            <p:strVal val="#ppt_w"/>
                                          </p:val>
                                        </p:tav>
                                      </p:tavLst>
                                    </p:anim>
                                    <p:anim calcmode="lin" valueType="num">
                                      <p:cBhvr>
                                        <p:cTn id="27" dur="500" fill="hold"/>
                                        <p:tgtEl>
                                          <p:spTgt spid="81"/>
                                        </p:tgtEl>
                                        <p:attrNameLst>
                                          <p:attrName>ppt_h</p:attrName>
                                        </p:attrNameLst>
                                      </p:cBhvr>
                                      <p:tavLst>
                                        <p:tav tm="0">
                                          <p:val>
                                            <p:fltVal val="0"/>
                                          </p:val>
                                        </p:tav>
                                        <p:tav tm="100000">
                                          <p:val>
                                            <p:strVal val="#ppt_h"/>
                                          </p:val>
                                        </p:tav>
                                      </p:tavLst>
                                    </p:anim>
                                    <p:animEffect transition="in" filter="fade">
                                      <p:cBhvr>
                                        <p:cTn id="28" dur="500"/>
                                        <p:tgtEl>
                                          <p:spTgt spid="8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95"/>
                                        </p:tgtEl>
                                        <p:attrNameLst>
                                          <p:attrName>style.visibility</p:attrName>
                                        </p:attrNameLst>
                                      </p:cBhvr>
                                      <p:to>
                                        <p:strVal val="visible"/>
                                      </p:to>
                                    </p:set>
                                    <p:anim calcmode="lin" valueType="num">
                                      <p:cBhvr>
                                        <p:cTn id="31" dur="500" fill="hold"/>
                                        <p:tgtEl>
                                          <p:spTgt spid="95"/>
                                        </p:tgtEl>
                                        <p:attrNameLst>
                                          <p:attrName>ppt_w</p:attrName>
                                        </p:attrNameLst>
                                      </p:cBhvr>
                                      <p:tavLst>
                                        <p:tav tm="0">
                                          <p:val>
                                            <p:fltVal val="0"/>
                                          </p:val>
                                        </p:tav>
                                        <p:tav tm="100000">
                                          <p:val>
                                            <p:strVal val="#ppt_w"/>
                                          </p:val>
                                        </p:tav>
                                      </p:tavLst>
                                    </p:anim>
                                    <p:anim calcmode="lin" valueType="num">
                                      <p:cBhvr>
                                        <p:cTn id="32" dur="500" fill="hold"/>
                                        <p:tgtEl>
                                          <p:spTgt spid="95"/>
                                        </p:tgtEl>
                                        <p:attrNameLst>
                                          <p:attrName>ppt_h</p:attrName>
                                        </p:attrNameLst>
                                      </p:cBhvr>
                                      <p:tavLst>
                                        <p:tav tm="0">
                                          <p:val>
                                            <p:fltVal val="0"/>
                                          </p:val>
                                        </p:tav>
                                        <p:tav tm="100000">
                                          <p:val>
                                            <p:strVal val="#ppt_h"/>
                                          </p:val>
                                        </p:tav>
                                      </p:tavLst>
                                    </p:anim>
                                    <p:animEffect transition="in" filter="fade">
                                      <p:cBhvr>
                                        <p:cTn id="33" dur="500"/>
                                        <p:tgtEl>
                                          <p:spTgt spid="95"/>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50">
                                            <p:graphicEl>
                                              <a:chart seriesIdx="-3" categoryIdx="-3" bldStep="gridLegend"/>
                                            </p:graphicEl>
                                          </p:spTgt>
                                        </p:tgtEl>
                                        <p:attrNameLst>
                                          <p:attrName>style.visibility</p:attrName>
                                        </p:attrNameLst>
                                      </p:cBhvr>
                                      <p:to>
                                        <p:strVal val="visible"/>
                                      </p:to>
                                    </p:set>
                                    <p:animEffect transition="in" filter="wheel(1)">
                                      <p:cBhvr>
                                        <p:cTn id="38" dur="2000"/>
                                        <p:tgtEl>
                                          <p:spTgt spid="50">
                                            <p:graphicEl>
                                              <a:chart seriesIdx="-3" categoryIdx="-3" bldStep="gridLegend"/>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50">
                                            <p:graphicEl>
                                              <a:chart seriesIdx="0" categoryIdx="-4" bldStep="series"/>
                                            </p:graphicEl>
                                          </p:spTgt>
                                        </p:tgtEl>
                                        <p:attrNameLst>
                                          <p:attrName>style.visibility</p:attrName>
                                        </p:attrNameLst>
                                      </p:cBhvr>
                                      <p:to>
                                        <p:strVal val="visible"/>
                                      </p:to>
                                    </p:set>
                                    <p:animEffect transition="in" filter="wheel(1)">
                                      <p:cBhvr>
                                        <p:cTn id="43" dur="2000"/>
                                        <p:tgtEl>
                                          <p:spTgt spid="50">
                                            <p:graphicEl>
                                              <a:chart seriesIdx="0" categoryIdx="-4" bldStep="series"/>
                                            </p:graphicEl>
                                          </p:spTgt>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75">
                                            <p:graphicEl>
                                              <a:chart seriesIdx="-3" categoryIdx="-3" bldStep="gridLegend"/>
                                            </p:graphicEl>
                                          </p:spTgt>
                                        </p:tgtEl>
                                        <p:attrNameLst>
                                          <p:attrName>style.visibility</p:attrName>
                                        </p:attrNameLst>
                                      </p:cBhvr>
                                      <p:to>
                                        <p:strVal val="visible"/>
                                      </p:to>
                                    </p:set>
                                    <p:animEffect transition="in" filter="wheel(1)">
                                      <p:cBhvr>
                                        <p:cTn id="46" dur="2000"/>
                                        <p:tgtEl>
                                          <p:spTgt spid="75">
                                            <p:graphicEl>
                                              <a:chart seriesIdx="-3" categoryIdx="-3" bldStep="gridLegend"/>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75">
                                            <p:graphicEl>
                                              <a:chart seriesIdx="0" categoryIdx="-4" bldStep="series"/>
                                            </p:graphicEl>
                                          </p:spTgt>
                                        </p:tgtEl>
                                        <p:attrNameLst>
                                          <p:attrName>style.visibility</p:attrName>
                                        </p:attrNameLst>
                                      </p:cBhvr>
                                      <p:to>
                                        <p:strVal val="visible"/>
                                      </p:to>
                                    </p:set>
                                    <p:animEffect transition="in" filter="wheel(1)">
                                      <p:cBhvr>
                                        <p:cTn id="51" dur="2000"/>
                                        <p:tgtEl>
                                          <p:spTgt spid="75">
                                            <p:graphicEl>
                                              <a:chart seriesIdx="0" categoryIdx="-4" bldStep="series"/>
                                            </p:graphicEl>
                                          </p:spTgt>
                                        </p:tgtEl>
                                      </p:cBhvr>
                                    </p:animEffect>
                                  </p:childTnLst>
                                </p:cTn>
                              </p:par>
                            </p:childTnLst>
                          </p:cTn>
                        </p:par>
                        <p:par>
                          <p:cTn id="52" fill="hold">
                            <p:stCondLst>
                              <p:cond delay="2000"/>
                            </p:stCondLst>
                            <p:childTnLst>
                              <p:par>
                                <p:cTn id="53" presetID="42" presetClass="entr" presetSubtype="0"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000"/>
                                        <p:tgtEl>
                                          <p:spTgt spid="25"/>
                                        </p:tgtEl>
                                      </p:cBhvr>
                                    </p:animEffect>
                                    <p:anim calcmode="lin" valueType="num">
                                      <p:cBhvr>
                                        <p:cTn id="56" dur="1000" fill="hold"/>
                                        <p:tgtEl>
                                          <p:spTgt spid="25"/>
                                        </p:tgtEl>
                                        <p:attrNameLst>
                                          <p:attrName>ppt_x</p:attrName>
                                        </p:attrNameLst>
                                      </p:cBhvr>
                                      <p:tavLst>
                                        <p:tav tm="0">
                                          <p:val>
                                            <p:strVal val="#ppt_x"/>
                                          </p:val>
                                        </p:tav>
                                        <p:tav tm="100000">
                                          <p:val>
                                            <p:strVal val="#ppt_x"/>
                                          </p:val>
                                        </p:tav>
                                      </p:tavLst>
                                    </p:anim>
                                    <p:anim calcmode="lin" valueType="num">
                                      <p:cBhvr>
                                        <p:cTn id="57" dur="1000" fill="hold"/>
                                        <p:tgtEl>
                                          <p:spTgt spid="25"/>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42" presetClass="entr" presetSubtype="0" fill="hold" grpId="0" nodeType="afterEffect">
                                  <p:stCondLst>
                                    <p:cond delay="0"/>
                                  </p:stCondLst>
                                  <p:childTnLst>
                                    <p:set>
                                      <p:cBhvr>
                                        <p:cTn id="60" dur="1" fill="hold">
                                          <p:stCondLst>
                                            <p:cond delay="0"/>
                                          </p:stCondLst>
                                        </p:cTn>
                                        <p:tgtEl>
                                          <p:spTgt spid="96"/>
                                        </p:tgtEl>
                                        <p:attrNameLst>
                                          <p:attrName>style.visibility</p:attrName>
                                        </p:attrNameLst>
                                      </p:cBhvr>
                                      <p:to>
                                        <p:strVal val="visible"/>
                                      </p:to>
                                    </p:set>
                                    <p:animEffect transition="in" filter="fade">
                                      <p:cBhvr>
                                        <p:cTn id="61" dur="1000"/>
                                        <p:tgtEl>
                                          <p:spTgt spid="96"/>
                                        </p:tgtEl>
                                      </p:cBhvr>
                                    </p:animEffect>
                                    <p:anim calcmode="lin" valueType="num">
                                      <p:cBhvr>
                                        <p:cTn id="62" dur="1000" fill="hold"/>
                                        <p:tgtEl>
                                          <p:spTgt spid="96"/>
                                        </p:tgtEl>
                                        <p:attrNameLst>
                                          <p:attrName>ppt_x</p:attrName>
                                        </p:attrNameLst>
                                      </p:cBhvr>
                                      <p:tavLst>
                                        <p:tav tm="0">
                                          <p:val>
                                            <p:strVal val="#ppt_x"/>
                                          </p:val>
                                        </p:tav>
                                        <p:tav tm="100000">
                                          <p:val>
                                            <p:strVal val="#ppt_x"/>
                                          </p:val>
                                        </p:tav>
                                      </p:tavLst>
                                    </p:anim>
                                    <p:anim calcmode="lin" valueType="num">
                                      <p:cBhvr>
                                        <p:cTn id="63" dur="1000" fill="hold"/>
                                        <p:tgtEl>
                                          <p:spTgt spid="96"/>
                                        </p:tgtEl>
                                        <p:attrNameLst>
                                          <p:attrName>ppt_y</p:attrName>
                                        </p:attrNameLst>
                                      </p:cBhvr>
                                      <p:tavLst>
                                        <p:tav tm="0">
                                          <p:val>
                                            <p:strVal val="#ppt_y+.1"/>
                                          </p:val>
                                        </p:tav>
                                        <p:tav tm="100000">
                                          <p:val>
                                            <p:strVal val="#ppt_y"/>
                                          </p:val>
                                        </p:tav>
                                      </p:tavLst>
                                    </p:anim>
                                  </p:childTnLst>
                                </p:cTn>
                              </p:par>
                            </p:childTnLst>
                          </p:cTn>
                        </p:par>
                        <p:par>
                          <p:cTn id="64" fill="hold">
                            <p:stCondLst>
                              <p:cond delay="4000"/>
                            </p:stCondLst>
                            <p:childTnLst>
                              <p:par>
                                <p:cTn id="65" presetID="42" presetClass="entr" presetSubtype="0" fill="hold" grpId="0" nodeType="afterEffect">
                                  <p:stCondLst>
                                    <p:cond delay="0"/>
                                  </p:stCondLst>
                                  <p:childTnLst>
                                    <p:set>
                                      <p:cBhvr>
                                        <p:cTn id="66" dur="1" fill="hold">
                                          <p:stCondLst>
                                            <p:cond delay="0"/>
                                          </p:stCondLst>
                                        </p:cTn>
                                        <p:tgtEl>
                                          <p:spTgt spid="98"/>
                                        </p:tgtEl>
                                        <p:attrNameLst>
                                          <p:attrName>style.visibility</p:attrName>
                                        </p:attrNameLst>
                                      </p:cBhvr>
                                      <p:to>
                                        <p:strVal val="visible"/>
                                      </p:to>
                                    </p:set>
                                    <p:animEffect transition="in" filter="fade">
                                      <p:cBhvr>
                                        <p:cTn id="67" dur="1000"/>
                                        <p:tgtEl>
                                          <p:spTgt spid="98"/>
                                        </p:tgtEl>
                                      </p:cBhvr>
                                    </p:animEffect>
                                    <p:anim calcmode="lin" valueType="num">
                                      <p:cBhvr>
                                        <p:cTn id="68" dur="1000" fill="hold"/>
                                        <p:tgtEl>
                                          <p:spTgt spid="98"/>
                                        </p:tgtEl>
                                        <p:attrNameLst>
                                          <p:attrName>ppt_x</p:attrName>
                                        </p:attrNameLst>
                                      </p:cBhvr>
                                      <p:tavLst>
                                        <p:tav tm="0">
                                          <p:val>
                                            <p:strVal val="#ppt_x"/>
                                          </p:val>
                                        </p:tav>
                                        <p:tav tm="100000">
                                          <p:val>
                                            <p:strVal val="#ppt_x"/>
                                          </p:val>
                                        </p:tav>
                                      </p:tavLst>
                                    </p:anim>
                                    <p:anim calcmode="lin" valueType="num">
                                      <p:cBhvr>
                                        <p:cTn id="69" dur="1000" fill="hold"/>
                                        <p:tgtEl>
                                          <p:spTgt spid="98"/>
                                        </p:tgtEl>
                                        <p:attrNameLst>
                                          <p:attrName>ppt_y</p:attrName>
                                        </p:attrNameLst>
                                      </p:cBhvr>
                                      <p:tavLst>
                                        <p:tav tm="0">
                                          <p:val>
                                            <p:strVal val="#ppt_y+.1"/>
                                          </p:val>
                                        </p:tav>
                                        <p:tav tm="100000">
                                          <p:val>
                                            <p:strVal val="#ppt_y"/>
                                          </p:val>
                                        </p:tav>
                                      </p:tavLst>
                                    </p:anim>
                                  </p:childTnLst>
                                </p:cTn>
                              </p:par>
                              <p:par>
                                <p:cTn id="70" presetID="53" presetClass="entr" presetSubtype="16" fill="hold" grpId="0" nodeType="withEffect">
                                  <p:stCondLst>
                                    <p:cond delay="0"/>
                                  </p:stCondLst>
                                  <p:childTnLst>
                                    <p:set>
                                      <p:cBhvr>
                                        <p:cTn id="71" dur="1" fill="hold">
                                          <p:stCondLst>
                                            <p:cond delay="0"/>
                                          </p:stCondLst>
                                        </p:cTn>
                                        <p:tgtEl>
                                          <p:spTgt spid="86"/>
                                        </p:tgtEl>
                                        <p:attrNameLst>
                                          <p:attrName>style.visibility</p:attrName>
                                        </p:attrNameLst>
                                      </p:cBhvr>
                                      <p:to>
                                        <p:strVal val="visible"/>
                                      </p:to>
                                    </p:set>
                                    <p:anim calcmode="lin" valueType="num">
                                      <p:cBhvr>
                                        <p:cTn id="72" dur="500" fill="hold"/>
                                        <p:tgtEl>
                                          <p:spTgt spid="86"/>
                                        </p:tgtEl>
                                        <p:attrNameLst>
                                          <p:attrName>ppt_w</p:attrName>
                                        </p:attrNameLst>
                                      </p:cBhvr>
                                      <p:tavLst>
                                        <p:tav tm="0">
                                          <p:val>
                                            <p:fltVal val="0"/>
                                          </p:val>
                                        </p:tav>
                                        <p:tav tm="100000">
                                          <p:val>
                                            <p:strVal val="#ppt_w"/>
                                          </p:val>
                                        </p:tav>
                                      </p:tavLst>
                                    </p:anim>
                                    <p:anim calcmode="lin" valueType="num">
                                      <p:cBhvr>
                                        <p:cTn id="73" dur="500" fill="hold"/>
                                        <p:tgtEl>
                                          <p:spTgt spid="86"/>
                                        </p:tgtEl>
                                        <p:attrNameLst>
                                          <p:attrName>ppt_h</p:attrName>
                                        </p:attrNameLst>
                                      </p:cBhvr>
                                      <p:tavLst>
                                        <p:tav tm="0">
                                          <p:val>
                                            <p:fltVal val="0"/>
                                          </p:val>
                                        </p:tav>
                                        <p:tav tm="100000">
                                          <p:val>
                                            <p:strVal val="#ppt_h"/>
                                          </p:val>
                                        </p:tav>
                                      </p:tavLst>
                                    </p:anim>
                                    <p:animEffect transition="in" filter="fade">
                                      <p:cBhvr>
                                        <p:cTn id="74" dur="500"/>
                                        <p:tgtEl>
                                          <p:spTgt spid="8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92"/>
                                        </p:tgtEl>
                                        <p:attrNameLst>
                                          <p:attrName>style.visibility</p:attrName>
                                        </p:attrNameLst>
                                      </p:cBhvr>
                                      <p:to>
                                        <p:strVal val="visible"/>
                                      </p:to>
                                    </p:set>
                                    <p:anim calcmode="lin" valueType="num">
                                      <p:cBhvr>
                                        <p:cTn id="77" dur="500" fill="hold"/>
                                        <p:tgtEl>
                                          <p:spTgt spid="92"/>
                                        </p:tgtEl>
                                        <p:attrNameLst>
                                          <p:attrName>ppt_w</p:attrName>
                                        </p:attrNameLst>
                                      </p:cBhvr>
                                      <p:tavLst>
                                        <p:tav tm="0">
                                          <p:val>
                                            <p:fltVal val="0"/>
                                          </p:val>
                                        </p:tav>
                                        <p:tav tm="100000">
                                          <p:val>
                                            <p:strVal val="#ppt_w"/>
                                          </p:val>
                                        </p:tav>
                                      </p:tavLst>
                                    </p:anim>
                                    <p:anim calcmode="lin" valueType="num">
                                      <p:cBhvr>
                                        <p:cTn id="78" dur="500" fill="hold"/>
                                        <p:tgtEl>
                                          <p:spTgt spid="92"/>
                                        </p:tgtEl>
                                        <p:attrNameLst>
                                          <p:attrName>ppt_h</p:attrName>
                                        </p:attrNameLst>
                                      </p:cBhvr>
                                      <p:tavLst>
                                        <p:tav tm="0">
                                          <p:val>
                                            <p:fltVal val="0"/>
                                          </p:val>
                                        </p:tav>
                                        <p:tav tm="100000">
                                          <p:val>
                                            <p:strVal val="#ppt_h"/>
                                          </p:val>
                                        </p:tav>
                                      </p:tavLst>
                                    </p:anim>
                                    <p:animEffect transition="in" filter="fade">
                                      <p:cBhvr>
                                        <p:cTn id="79" dur="500"/>
                                        <p:tgtEl>
                                          <p:spTgt spid="92"/>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91"/>
                                        </p:tgtEl>
                                        <p:attrNameLst>
                                          <p:attrName>style.visibility</p:attrName>
                                        </p:attrNameLst>
                                      </p:cBhvr>
                                      <p:to>
                                        <p:strVal val="visible"/>
                                      </p:to>
                                    </p:set>
                                    <p:anim calcmode="lin" valueType="num">
                                      <p:cBhvr>
                                        <p:cTn id="82" dur="500" fill="hold"/>
                                        <p:tgtEl>
                                          <p:spTgt spid="91"/>
                                        </p:tgtEl>
                                        <p:attrNameLst>
                                          <p:attrName>ppt_w</p:attrName>
                                        </p:attrNameLst>
                                      </p:cBhvr>
                                      <p:tavLst>
                                        <p:tav tm="0">
                                          <p:val>
                                            <p:fltVal val="0"/>
                                          </p:val>
                                        </p:tav>
                                        <p:tav tm="100000">
                                          <p:val>
                                            <p:strVal val="#ppt_w"/>
                                          </p:val>
                                        </p:tav>
                                      </p:tavLst>
                                    </p:anim>
                                    <p:anim calcmode="lin" valueType="num">
                                      <p:cBhvr>
                                        <p:cTn id="83" dur="500" fill="hold"/>
                                        <p:tgtEl>
                                          <p:spTgt spid="91"/>
                                        </p:tgtEl>
                                        <p:attrNameLst>
                                          <p:attrName>ppt_h</p:attrName>
                                        </p:attrNameLst>
                                      </p:cBhvr>
                                      <p:tavLst>
                                        <p:tav tm="0">
                                          <p:val>
                                            <p:fltVal val="0"/>
                                          </p:val>
                                        </p:tav>
                                        <p:tav tm="100000">
                                          <p:val>
                                            <p:strVal val="#ppt_h"/>
                                          </p:val>
                                        </p:tav>
                                      </p:tavLst>
                                    </p:anim>
                                    <p:animEffect transition="in" filter="fade">
                                      <p:cBhvr>
                                        <p:cTn id="84" dur="500"/>
                                        <p:tgtEl>
                                          <p:spTgt spid="9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500" fill="hold"/>
                                        <p:tgtEl>
                                          <p:spTgt spid="31"/>
                                        </p:tgtEl>
                                        <p:attrNameLst>
                                          <p:attrName>ppt_w</p:attrName>
                                        </p:attrNameLst>
                                      </p:cBhvr>
                                      <p:tavLst>
                                        <p:tav tm="0">
                                          <p:val>
                                            <p:fltVal val="0"/>
                                          </p:val>
                                        </p:tav>
                                        <p:tav tm="100000">
                                          <p:val>
                                            <p:strVal val="#ppt_w"/>
                                          </p:val>
                                        </p:tav>
                                      </p:tavLst>
                                    </p:anim>
                                    <p:anim calcmode="lin" valueType="num">
                                      <p:cBhvr>
                                        <p:cTn id="88" dur="500" fill="hold"/>
                                        <p:tgtEl>
                                          <p:spTgt spid="31"/>
                                        </p:tgtEl>
                                        <p:attrNameLst>
                                          <p:attrName>ppt_h</p:attrName>
                                        </p:attrNameLst>
                                      </p:cBhvr>
                                      <p:tavLst>
                                        <p:tav tm="0">
                                          <p:val>
                                            <p:fltVal val="0"/>
                                          </p:val>
                                        </p:tav>
                                        <p:tav tm="100000">
                                          <p:val>
                                            <p:strVal val="#ppt_h"/>
                                          </p:val>
                                        </p:tav>
                                      </p:tavLst>
                                    </p:anim>
                                    <p:animEffect transition="in" filter="fade">
                                      <p:cBhvr>
                                        <p:cTn id="89" dur="500"/>
                                        <p:tgtEl>
                                          <p:spTgt spid="31"/>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2"/>
                                        </p:tgtEl>
                                        <p:attrNameLst>
                                          <p:attrName>style.visibility</p:attrName>
                                        </p:attrNameLst>
                                      </p:cBhvr>
                                      <p:to>
                                        <p:strVal val="visible"/>
                                      </p:to>
                                    </p:set>
                                    <p:anim calcmode="lin" valueType="num">
                                      <p:cBhvr>
                                        <p:cTn id="92" dur="500" fill="hold"/>
                                        <p:tgtEl>
                                          <p:spTgt spid="32"/>
                                        </p:tgtEl>
                                        <p:attrNameLst>
                                          <p:attrName>ppt_w</p:attrName>
                                        </p:attrNameLst>
                                      </p:cBhvr>
                                      <p:tavLst>
                                        <p:tav tm="0">
                                          <p:val>
                                            <p:fltVal val="0"/>
                                          </p:val>
                                        </p:tav>
                                        <p:tav tm="100000">
                                          <p:val>
                                            <p:strVal val="#ppt_w"/>
                                          </p:val>
                                        </p:tav>
                                      </p:tavLst>
                                    </p:anim>
                                    <p:anim calcmode="lin" valueType="num">
                                      <p:cBhvr>
                                        <p:cTn id="93" dur="500" fill="hold"/>
                                        <p:tgtEl>
                                          <p:spTgt spid="32"/>
                                        </p:tgtEl>
                                        <p:attrNameLst>
                                          <p:attrName>ppt_h</p:attrName>
                                        </p:attrNameLst>
                                      </p:cBhvr>
                                      <p:tavLst>
                                        <p:tav tm="0">
                                          <p:val>
                                            <p:fltVal val="0"/>
                                          </p:val>
                                        </p:tav>
                                        <p:tav tm="100000">
                                          <p:val>
                                            <p:strVal val="#ppt_h"/>
                                          </p:val>
                                        </p:tav>
                                      </p:tavLst>
                                    </p:anim>
                                    <p:animEffect transition="in" filter="fade">
                                      <p:cBhvr>
                                        <p:cTn id="94" dur="500"/>
                                        <p:tgtEl>
                                          <p:spTgt spid="32"/>
                                        </p:tgtEl>
                                      </p:cBhvr>
                                    </p:animEffect>
                                  </p:childTnLst>
                                </p:cTn>
                              </p:par>
                            </p:childTnLst>
                          </p:cTn>
                        </p:par>
                        <p:par>
                          <p:cTn id="95" fill="hold">
                            <p:stCondLst>
                              <p:cond delay="5000"/>
                            </p:stCondLst>
                            <p:childTnLst>
                              <p:par>
                                <p:cTn id="96" presetID="42" presetClass="entr" presetSubtype="0" fill="hold" grpId="0" nodeType="after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fade">
                                      <p:cBhvr>
                                        <p:cTn id="98" dur="1000"/>
                                        <p:tgtEl>
                                          <p:spTgt spid="36"/>
                                        </p:tgtEl>
                                      </p:cBhvr>
                                    </p:animEffect>
                                    <p:anim calcmode="lin" valueType="num">
                                      <p:cBhvr>
                                        <p:cTn id="99" dur="1000" fill="hold"/>
                                        <p:tgtEl>
                                          <p:spTgt spid="36"/>
                                        </p:tgtEl>
                                        <p:attrNameLst>
                                          <p:attrName>ppt_x</p:attrName>
                                        </p:attrNameLst>
                                      </p:cBhvr>
                                      <p:tavLst>
                                        <p:tav tm="0">
                                          <p:val>
                                            <p:strVal val="#ppt_x"/>
                                          </p:val>
                                        </p:tav>
                                        <p:tav tm="100000">
                                          <p:val>
                                            <p:strVal val="#ppt_x"/>
                                          </p:val>
                                        </p:tav>
                                      </p:tavLst>
                                    </p:anim>
                                    <p:anim calcmode="lin" valueType="num">
                                      <p:cBhvr>
                                        <p:cTn id="100"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0" grpId="0">
        <p:bldSub>
          <a:bldChart bld="series"/>
        </p:bldSub>
      </p:bldGraphic>
      <p:bldGraphic spid="75" grpId="0">
        <p:bldSub>
          <a:bldChart bld="series"/>
        </p:bldSub>
      </p:bldGraphic>
      <p:bldP spid="80" grpId="0"/>
      <p:bldP spid="81" grpId="0"/>
      <p:bldP spid="86" grpId="0" animBg="1"/>
      <p:bldP spid="91" grpId="0" animBg="1"/>
      <p:bldP spid="92" grpId="0" animBg="1"/>
      <p:bldP spid="93" grpId="0"/>
      <p:bldP spid="95" grpId="0"/>
      <p:bldP spid="96" grpId="0"/>
      <p:bldP spid="25" grpId="0"/>
      <p:bldP spid="98" grpId="0"/>
      <p:bldP spid="31" grpId="0" animBg="1"/>
      <p:bldP spid="32" grpId="0" animBg="1"/>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are 11"/>
          <p:cNvGrpSpPr/>
          <p:nvPr/>
        </p:nvGrpSpPr>
        <p:grpSpPr>
          <a:xfrm>
            <a:off x="1485900" y="1055215"/>
            <a:ext cx="11120403" cy="6894806"/>
            <a:chOff x="1068422" y="730340"/>
            <a:chExt cx="11120403" cy="6894806"/>
          </a:xfrm>
        </p:grpSpPr>
        <p:graphicFrame>
          <p:nvGraphicFramePr>
            <p:cNvPr id="53" name="Diagramă 52"/>
            <p:cNvGraphicFramePr/>
            <p:nvPr>
              <p:extLst>
                <p:ext uri="{D42A27DB-BD31-4B8C-83A1-F6EECF244321}">
                  <p14:modId xmlns:p14="http://schemas.microsoft.com/office/powerpoint/2010/main" val="3143855681"/>
                </p:ext>
              </p:extLst>
            </p:nvPr>
          </p:nvGraphicFramePr>
          <p:xfrm>
            <a:off x="1068422" y="1216434"/>
            <a:ext cx="10051978" cy="64087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Diagramă 9"/>
            <p:cNvGraphicFramePr/>
            <p:nvPr>
              <p:extLst>
                <p:ext uri="{D42A27DB-BD31-4B8C-83A1-F6EECF244321}">
                  <p14:modId xmlns:p14="http://schemas.microsoft.com/office/powerpoint/2010/main" val="2055108712"/>
                </p:ext>
              </p:extLst>
            </p:nvPr>
          </p:nvGraphicFramePr>
          <p:xfrm>
            <a:off x="1146617" y="730340"/>
            <a:ext cx="11042208" cy="6127659"/>
          </p:xfrm>
          <a:graphic>
            <a:graphicData uri="http://schemas.openxmlformats.org/drawingml/2006/chart">
              <c:chart xmlns:c="http://schemas.openxmlformats.org/drawingml/2006/chart" xmlns:r="http://schemas.openxmlformats.org/officeDocument/2006/relationships" r:id="rId3"/>
            </a:graphicData>
          </a:graphic>
        </p:graphicFrame>
      </p:grpSp>
      <p:sp>
        <p:nvSpPr>
          <p:cNvPr id="2" name="Title 1"/>
          <p:cNvSpPr>
            <a:spLocks noGrp="1"/>
          </p:cNvSpPr>
          <p:nvPr>
            <p:ph type="title"/>
          </p:nvPr>
        </p:nvSpPr>
        <p:spPr>
          <a:xfrm>
            <a:off x="495927" y="344134"/>
            <a:ext cx="10969943" cy="711081"/>
          </a:xfrm>
        </p:spPr>
        <p:txBody>
          <a:bodyPr/>
          <a:lstStyle/>
          <a:p>
            <a:r>
              <a:rPr lang="ro-RO" sz="1800" b="1" dirty="0" smtClean="0"/>
              <a:t>Ponderea și aprecierea instrumentelor de comunicare</a:t>
            </a:r>
            <a:endParaRPr lang="en-IN" sz="1800" b="1" dirty="0"/>
          </a:p>
        </p:txBody>
      </p:sp>
      <p:graphicFrame>
        <p:nvGraphicFramePr>
          <p:cNvPr id="16" name="Diagramă 15"/>
          <p:cNvGraphicFramePr/>
          <p:nvPr>
            <p:extLst>
              <p:ext uri="{D42A27DB-BD31-4B8C-83A1-F6EECF244321}">
                <p14:modId xmlns:p14="http://schemas.microsoft.com/office/powerpoint/2010/main" val="3196773519"/>
              </p:ext>
            </p:extLst>
          </p:nvPr>
        </p:nvGraphicFramePr>
        <p:xfrm>
          <a:off x="261764" y="1722415"/>
          <a:ext cx="4680520" cy="4392488"/>
        </p:xfrm>
        <a:graphic>
          <a:graphicData uri="http://schemas.openxmlformats.org/drawingml/2006/chart">
            <c:chart xmlns:c="http://schemas.openxmlformats.org/drawingml/2006/chart" xmlns:r="http://schemas.openxmlformats.org/officeDocument/2006/relationships" r:id="rId4"/>
          </a:graphicData>
        </a:graphic>
      </p:graphicFrame>
      <p:sp>
        <p:nvSpPr>
          <p:cNvPr id="61" name="CasetăText 60"/>
          <p:cNvSpPr txBox="1"/>
          <p:nvPr/>
        </p:nvSpPr>
        <p:spPr>
          <a:xfrm>
            <a:off x="3790027" y="6251164"/>
            <a:ext cx="7992888" cy="246221"/>
          </a:xfrm>
          <a:prstGeom prst="rect">
            <a:avLst/>
          </a:prstGeom>
          <a:noFill/>
        </p:spPr>
        <p:txBody>
          <a:bodyPr wrap="square" rtlCol="0">
            <a:spAutoFit/>
          </a:bodyPr>
          <a:lstStyle/>
          <a:p>
            <a:pPr algn="r">
              <a:defRPr sz="1000" b="0" i="0" u="none" strike="noStrike" kern="1200" baseline="0">
                <a:solidFill>
                  <a:sysClr val="windowText" lastClr="000000">
                    <a:lumMod val="65000"/>
                    <a:lumOff val="35000"/>
                  </a:sysClr>
                </a:solidFill>
                <a:latin typeface="+mn-lt"/>
                <a:ea typeface="+mn-ea"/>
                <a:cs typeface="+mn-cs"/>
              </a:defRPr>
            </a:pPr>
            <a:r>
              <a:rPr lang="ro-RO" i="1" dirty="0" smtClean="0"/>
              <a:t>Sursa </a:t>
            </a:r>
            <a:r>
              <a:rPr lang="ro-RO" i="1" dirty="0"/>
              <a:t>datelor: </a:t>
            </a:r>
            <a:r>
              <a:rPr lang="ro-RO" i="1" dirty="0" smtClean="0"/>
              <a:t>Sondaj de opinie în cadrul evaluării, beneficiari și potențiali beneficiari, N=501</a:t>
            </a:r>
            <a:endParaRPr lang="ro-RO" dirty="0"/>
          </a:p>
        </p:txBody>
      </p:sp>
    </p:spTree>
    <p:extLst>
      <p:ext uri="{BB962C8B-B14F-4D97-AF65-F5344CB8AC3E}">
        <p14:creationId xmlns:p14="http://schemas.microsoft.com/office/powerpoint/2010/main" val="785462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Concluzii</a:t>
            </a:r>
            <a:endParaRPr lang="ro-RO" dirty="0"/>
          </a:p>
        </p:txBody>
      </p:sp>
      <p:sp>
        <p:nvSpPr>
          <p:cNvPr id="3" name="CasetăText 2"/>
          <p:cNvSpPr txBox="1"/>
          <p:nvPr/>
        </p:nvSpPr>
        <p:spPr>
          <a:xfrm>
            <a:off x="837828" y="1412776"/>
            <a:ext cx="11017224" cy="5447645"/>
          </a:xfrm>
          <a:prstGeom prst="rect">
            <a:avLst/>
          </a:prstGeom>
          <a:noFill/>
        </p:spPr>
        <p:txBody>
          <a:bodyPr wrap="square" rtlCol="0">
            <a:spAutoFit/>
          </a:bodyPr>
          <a:lstStyle/>
          <a:p>
            <a:pPr marL="342900" indent="-342900">
              <a:buFont typeface="+mj-lt"/>
              <a:buAutoNum type="arabicPeriod"/>
            </a:pPr>
            <a:r>
              <a:rPr lang="ro-RO" sz="1800" dirty="0" smtClean="0"/>
              <a:t>Beneficiarii POCU sunt în proporție de 82% beneficiar POSDRU. </a:t>
            </a:r>
            <a:r>
              <a:rPr lang="ro-RO" sz="1800" dirty="0" smtClean="0">
                <a:solidFill>
                  <a:schemeClr val="accent4"/>
                </a:solidFill>
              </a:rPr>
              <a:t>Este acesta un lucru bun?</a:t>
            </a:r>
          </a:p>
          <a:p>
            <a:pPr marL="342900" indent="-342900">
              <a:buFont typeface="+mj-lt"/>
              <a:buAutoNum type="arabicPeriod"/>
            </a:pPr>
            <a:endParaRPr lang="ro-RO" sz="1800" dirty="0" smtClean="0"/>
          </a:p>
          <a:p>
            <a:pPr marL="342900" indent="-342900">
              <a:buFont typeface="+mj-lt"/>
              <a:buAutoNum type="arabicPeriod"/>
            </a:pPr>
            <a:r>
              <a:rPr lang="ro-RO" sz="1800" dirty="0"/>
              <a:t>Site POCU îmbunătățit, facilități de comunicare prin MySMIS îmbunătățite, implicarea potențialilor beneficiari în etapa de programare</a:t>
            </a:r>
            <a:r>
              <a:rPr lang="ro-RO" sz="1800" dirty="0" smtClean="0"/>
              <a:t>. </a:t>
            </a:r>
            <a:r>
              <a:rPr lang="ro-RO" sz="1800" dirty="0" smtClean="0">
                <a:solidFill>
                  <a:schemeClr val="accent4"/>
                </a:solidFill>
              </a:rPr>
              <a:t>Mai sunt și alte lucruri pozitive în POCU, prin comparație cu POSDRU? Dar negative?</a:t>
            </a:r>
            <a:endParaRPr lang="ro-RO" sz="1800" dirty="0">
              <a:solidFill>
                <a:schemeClr val="accent4"/>
              </a:solidFill>
            </a:endParaRPr>
          </a:p>
          <a:p>
            <a:pPr marL="342900" indent="-342900">
              <a:buFont typeface="+mj-lt"/>
              <a:buAutoNum type="arabicPeriod"/>
            </a:pPr>
            <a:endParaRPr lang="ro-RO" sz="1800" dirty="0"/>
          </a:p>
          <a:p>
            <a:pPr marL="342900" indent="-342900">
              <a:buFont typeface="+mj-lt"/>
              <a:buAutoNum type="arabicPeriod"/>
            </a:pPr>
            <a:r>
              <a:rPr lang="ro-RO" sz="1800" dirty="0" smtClean="0"/>
              <a:t>In POCU (în comparație cu POSDRU) comunicare a cu GT nu a mai avut nevoie de avizare (doar pentru MIV). </a:t>
            </a:r>
            <a:r>
              <a:rPr lang="ro-RO" sz="1800" dirty="0" smtClean="0">
                <a:solidFill>
                  <a:schemeClr val="accent4"/>
                </a:solidFill>
              </a:rPr>
              <a:t>Este acesta un lucru bun? </a:t>
            </a:r>
            <a:r>
              <a:rPr lang="ro-RO" sz="1800" dirty="0" smtClean="0"/>
              <a:t>3/7 OIR-uri sunt nemulțumite;</a:t>
            </a:r>
          </a:p>
          <a:p>
            <a:pPr marL="457200" indent="-457200">
              <a:buFont typeface="+mj-lt"/>
              <a:buAutoNum type="arabicPeriod"/>
            </a:pPr>
            <a:endParaRPr lang="ro-RO" dirty="0" smtClean="0"/>
          </a:p>
          <a:p>
            <a:pPr marL="342900" indent="-342900">
              <a:buFont typeface="+mj-lt"/>
              <a:buAutoNum type="arabicPeriod"/>
            </a:pPr>
            <a:r>
              <a:rPr lang="ro-RO" sz="1800" dirty="0" smtClean="0"/>
              <a:t>Cea mai mică valoare de apreciere (4,11 puncte) s-a înregistrat în cazul sprijinului primit de beneficiari pentru comunicarea cu GT. </a:t>
            </a:r>
            <a:r>
              <a:rPr lang="ro-RO" sz="1800" dirty="0" smtClean="0">
                <a:solidFill>
                  <a:schemeClr val="accent4"/>
                </a:solidFill>
              </a:rPr>
              <a:t>Este nevoie de capacitarea beneficiarilor în acest sens?</a:t>
            </a:r>
          </a:p>
          <a:p>
            <a:pPr marL="457200" indent="-457200">
              <a:buFont typeface="+mj-lt"/>
              <a:buAutoNum type="arabicPeriod"/>
            </a:pPr>
            <a:endParaRPr lang="ro-RO" dirty="0"/>
          </a:p>
          <a:p>
            <a:pPr marL="342900" indent="-342900">
              <a:buFont typeface="+mj-lt"/>
              <a:buAutoNum type="arabicPeriod"/>
            </a:pPr>
            <a:r>
              <a:rPr lang="ro-RO" sz="1800" dirty="0" smtClean="0"/>
              <a:t>Campanii de comunicare în ”salturi”- 2 campanii în 4 ani adresate publicului larg. </a:t>
            </a:r>
            <a:r>
              <a:rPr lang="ro-RO" sz="1800" dirty="0" smtClean="0">
                <a:solidFill>
                  <a:schemeClr val="accent4"/>
                </a:solidFill>
              </a:rPr>
              <a:t>Este suficient?</a:t>
            </a:r>
          </a:p>
          <a:p>
            <a:pPr marL="342900" indent="-342900">
              <a:buFont typeface="+mj-lt"/>
              <a:buAutoNum type="arabicPeriod"/>
            </a:pPr>
            <a:endParaRPr lang="ro-RO" sz="1800" dirty="0" smtClean="0"/>
          </a:p>
          <a:p>
            <a:pPr marL="342900" indent="-342900">
              <a:buFont typeface="+mj-lt"/>
              <a:buAutoNum type="arabicPeriod"/>
            </a:pPr>
            <a:r>
              <a:rPr lang="ro-RO" sz="1800" dirty="0" smtClean="0"/>
              <a:t>Indicatorul de realizare=nr de beneficiari sprijiniți. </a:t>
            </a:r>
            <a:r>
              <a:rPr lang="ro-RO" sz="1800" dirty="0" smtClean="0">
                <a:solidFill>
                  <a:schemeClr val="accent4"/>
                </a:solidFill>
              </a:rPr>
              <a:t>Ce ar însemna ”sprijinul” din punct de vedere al comunicării?</a:t>
            </a:r>
            <a:endParaRPr lang="ro-RO" sz="1800" dirty="0">
              <a:solidFill>
                <a:schemeClr val="accent4"/>
              </a:solidFill>
            </a:endParaRPr>
          </a:p>
          <a:p>
            <a:pPr marL="342900" indent="-342900">
              <a:buFont typeface="Arial" panose="020B0604020202020204" pitchFamily="34" charset="0"/>
              <a:buChar char="•"/>
            </a:pPr>
            <a:endParaRPr lang="ro-RO" dirty="0" smtClean="0"/>
          </a:p>
          <a:p>
            <a:pPr marL="342900" indent="-342900">
              <a:buFont typeface="Arial" panose="020B0604020202020204" pitchFamily="34" charset="0"/>
              <a:buChar char="•"/>
            </a:pPr>
            <a:endParaRPr lang="ro-RO" dirty="0"/>
          </a:p>
        </p:txBody>
      </p:sp>
    </p:spTree>
    <p:extLst>
      <p:ext uri="{BB962C8B-B14F-4D97-AF65-F5344CB8AC3E}">
        <p14:creationId xmlns:p14="http://schemas.microsoft.com/office/powerpoint/2010/main" val="127203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Recomandări</a:t>
            </a:r>
            <a:endParaRPr lang="ro-RO" dirty="0"/>
          </a:p>
        </p:txBody>
      </p:sp>
      <p:sp>
        <p:nvSpPr>
          <p:cNvPr id="3" name="CasetăText 2"/>
          <p:cNvSpPr txBox="1"/>
          <p:nvPr/>
        </p:nvSpPr>
        <p:spPr>
          <a:xfrm>
            <a:off x="837828" y="1412776"/>
            <a:ext cx="11017224" cy="4431983"/>
          </a:xfrm>
          <a:prstGeom prst="rect">
            <a:avLst/>
          </a:prstGeom>
          <a:noFill/>
        </p:spPr>
        <p:txBody>
          <a:bodyPr wrap="square" rtlCol="0">
            <a:spAutoFit/>
          </a:bodyPr>
          <a:lstStyle/>
          <a:p>
            <a:pPr marL="342900" indent="-342900">
              <a:buFont typeface="+mj-lt"/>
              <a:buAutoNum type="arabicPeriod"/>
            </a:pPr>
            <a:r>
              <a:rPr lang="ro-RO" sz="1800" dirty="0" smtClean="0"/>
              <a:t>Îmbunătățirea accesului potențialilor beneficiari la informații baze de date cu rezultatele proiectelor, cu evaluările, cu situația de referință, astfel încât să crească transparența, adecvarea și coerența proiectelor.  </a:t>
            </a:r>
            <a:r>
              <a:rPr lang="ro-RO" sz="1800" dirty="0" smtClean="0">
                <a:solidFill>
                  <a:schemeClr val="accent4"/>
                </a:solidFill>
              </a:rPr>
              <a:t>Este competiția un factor de atenuare a maximizării rezultatelor posibile?</a:t>
            </a:r>
          </a:p>
          <a:p>
            <a:pPr marL="342900" indent="-342900">
              <a:buFont typeface="+mj-lt"/>
              <a:buAutoNum type="arabicPeriod"/>
            </a:pPr>
            <a:endParaRPr lang="ro-RO" sz="1800" dirty="0">
              <a:solidFill>
                <a:schemeClr val="accent4"/>
              </a:solidFill>
            </a:endParaRPr>
          </a:p>
          <a:p>
            <a:pPr marL="342900" indent="-342900">
              <a:buFont typeface="+mj-lt"/>
              <a:buAutoNum type="arabicPeriod"/>
            </a:pPr>
            <a:r>
              <a:rPr lang="ro-RO" sz="1800" dirty="0" smtClean="0"/>
              <a:t>Pregătirea beneficiarilor existenți, potențialilor beneficiari, potențialilor aplicanţi în domeniul comunicării cu GT</a:t>
            </a:r>
            <a:r>
              <a:rPr lang="ro-RO" sz="1800" dirty="0" smtClean="0">
                <a:solidFill>
                  <a:schemeClr val="accent4"/>
                </a:solidFill>
              </a:rPr>
              <a:t> sau selecția în funcție de pregătire?</a:t>
            </a:r>
          </a:p>
          <a:p>
            <a:pPr marL="342900" indent="-342900">
              <a:buFont typeface="+mj-lt"/>
              <a:buAutoNum type="arabicPeriod"/>
            </a:pPr>
            <a:endParaRPr lang="ro-RO" sz="1800" dirty="0" smtClean="0">
              <a:solidFill>
                <a:schemeClr val="accent4"/>
              </a:solidFill>
            </a:endParaRPr>
          </a:p>
          <a:p>
            <a:pPr marL="342900" indent="-342900">
              <a:buFont typeface="+mj-lt"/>
              <a:buAutoNum type="arabicPeriod"/>
            </a:pPr>
            <a:r>
              <a:rPr lang="ro-RO" sz="1800" dirty="0" smtClean="0">
                <a:solidFill>
                  <a:schemeClr val="accent4"/>
                </a:solidFill>
              </a:rPr>
              <a:t>Comunicare prea lentă cu beneficiarii, neclarități în ghiduri, modificări ale formatelor de raportare. </a:t>
            </a:r>
            <a:r>
              <a:rPr lang="ro-RO" sz="1800" dirty="0" smtClean="0"/>
              <a:t>Este nevoie de mai multe resurse umane implicate în comunicare sau de o altă abordare?</a:t>
            </a:r>
          </a:p>
          <a:p>
            <a:pPr marL="342900" indent="-342900">
              <a:buFont typeface="+mj-lt"/>
              <a:buAutoNum type="arabicPeriod"/>
            </a:pPr>
            <a:endParaRPr lang="ro-RO" sz="1800" dirty="0" smtClean="0">
              <a:solidFill>
                <a:schemeClr val="accent4"/>
              </a:solidFill>
            </a:endParaRPr>
          </a:p>
          <a:p>
            <a:pPr marL="342900" indent="-342900">
              <a:buFont typeface="+mj-lt"/>
              <a:buAutoNum type="arabicPeriod"/>
            </a:pPr>
            <a:r>
              <a:rPr lang="ro-RO" sz="1800" dirty="0" smtClean="0"/>
              <a:t>Rolul OIR-urilor s-a diminuat major în POCU. </a:t>
            </a:r>
            <a:r>
              <a:rPr lang="ro-RO" sz="1800" dirty="0" smtClean="0">
                <a:solidFill>
                  <a:schemeClr val="accent4"/>
                </a:solidFill>
              </a:rPr>
              <a:t>Ce rol ar trebui să aibă OIR-urile în comunicarea POEO/POIDS? </a:t>
            </a:r>
          </a:p>
          <a:p>
            <a:pPr marL="342900" indent="-342900">
              <a:buFont typeface="+mj-lt"/>
              <a:buAutoNum type="arabicPeriod"/>
            </a:pPr>
            <a:endParaRPr lang="ro-RO" sz="1800" dirty="0">
              <a:solidFill>
                <a:schemeClr val="accent4"/>
              </a:solidFill>
            </a:endParaRPr>
          </a:p>
          <a:p>
            <a:pPr marL="342900" indent="-342900">
              <a:buFont typeface="Arial" panose="020B0604020202020204" pitchFamily="34" charset="0"/>
              <a:buChar char="•"/>
            </a:pPr>
            <a:endParaRPr lang="ro-RO" dirty="0" smtClean="0"/>
          </a:p>
          <a:p>
            <a:pPr marL="342900" indent="-342900">
              <a:buFont typeface="Arial" panose="020B0604020202020204" pitchFamily="34" charset="0"/>
              <a:buChar char="•"/>
            </a:pPr>
            <a:endParaRPr lang="ro-RO" dirty="0"/>
          </a:p>
        </p:txBody>
      </p:sp>
    </p:spTree>
    <p:extLst>
      <p:ext uri="{BB962C8B-B14F-4D97-AF65-F5344CB8AC3E}">
        <p14:creationId xmlns:p14="http://schemas.microsoft.com/office/powerpoint/2010/main" val="2396882314"/>
      </p:ext>
    </p:extLst>
  </p:cSld>
  <p:clrMapOvr>
    <a:masterClrMapping/>
  </p:clrMapOvr>
</p:sld>
</file>

<file path=ppt/theme/theme1.xml><?xml version="1.0" encoding="utf-8"?>
<a:theme xmlns:a="http://schemas.openxmlformats.org/drawingml/2006/main" name="Office Theme">
  <a:themeElements>
    <a:clrScheme name="Custom 103">
      <a:dk1>
        <a:sysClr val="windowText" lastClr="000000"/>
      </a:dk1>
      <a:lt1>
        <a:sysClr val="window" lastClr="FFFFFF"/>
      </a:lt1>
      <a:dk2>
        <a:srgbClr val="1F497D"/>
      </a:dk2>
      <a:lt2>
        <a:srgbClr val="EEECE1"/>
      </a:lt2>
      <a:accent1>
        <a:srgbClr val="0D5B9B"/>
      </a:accent1>
      <a:accent2>
        <a:srgbClr val="197795"/>
      </a:accent2>
      <a:accent3>
        <a:srgbClr val="248E90"/>
      </a:accent3>
      <a:accent4>
        <a:srgbClr val="2EA68B"/>
      </a:accent4>
      <a:accent5>
        <a:srgbClr val="38BC86"/>
      </a:accent5>
      <a:accent6>
        <a:srgbClr val="44D880"/>
      </a:accent6>
      <a:hlink>
        <a:srgbClr val="0000FF"/>
      </a:hlink>
      <a:folHlink>
        <a:srgbClr val="800080"/>
      </a:folHlink>
    </a:clrScheme>
    <a:fontScheme name="Custom 1">
      <a:majorFont>
        <a:latin typeface="Calibr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62">
    <a:dk1>
      <a:sysClr val="windowText" lastClr="000000"/>
    </a:dk1>
    <a:lt1>
      <a:sysClr val="window" lastClr="FFFFFF"/>
    </a:lt1>
    <a:dk2>
      <a:srgbClr val="1F497D"/>
    </a:dk2>
    <a:lt2>
      <a:srgbClr val="EEECE1"/>
    </a:lt2>
    <a:accent1>
      <a:srgbClr val="F1C678"/>
    </a:accent1>
    <a:accent2>
      <a:srgbClr val="29C0D2"/>
    </a:accent2>
    <a:accent3>
      <a:srgbClr val="9782BC"/>
    </a:accent3>
    <a:accent4>
      <a:srgbClr val="F47D6A"/>
    </a:accent4>
    <a:accent5>
      <a:srgbClr val="002E40"/>
    </a:accent5>
    <a:accent6>
      <a:srgbClr val="20428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7335</TotalTime>
  <Words>1085</Words>
  <Application>Microsoft Office PowerPoint</Application>
  <PresentationFormat>Custom</PresentationFormat>
  <Paragraphs>167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(Body)</vt:lpstr>
      <vt:lpstr>Segoe UI</vt:lpstr>
      <vt:lpstr>Office Theme</vt:lpstr>
      <vt:lpstr>Evaluarea contribuției POCU la creșterea gradului de informare a beneficiarilor și potențialilor beneficiari POCU privind activitățile care pot fi implementate cu sprijinul FSE  Aria de acoperire: obiectivul specific 7.3 </vt:lpstr>
      <vt:lpstr>PowerPoint Presentation</vt:lpstr>
      <vt:lpstr>Percepția nivelului de informare</vt:lpstr>
      <vt:lpstr>Ponderea și aprecierea instrumentelor de comunicare</vt:lpstr>
      <vt:lpstr>Concluzii</vt:lpstr>
      <vt:lpstr>Recomandări</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7-Step Business Diagram for PowerPoint</dc:title>
  <dc:creator>Julian</dc:creator>
  <cp:lastModifiedBy>Windows User</cp:lastModifiedBy>
  <cp:revision>165</cp:revision>
  <dcterms:created xsi:type="dcterms:W3CDTF">2013-09-12T13:05:01Z</dcterms:created>
  <dcterms:modified xsi:type="dcterms:W3CDTF">2021-08-31T13:03:00Z</dcterms:modified>
</cp:coreProperties>
</file>