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5.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6.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7.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8.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9.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0.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1.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2.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3.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4.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5.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6.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7.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8.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9.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30.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31.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32.xml" ContentType="application/vnd.openxmlformats-officedocument.drawingml.chart+xml"/>
  <Override PartName="/ppt/charts/style28.xml" ContentType="application/vnd.ms-office.chartstyle+xml"/>
  <Override PartName="/ppt/charts/colors2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8" r:id="rId2"/>
    <p:sldId id="286" r:id="rId3"/>
    <p:sldId id="291" r:id="rId4"/>
    <p:sldId id="293" r:id="rId5"/>
    <p:sldId id="290" r:id="rId6"/>
    <p:sldId id="314" r:id="rId7"/>
    <p:sldId id="315" r:id="rId8"/>
    <p:sldId id="288" r:id="rId9"/>
    <p:sldId id="316" r:id="rId10"/>
    <p:sldId id="317" r:id="rId11"/>
    <p:sldId id="313" r:id="rId12"/>
    <p:sldId id="318" r:id="rId13"/>
    <p:sldId id="319" r:id="rId14"/>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a:srgbClr val="0D3C4A"/>
    <a:srgbClr val="2EA68B"/>
    <a:srgbClr val="38BC86"/>
    <a:srgbClr val="4AD984"/>
    <a:srgbClr val="197795"/>
    <a:srgbClr val="0D5B9B"/>
    <a:srgbClr val="29A488"/>
    <a:srgbClr val="248E9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24"/>
  </p:normalViewPr>
  <p:slideViewPr>
    <p:cSldViewPr>
      <p:cViewPr varScale="1">
        <p:scale>
          <a:sx n="84" d="100"/>
          <a:sy n="84" d="100"/>
        </p:scale>
        <p:origin x="408" y="58"/>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7.xml"/><Relationship Id="rId1" Type="http://schemas.microsoft.com/office/2011/relationships/chartStyle" Target="style7.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8.xml"/><Relationship Id="rId1" Type="http://schemas.microsoft.com/office/2011/relationships/chartStyle" Target="style8.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9.xml"/><Relationship Id="rId1" Type="http://schemas.microsoft.com/office/2011/relationships/chartStyle" Target="style9.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0.xml"/><Relationship Id="rId1" Type="http://schemas.microsoft.com/office/2011/relationships/chartStyle" Target="style10.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1.xml"/><Relationship Id="rId1" Type="http://schemas.microsoft.com/office/2011/relationships/chartStyle" Target="style11.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2.xml"/><Relationship Id="rId1" Type="http://schemas.microsoft.com/office/2011/relationships/chartStyle" Target="style12.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3.xml"/><Relationship Id="rId1" Type="http://schemas.microsoft.com/office/2011/relationships/chartStyle" Target="style13.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4.xml"/><Relationship Id="rId1" Type="http://schemas.microsoft.com/office/2011/relationships/chartStyle" Target="style14.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6.xml"/><Relationship Id="rId1" Type="http://schemas.microsoft.com/office/2011/relationships/chartStyle" Target="style16.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7.xml"/><Relationship Id="rId1" Type="http://schemas.microsoft.com/office/2011/relationships/chartStyle" Target="style17.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18.xml"/><Relationship Id="rId1" Type="http://schemas.microsoft.com/office/2011/relationships/chartStyle" Target="style18.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19.xml"/><Relationship Id="rId1" Type="http://schemas.microsoft.com/office/2011/relationships/chartStyle" Target="style19.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0.xml"/><Relationship Id="rId1" Type="http://schemas.microsoft.com/office/2011/relationships/chartStyle" Target="style20.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1.xml"/><Relationship Id="rId1" Type="http://schemas.microsoft.com/office/2011/relationships/chartStyle" Target="style21.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2.xml"/><Relationship Id="rId1" Type="http://schemas.microsoft.com/office/2011/relationships/chartStyle" Target="style22.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3.xml"/><Relationship Id="rId1" Type="http://schemas.microsoft.com/office/2011/relationships/chartStyle" Target="style23.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4.xml"/><Relationship Id="rId1" Type="http://schemas.microsoft.com/office/2011/relationships/chartStyle" Target="style24.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5.xml"/><Relationship Id="rId1" Type="http://schemas.microsoft.com/office/2011/relationships/chartStyle" Target="style25.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26.xml"/><Relationship Id="rId1" Type="http://schemas.microsoft.com/office/2011/relationships/chartStyle" Target="style26.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27.xml"/><Relationship Id="rId1" Type="http://schemas.microsoft.com/office/2011/relationships/chartStyle" Target="style27.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28.xml"/><Relationship Id="rId1" Type="http://schemas.microsoft.com/office/2011/relationships/chartStyle" Target="style28.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1" u="none" strike="noStrike" kern="1200" spc="0" baseline="0">
                <a:solidFill>
                  <a:schemeClr val="tx1"/>
                </a:solidFill>
                <a:latin typeface="+mj-lt"/>
                <a:ea typeface="+mn-ea"/>
                <a:cs typeface="+mn-cs"/>
              </a:defRPr>
            </a:pPr>
            <a:r>
              <a:rPr lang="ro-RO" sz="1400" b="1" i="1" dirty="0" smtClean="0">
                <a:solidFill>
                  <a:schemeClr val="tx1"/>
                </a:solidFill>
                <a:latin typeface="+mj-lt"/>
              </a:rPr>
              <a:t>Europa oferă sprijin financiar regiunilor și orașelor. Ați auzit despre proiecte cofinanțate de UE pentru îmbunătățirea zonei în care locuiți?</a:t>
            </a:r>
            <a:endParaRPr lang="ro-RO" sz="1400" b="1" i="1" dirty="0">
              <a:solidFill>
                <a:schemeClr val="tx1"/>
              </a:solidFill>
              <a:latin typeface="+mj-lt"/>
            </a:endParaRPr>
          </a:p>
        </c:rich>
      </c:tx>
      <c:layout/>
      <c:overlay val="0"/>
      <c:spPr>
        <a:noFill/>
        <a:ln>
          <a:noFill/>
        </a:ln>
        <a:effectLst/>
      </c:spPr>
      <c:txPr>
        <a:bodyPr rot="0" spcFirstLastPara="1" vertOverflow="ellipsis" vert="horz" wrap="square" anchor="ctr" anchorCtr="1"/>
        <a:lstStyle/>
        <a:p>
          <a:pPr>
            <a:defRPr sz="1400" b="1" i="1" u="none" strike="noStrike" kern="1200" spc="0" baseline="0">
              <a:solidFill>
                <a:schemeClr val="tx1"/>
              </a:solidFill>
              <a:latin typeface="+mj-lt"/>
              <a:ea typeface="+mn-ea"/>
              <a:cs typeface="+mn-cs"/>
            </a:defRPr>
          </a:pPr>
          <a:endParaRPr lang="ro-RO"/>
        </a:p>
      </c:txPr>
    </c:title>
    <c:autoTitleDeleted val="0"/>
    <c:plotArea>
      <c:layout>
        <c:manualLayout>
          <c:layoutTarget val="inner"/>
          <c:xMode val="edge"/>
          <c:yMode val="edge"/>
          <c:x val="0.15594848522838489"/>
          <c:y val="0.24036599131531461"/>
          <c:w val="0.82315202590399639"/>
          <c:h val="0.64858500088854554"/>
        </c:manualLayout>
      </c:layout>
      <c:barChart>
        <c:barDir val="bar"/>
        <c:grouping val="clustered"/>
        <c:varyColors val="0"/>
        <c:ser>
          <c:idx val="0"/>
          <c:order val="0"/>
          <c:tx>
            <c:strRef>
              <c:f>Foaie1!$B$1</c:f>
              <c:strCache>
                <c:ptCount val="1"/>
                <c:pt idx="0">
                  <c:v>România</c:v>
                </c:pt>
              </c:strCache>
            </c:strRef>
          </c:tx>
          <c:spPr>
            <a:solidFill>
              <a:schemeClr val="accent1"/>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Foaie1!$A$2:$A$5</c:f>
              <c:strCache>
                <c:ptCount val="4"/>
                <c:pt idx="0">
                  <c:v>Iulie 2020</c:v>
                </c:pt>
                <c:pt idx="1">
                  <c:v>Iunie 2019</c:v>
                </c:pt>
                <c:pt idx="2">
                  <c:v>Martie 2017</c:v>
                </c:pt>
                <c:pt idx="3">
                  <c:v>Iunie 2015</c:v>
                </c:pt>
              </c:strCache>
            </c:strRef>
          </c:cat>
          <c:val>
            <c:numRef>
              <c:f>Foaie1!$B$2:$B$5</c:f>
              <c:numCache>
                <c:formatCode>0%</c:formatCode>
                <c:ptCount val="4"/>
                <c:pt idx="0">
                  <c:v>0.56000000000000005</c:v>
                </c:pt>
                <c:pt idx="1">
                  <c:v>0.44</c:v>
                </c:pt>
                <c:pt idx="2">
                  <c:v>0.45</c:v>
                </c:pt>
                <c:pt idx="3">
                  <c:v>0.46</c:v>
                </c:pt>
              </c:numCache>
            </c:numRef>
          </c:val>
        </c:ser>
        <c:ser>
          <c:idx val="1"/>
          <c:order val="1"/>
          <c:tx>
            <c:strRef>
              <c:f>Foaie1!$C$1</c:f>
              <c:strCache>
                <c:ptCount val="1"/>
                <c:pt idx="0">
                  <c:v>UE</c:v>
                </c:pt>
              </c:strCache>
            </c:strRef>
          </c:tx>
          <c:spPr>
            <a:solidFill>
              <a:schemeClr val="accent6">
                <a:lumMod val="60000"/>
                <a:lumOff val="40000"/>
              </a:schemeClr>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Foaie1!$A$2:$A$5</c:f>
              <c:strCache>
                <c:ptCount val="4"/>
                <c:pt idx="0">
                  <c:v>Iulie 2020</c:v>
                </c:pt>
                <c:pt idx="1">
                  <c:v>Iunie 2019</c:v>
                </c:pt>
                <c:pt idx="2">
                  <c:v>Martie 2017</c:v>
                </c:pt>
                <c:pt idx="3">
                  <c:v>Iunie 2015</c:v>
                </c:pt>
              </c:strCache>
            </c:strRef>
          </c:cat>
          <c:val>
            <c:numRef>
              <c:f>Foaie1!$C$2:$C$5</c:f>
              <c:numCache>
                <c:formatCode>0%</c:formatCode>
                <c:ptCount val="4"/>
                <c:pt idx="1">
                  <c:v>0.35</c:v>
                </c:pt>
                <c:pt idx="2">
                  <c:v>0.34</c:v>
                </c:pt>
                <c:pt idx="3">
                  <c:v>0.34</c:v>
                </c:pt>
              </c:numCache>
            </c:numRef>
          </c:val>
        </c:ser>
        <c:dLbls>
          <c:showLegendKey val="0"/>
          <c:showVal val="0"/>
          <c:showCatName val="0"/>
          <c:showSerName val="0"/>
          <c:showPercent val="0"/>
          <c:showBubbleSize val="0"/>
        </c:dLbls>
        <c:gapWidth val="182"/>
        <c:axId val="-1862170624"/>
        <c:axId val="-1862176608"/>
      </c:barChart>
      <c:catAx>
        <c:axId val="-1862170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ro-RO"/>
          </a:p>
        </c:txPr>
        <c:crossAx val="-1862176608"/>
        <c:crosses val="autoZero"/>
        <c:auto val="1"/>
        <c:lblAlgn val="ctr"/>
        <c:lblOffset val="100"/>
        <c:noMultiLvlLbl val="0"/>
      </c:catAx>
      <c:valAx>
        <c:axId val="-1862176608"/>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862170624"/>
        <c:crosses val="autoZero"/>
        <c:crossBetween val="between"/>
      </c:valAx>
      <c:spPr>
        <a:noFill/>
        <a:ln>
          <a:noFill/>
        </a:ln>
        <a:effectLst/>
      </c:spPr>
    </c:plotArea>
    <c:legend>
      <c:legendPos val="b"/>
      <c:layout>
        <c:manualLayout>
          <c:xMode val="edge"/>
          <c:yMode val="edge"/>
          <c:x val="0.40202747482411966"/>
          <c:y val="0.17905952302146583"/>
          <c:w val="0.20354471488279979"/>
          <c:h val="5.939707547388791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j-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Foaie1!$B$1</c:f>
              <c:strCache>
                <c:ptCount val="1"/>
                <c:pt idx="0">
                  <c:v>Vânzări</c:v>
                </c:pt>
              </c:strCache>
            </c:strRef>
          </c:tx>
          <c:spPr>
            <a:ln>
              <a:noFill/>
            </a:ln>
            <a:effectLst>
              <a:outerShdw blurRad="50800" dist="38100" dir="18900000" algn="bl" rotWithShape="0">
                <a:prstClr val="black">
                  <a:alpha val="40000"/>
                </a:prstClr>
              </a:outerShdw>
            </a:effectLst>
          </c:spPr>
          <c:explosion val="7"/>
          <c:dPt>
            <c:idx val="0"/>
            <c:bubble3D val="0"/>
            <c:explosion val="2"/>
            <c:spPr>
              <a:solidFill>
                <a:schemeClr val="accent1"/>
              </a:solidFill>
              <a:ln w="19050">
                <a:noFill/>
              </a:ln>
              <a:effectLst>
                <a:outerShdw blurRad="50800" dist="38100" dir="18900000" algn="bl" rotWithShape="0">
                  <a:prstClr val="black">
                    <a:alpha val="40000"/>
                  </a:prstClr>
                </a:outerShdw>
              </a:effectLst>
            </c:spPr>
          </c:dPt>
          <c:dPt>
            <c:idx val="1"/>
            <c:bubble3D val="0"/>
            <c:spPr>
              <a:solidFill>
                <a:schemeClr val="tx2">
                  <a:lumMod val="40000"/>
                  <a:lumOff val="60000"/>
                </a:schemeClr>
              </a:solidFill>
              <a:ln w="19050">
                <a:noFill/>
              </a:ln>
              <a:effectLst>
                <a:outerShdw blurRad="50800" dist="38100" dir="18900000" algn="bl" rotWithShape="0">
                  <a:prstClr val="black">
                    <a:alpha val="40000"/>
                  </a:prstClr>
                </a:outerShdw>
              </a:effectLst>
            </c:spPr>
          </c:dPt>
          <c:dLbls>
            <c:dLbl>
              <c:idx val="0"/>
              <c:layout>
                <c:manualLayout>
                  <c:x val="-0.10465766961505982"/>
                  <c:y val="-9.475249436265954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12853630883416989"/>
                  <c:y val="8.456747737217669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ro-R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Foaie1!$A$2:$A$3</c:f>
              <c:strCache>
                <c:ptCount val="2"/>
                <c:pt idx="0">
                  <c:v>Au implementat proiecte POSDRU</c:v>
                </c:pt>
                <c:pt idx="1">
                  <c:v>Nu au implementat proiecte POSDRU</c:v>
                </c:pt>
              </c:strCache>
            </c:strRef>
          </c:cat>
          <c:val>
            <c:numRef>
              <c:f>Foaie1!$B$2:$B$3</c:f>
              <c:numCache>
                <c:formatCode>0%</c:formatCode>
                <c:ptCount val="2"/>
                <c:pt idx="0">
                  <c:v>0.64</c:v>
                </c:pt>
                <c:pt idx="1">
                  <c:v>0.36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2">
                  <a:lumMod val="50000"/>
                </a:schemeClr>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98044195866028"/>
          <c:y val="6.0019782864081613E-2"/>
          <c:w val="0.65019558041339709"/>
          <c:h val="0.76275397794067845"/>
        </c:manualLayout>
      </c:layout>
      <c:doughnutChart>
        <c:varyColors val="1"/>
        <c:ser>
          <c:idx val="0"/>
          <c:order val="0"/>
          <c:tx>
            <c:strRef>
              <c:f>Foaie1!$B$1</c:f>
              <c:strCache>
                <c:ptCount val="1"/>
                <c:pt idx="0">
                  <c:v>Vânzări</c:v>
                </c:pt>
              </c:strCache>
            </c:strRef>
          </c:tx>
          <c:dPt>
            <c:idx val="0"/>
            <c:bubble3D val="0"/>
            <c:spPr>
              <a:solidFill>
                <a:schemeClr val="tx2">
                  <a:lumMod val="75000"/>
                </a:schemeClr>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bg1">
                  <a:lumMod val="65000"/>
                </a:schemeClr>
              </a:solidFill>
              <a:ln w="19050">
                <a:solidFill>
                  <a:schemeClr val="lt1"/>
                </a:solidFill>
              </a:ln>
              <a:effectLst/>
            </c:spPr>
          </c:dPt>
          <c:dLbls>
            <c:dLbl>
              <c:idx val="0"/>
              <c:spPr>
                <a:solidFill>
                  <a:schemeClr val="bg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0000"/>
                      </a:solidFill>
                      <a:latin typeface="+mn-lt"/>
                      <a:ea typeface="+mn-ea"/>
                      <a:cs typeface="+mn-cs"/>
                    </a:defRPr>
                  </a:pPr>
                  <a:endParaRPr lang="ro-RO"/>
                </a:p>
              </c:txPr>
              <c:showLegendKey val="0"/>
              <c:showVal val="1"/>
              <c:showCatName val="0"/>
              <c:showSerName val="0"/>
              <c:showPercent val="0"/>
              <c:showBubbleSize val="0"/>
            </c:dLbl>
            <c:spPr>
              <a:solidFill>
                <a:schemeClr val="bg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Foaie1!$A$2:$A$5</c:f>
              <c:strCache>
                <c:ptCount val="4"/>
                <c:pt idx="0">
                  <c:v>mai bună</c:v>
                </c:pt>
                <c:pt idx="1">
                  <c:v>la fel</c:v>
                </c:pt>
                <c:pt idx="2">
                  <c:v>mai slabă</c:v>
                </c:pt>
                <c:pt idx="3">
                  <c:v>NS/NR</c:v>
                </c:pt>
              </c:strCache>
            </c:strRef>
          </c:cat>
          <c:val>
            <c:numRef>
              <c:f>Foaie1!$B$2:$B$5</c:f>
              <c:numCache>
                <c:formatCode>0%</c:formatCode>
                <c:ptCount val="4"/>
                <c:pt idx="0">
                  <c:v>0.19433198380566802</c:v>
                </c:pt>
                <c:pt idx="1">
                  <c:v>0.34817813765182187</c:v>
                </c:pt>
                <c:pt idx="2">
                  <c:v>0.43724696356275305</c:v>
                </c:pt>
                <c:pt idx="3">
                  <c:v>2.0242914979757085E-2</c:v>
                </c:pt>
              </c:numCache>
            </c:numRef>
          </c:val>
        </c:ser>
        <c:dLbls>
          <c:showLegendKey val="0"/>
          <c:showVal val="0"/>
          <c:showCatName val="0"/>
          <c:showSerName val="0"/>
          <c:showPercent val="0"/>
          <c:showBubbleSize val="0"/>
          <c:showLeaderLines val="1"/>
        </c:dLbls>
        <c:firstSliceAng val="0"/>
        <c:holeSize val="65"/>
      </c:doughnutChart>
      <c:spPr>
        <a:noFill/>
        <a:ln>
          <a:noFill/>
        </a:ln>
        <a:effectLst/>
      </c:spPr>
    </c:plotArea>
    <c:legend>
      <c:legendPos val="l"/>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98044195866028"/>
          <c:y val="6.0019782864081613E-2"/>
          <c:w val="0.65019558041339709"/>
          <c:h val="0.76275397794067845"/>
        </c:manualLayout>
      </c:layout>
      <c:doughnutChart>
        <c:varyColors val="1"/>
        <c:ser>
          <c:idx val="0"/>
          <c:order val="0"/>
          <c:tx>
            <c:strRef>
              <c:f>Foaie1!$B$1</c:f>
              <c:strCache>
                <c:ptCount val="1"/>
                <c:pt idx="0">
                  <c:v>Vânzări</c:v>
                </c:pt>
              </c:strCache>
            </c:strRef>
          </c:tx>
          <c:dPt>
            <c:idx val="0"/>
            <c:bubble3D val="0"/>
            <c:spPr>
              <a:solidFill>
                <a:schemeClr val="tx2">
                  <a:lumMod val="75000"/>
                </a:schemeClr>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rgbClr val="38BC86"/>
              </a:solidFill>
              <a:ln w="19050">
                <a:solidFill>
                  <a:schemeClr val="lt1"/>
                </a:solidFill>
              </a:ln>
              <a:effectLst/>
            </c:spPr>
          </c:dPt>
          <c:dPt>
            <c:idx val="3"/>
            <c:bubble3D val="0"/>
            <c:spPr>
              <a:solidFill>
                <a:schemeClr val="bg1">
                  <a:lumMod val="75000"/>
                </a:schemeClr>
              </a:solidFill>
              <a:ln w="19050">
                <a:solidFill>
                  <a:schemeClr val="lt1"/>
                </a:solidFill>
              </a:ln>
              <a:effectLst/>
            </c:spPr>
          </c:dPt>
          <c:dLbls>
            <c:dLbl>
              <c:idx val="0"/>
              <c:spPr>
                <a:solidFill>
                  <a:schemeClr val="bg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0000"/>
                      </a:solidFill>
                      <a:latin typeface="+mn-lt"/>
                      <a:ea typeface="+mn-ea"/>
                      <a:cs typeface="+mn-cs"/>
                    </a:defRPr>
                  </a:pPr>
                  <a:endParaRPr lang="ro-RO"/>
                </a:p>
              </c:txPr>
              <c:showLegendKey val="0"/>
              <c:showVal val="1"/>
              <c:showCatName val="0"/>
              <c:showSerName val="0"/>
              <c:showPercent val="0"/>
              <c:showBubbleSize val="0"/>
            </c:dLbl>
            <c:spPr>
              <a:solidFill>
                <a:schemeClr val="bg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Foaie1!$A$2:$A$5</c:f>
              <c:strCache>
                <c:ptCount val="4"/>
                <c:pt idx="0">
                  <c:v>mai bună</c:v>
                </c:pt>
                <c:pt idx="1">
                  <c:v>la fel</c:v>
                </c:pt>
                <c:pt idx="2">
                  <c:v>mai slabă</c:v>
                </c:pt>
                <c:pt idx="3">
                  <c:v>NS/NR</c:v>
                </c:pt>
              </c:strCache>
            </c:strRef>
          </c:cat>
          <c:val>
            <c:numRef>
              <c:f>Foaie1!$B$2:$B$5</c:f>
              <c:numCache>
                <c:formatCode>0%</c:formatCode>
                <c:ptCount val="4"/>
                <c:pt idx="0">
                  <c:v>0.26666666666666666</c:v>
                </c:pt>
                <c:pt idx="1">
                  <c:v>0.45333333333333331</c:v>
                </c:pt>
                <c:pt idx="2">
                  <c:v>0.17333333333333334</c:v>
                </c:pt>
                <c:pt idx="3">
                  <c:v>0.11</c:v>
                </c:pt>
              </c:numCache>
            </c:numRef>
          </c:val>
        </c:ser>
        <c:dLbls>
          <c:showLegendKey val="0"/>
          <c:showVal val="0"/>
          <c:showCatName val="0"/>
          <c:showSerName val="0"/>
          <c:showPercent val="0"/>
          <c:showBubbleSize val="0"/>
          <c:showLeaderLines val="1"/>
        </c:dLbls>
        <c:firstSliceAng val="0"/>
        <c:holeSize val="65"/>
      </c:doughnutChart>
      <c:spPr>
        <a:noFill/>
        <a:ln>
          <a:noFill/>
        </a:ln>
        <a:effectLst/>
      </c:spPr>
    </c:plotArea>
    <c:legend>
      <c:legendPos val="l"/>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177341308622324"/>
          <c:y val="1.0567175521342428E-3"/>
          <c:w val="0.57822658691377671"/>
          <c:h val="0.8947201215483348"/>
        </c:manualLayout>
      </c:layout>
      <c:barChart>
        <c:barDir val="bar"/>
        <c:grouping val="clustered"/>
        <c:varyColors val="0"/>
        <c:ser>
          <c:idx val="0"/>
          <c:order val="0"/>
          <c:tx>
            <c:strRef>
              <c:f>Foaie1!$B$1</c:f>
              <c:strCache>
                <c:ptCount val="1"/>
                <c:pt idx="0">
                  <c:v>total</c:v>
                </c:pt>
              </c:strCache>
            </c:strRef>
          </c:tx>
          <c:spPr>
            <a:solidFill>
              <a:schemeClr val="accent1"/>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Foaie1!$A$2:$A$7</c:f>
              <c:strCache>
                <c:ptCount val="6"/>
                <c:pt idx="0">
                  <c:v>Ați fost informat de faptul că datele financiare privind cererile dvs. de finanțare POCU sunt făcute publice</c:v>
                </c:pt>
                <c:pt idx="1">
                  <c:v>Cunoașteți în, aria dvs. de activitate proiecte, proiecte de succes finanțate prin POCU (la nivel local, sau regional, sau național?)</c:v>
                </c:pt>
                <c:pt idx="2">
                  <c:v>Știți care sunt obiectivele POCU în domeniul comunicării la nivelul național?</c:v>
                </c:pt>
                <c:pt idx="3">
                  <c:v>Știți care sunt obiectivele naționale în domeniul comunicării Instrumentelor structurale pentru perioada 2014-2023?</c:v>
                </c:pt>
                <c:pt idx="4">
                  <c:v>Știți care sunt obligațiile dvs. cu privire la diseminarea informației către alți potențiali beneficiari?</c:v>
                </c:pt>
                <c:pt idx="5">
                  <c:v>Instituția dvs. a organizat la nivel regional activități de promovare a UE cu ocazia zilei de 9 Mai?</c:v>
                </c:pt>
              </c:strCache>
            </c:strRef>
          </c:cat>
          <c:val>
            <c:numRef>
              <c:f>Foaie1!$B$2:$B$7</c:f>
              <c:numCache>
                <c:formatCode>0%</c:formatCode>
                <c:ptCount val="6"/>
                <c:pt idx="0">
                  <c:v>0.77820359281437124</c:v>
                </c:pt>
                <c:pt idx="1">
                  <c:v>0.72415169660678647</c:v>
                </c:pt>
                <c:pt idx="2">
                  <c:v>0.69413173652694604</c:v>
                </c:pt>
                <c:pt idx="3">
                  <c:v>0.69409181636726547</c:v>
                </c:pt>
                <c:pt idx="4">
                  <c:v>0.58225548902195601</c:v>
                </c:pt>
                <c:pt idx="5">
                  <c:v>0.35630738522954092</c:v>
                </c:pt>
              </c:numCache>
            </c:numRef>
          </c:val>
        </c:ser>
        <c:ser>
          <c:idx val="1"/>
          <c:order val="1"/>
          <c:tx>
            <c:strRef>
              <c:f>Foaie1!$C$1</c:f>
              <c:strCache>
                <c:ptCount val="1"/>
                <c:pt idx="0">
                  <c:v>potențiali beneficiari</c:v>
                </c:pt>
              </c:strCache>
            </c:strRef>
          </c:tx>
          <c:spPr>
            <a:solidFill>
              <a:srgbClr val="4AD984">
                <a:alpha val="73000"/>
              </a:srgbClr>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Foaie1!$A$2:$A$7</c:f>
              <c:strCache>
                <c:ptCount val="6"/>
                <c:pt idx="0">
                  <c:v>Ați fost informat de faptul că datele financiare privind cererile dvs. de finanțare POCU sunt făcute publice</c:v>
                </c:pt>
                <c:pt idx="1">
                  <c:v>Cunoașteți în, aria dvs. de activitate proiecte, proiecte de succes finanțate prin POCU (la nivel local, sau regional, sau național?)</c:v>
                </c:pt>
                <c:pt idx="2">
                  <c:v>Știți care sunt obiectivele POCU în domeniul comunicării la nivelul național?</c:v>
                </c:pt>
                <c:pt idx="3">
                  <c:v>Știți care sunt obiectivele naționale în domeniul comunicării Instrumentelor structurale pentru perioada 2014-2023?</c:v>
                </c:pt>
                <c:pt idx="4">
                  <c:v>Știți care sunt obligațiile dvs. cu privire la diseminarea informației către alți potențiali beneficiari?</c:v>
                </c:pt>
                <c:pt idx="5">
                  <c:v>Instituția dvs. a organizat la nivel regional activități de promovare a UE cu ocazia zilei de 9 Mai?</c:v>
                </c:pt>
              </c:strCache>
            </c:strRef>
          </c:cat>
          <c:val>
            <c:numRef>
              <c:f>Foaie1!$C$2:$C$7</c:f>
              <c:numCache>
                <c:formatCode>0%</c:formatCode>
                <c:ptCount val="6"/>
                <c:pt idx="0">
                  <c:v>0.625</c:v>
                </c:pt>
                <c:pt idx="1">
                  <c:v>0.61</c:v>
                </c:pt>
                <c:pt idx="2">
                  <c:v>0.59499999999999997</c:v>
                </c:pt>
                <c:pt idx="3">
                  <c:v>0.625</c:v>
                </c:pt>
                <c:pt idx="4">
                  <c:v>0.39</c:v>
                </c:pt>
                <c:pt idx="5">
                  <c:v>0.125</c:v>
                </c:pt>
              </c:numCache>
            </c:numRef>
          </c:val>
        </c:ser>
        <c:ser>
          <c:idx val="2"/>
          <c:order val="2"/>
          <c:tx>
            <c:strRef>
              <c:f>Foaie1!$D$1</c:f>
              <c:strCache>
                <c:ptCount val="1"/>
                <c:pt idx="0">
                  <c:v>beneficiari</c:v>
                </c:pt>
              </c:strCache>
            </c:strRef>
          </c:tx>
          <c:spPr>
            <a:solidFill>
              <a:schemeClr val="accent3"/>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Foaie1!$A$2:$A$7</c:f>
              <c:strCache>
                <c:ptCount val="6"/>
                <c:pt idx="0">
                  <c:v>Ați fost informat de faptul că datele financiare privind cererile dvs. de finanțare POCU sunt făcute publice</c:v>
                </c:pt>
                <c:pt idx="1">
                  <c:v>Cunoașteți în, aria dvs. de activitate proiecte, proiecte de succes finanțate prin POCU (la nivel local, sau regional, sau național?)</c:v>
                </c:pt>
                <c:pt idx="2">
                  <c:v>Știți care sunt obiectivele POCU în domeniul comunicării la nivelul național?</c:v>
                </c:pt>
                <c:pt idx="3">
                  <c:v>Știți care sunt obiectivele naționale în domeniul comunicării Instrumentelor structurale pentru perioada 2014-2023?</c:v>
                </c:pt>
                <c:pt idx="4">
                  <c:v>Știți care sunt obligațiile dvs. cu privire la diseminarea informației către alți potențiali beneficiari?</c:v>
                </c:pt>
                <c:pt idx="5">
                  <c:v>Instituția dvs. a organizat la nivel regional activități de promovare a UE cu ocazia zilei de 9 Mai?</c:v>
                </c:pt>
              </c:strCache>
            </c:strRef>
          </c:cat>
          <c:val>
            <c:numRef>
              <c:f>Foaie1!$D$2:$D$7</c:f>
              <c:numCache>
                <c:formatCode>0%</c:formatCode>
                <c:ptCount val="6"/>
                <c:pt idx="0">
                  <c:v>0.88</c:v>
                </c:pt>
                <c:pt idx="1">
                  <c:v>0.8</c:v>
                </c:pt>
                <c:pt idx="2">
                  <c:v>0.76</c:v>
                </c:pt>
                <c:pt idx="3">
                  <c:v>0.74</c:v>
                </c:pt>
                <c:pt idx="4">
                  <c:v>0.71</c:v>
                </c:pt>
                <c:pt idx="5">
                  <c:v>0.51</c:v>
                </c:pt>
              </c:numCache>
            </c:numRef>
          </c:val>
        </c:ser>
        <c:dLbls>
          <c:showLegendKey val="0"/>
          <c:showVal val="0"/>
          <c:showCatName val="0"/>
          <c:showSerName val="0"/>
          <c:showPercent val="0"/>
          <c:showBubbleSize val="0"/>
        </c:dLbls>
        <c:gapWidth val="182"/>
        <c:axId val="-1826440240"/>
        <c:axId val="-1826439696"/>
      </c:barChart>
      <c:catAx>
        <c:axId val="-18264402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ro-RO"/>
          </a:p>
        </c:txPr>
        <c:crossAx val="-1826439696"/>
        <c:crosses val="autoZero"/>
        <c:auto val="1"/>
        <c:lblAlgn val="ctr"/>
        <c:lblOffset val="100"/>
        <c:noMultiLvlLbl val="0"/>
      </c:catAx>
      <c:valAx>
        <c:axId val="-1826439696"/>
        <c:scaling>
          <c:orientation val="minMax"/>
        </c:scaling>
        <c:delete val="1"/>
        <c:axPos val="t"/>
        <c:numFmt formatCode="0%" sourceLinked="1"/>
        <c:majorTickMark val="none"/>
        <c:minorTickMark val="none"/>
        <c:tickLblPos val="nextTo"/>
        <c:crossAx val="-1826440240"/>
        <c:crosses val="autoZero"/>
        <c:crossBetween val="between"/>
      </c:valAx>
      <c:spPr>
        <a:noFill/>
        <a:ln>
          <a:noFill/>
        </a:ln>
        <a:effectLst/>
      </c:spPr>
    </c:plotArea>
    <c:legend>
      <c:legendPos val="t"/>
      <c:layout>
        <c:manualLayout>
          <c:xMode val="edge"/>
          <c:yMode val="edge"/>
          <c:x val="3.1219459919710677E-2"/>
          <c:y val="0.92624794748169903"/>
          <c:w val="0.8307256615676315"/>
          <c:h val="5.308790695199513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Foaie1!$B$1</c:f>
              <c:strCache>
                <c:ptCount val="1"/>
                <c:pt idx="0">
                  <c:v>da</c:v>
                </c:pt>
              </c:strCache>
            </c:strRef>
          </c:tx>
          <c:spPr>
            <a:solidFill>
              <a:schemeClr val="accent1"/>
            </a:solidFill>
            <a:ln>
              <a:noFill/>
            </a:ln>
            <a:effectLst>
              <a:outerShdw blurRad="50800" dist="38100" dir="18900000" algn="bl" rotWithShape="0">
                <a:prstClr val="black">
                  <a:alpha val="40000"/>
                </a:prstClr>
              </a:outerShdw>
            </a:effectLst>
          </c:spPr>
          <c:invertIfNegative val="0"/>
          <c:dPt>
            <c:idx val="1"/>
            <c:invertIfNegative val="0"/>
            <c:bubble3D val="0"/>
            <c:spPr>
              <a:solidFill>
                <a:srgbClr val="2EA68B"/>
              </a:solidFill>
              <a:ln>
                <a:noFill/>
              </a:ln>
              <a:effectLst>
                <a:outerShdw blurRad="50800" dist="38100" dir="18900000" algn="bl" rotWithShape="0">
                  <a:prstClr val="black">
                    <a:alpha val="40000"/>
                  </a:prstClr>
                </a:outerShdw>
              </a:effectLst>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Foaie1!$A$2:$A$3</c:f>
              <c:strCache>
                <c:ptCount val="2"/>
                <c:pt idx="0">
                  <c:v>Beneficiari</c:v>
                </c:pt>
                <c:pt idx="1">
                  <c:v>Potențiali beneficiari</c:v>
                </c:pt>
              </c:strCache>
            </c:strRef>
          </c:cat>
          <c:val>
            <c:numRef>
              <c:f>Foaie1!$B$2:$B$3</c:f>
              <c:numCache>
                <c:formatCode>0%</c:formatCode>
                <c:ptCount val="2"/>
                <c:pt idx="0">
                  <c:v>0.87</c:v>
                </c:pt>
                <c:pt idx="1">
                  <c:v>0.68</c:v>
                </c:pt>
              </c:numCache>
            </c:numRef>
          </c:val>
        </c:ser>
        <c:dLbls>
          <c:showLegendKey val="0"/>
          <c:showVal val="0"/>
          <c:showCatName val="0"/>
          <c:showSerName val="0"/>
          <c:showPercent val="0"/>
          <c:showBubbleSize val="0"/>
        </c:dLbls>
        <c:gapWidth val="182"/>
        <c:axId val="-1826429360"/>
        <c:axId val="-1826432080"/>
      </c:barChart>
      <c:catAx>
        <c:axId val="-18264293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826432080"/>
        <c:crosses val="autoZero"/>
        <c:auto val="1"/>
        <c:lblAlgn val="ctr"/>
        <c:lblOffset val="100"/>
        <c:noMultiLvlLbl val="0"/>
      </c:catAx>
      <c:valAx>
        <c:axId val="-1826432080"/>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826429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48572529261666"/>
          <c:y val="9.1830201553159629E-2"/>
          <c:w val="0.61662394801763476"/>
          <c:h val="0.81633959689368074"/>
        </c:manualLayout>
      </c:layout>
      <c:barChart>
        <c:barDir val="bar"/>
        <c:grouping val="clustered"/>
        <c:varyColors val="0"/>
        <c:ser>
          <c:idx val="0"/>
          <c:order val="0"/>
          <c:tx>
            <c:strRef>
              <c:f>Foaie1!$B$1</c:f>
              <c:strCache>
                <c:ptCount val="1"/>
                <c:pt idx="0">
                  <c:v>da</c:v>
                </c:pt>
              </c:strCache>
            </c:strRef>
          </c:tx>
          <c:spPr>
            <a:solidFill>
              <a:schemeClr val="accent1"/>
            </a:solidFill>
            <a:ln>
              <a:noFill/>
            </a:ln>
            <a:effectLst>
              <a:outerShdw blurRad="50800" dist="38100" dir="18900000" algn="bl" rotWithShape="0">
                <a:prstClr val="black">
                  <a:alpha val="40000"/>
                </a:prstClr>
              </a:outerShdw>
            </a:effectLst>
          </c:spPr>
          <c:invertIfNegative val="0"/>
          <c:dPt>
            <c:idx val="1"/>
            <c:invertIfNegative val="0"/>
            <c:bubble3D val="0"/>
            <c:spPr>
              <a:solidFill>
                <a:srgbClr val="2EA68B"/>
              </a:solidFill>
              <a:ln>
                <a:noFill/>
              </a:ln>
              <a:effectLst>
                <a:outerShdw blurRad="50800" dist="38100" dir="18900000" algn="bl" rotWithShape="0">
                  <a:prstClr val="black">
                    <a:alpha val="40000"/>
                  </a:prstClr>
                </a:outerShdw>
              </a:effectLst>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Foaie1!$A$2:$A$3</c:f>
              <c:strCache>
                <c:ptCount val="2"/>
                <c:pt idx="0">
                  <c:v>Beneficiari</c:v>
                </c:pt>
                <c:pt idx="1">
                  <c:v>Potențiali beneficiari</c:v>
                </c:pt>
              </c:strCache>
            </c:strRef>
          </c:cat>
          <c:val>
            <c:numRef>
              <c:f>Foaie1!$B$2:$B$3</c:f>
              <c:numCache>
                <c:formatCode>0%</c:formatCode>
                <c:ptCount val="2"/>
                <c:pt idx="0">
                  <c:v>0.13</c:v>
                </c:pt>
                <c:pt idx="1">
                  <c:v>0.32</c:v>
                </c:pt>
              </c:numCache>
            </c:numRef>
          </c:val>
        </c:ser>
        <c:dLbls>
          <c:showLegendKey val="0"/>
          <c:showVal val="0"/>
          <c:showCatName val="0"/>
          <c:showSerName val="0"/>
          <c:showPercent val="0"/>
          <c:showBubbleSize val="0"/>
        </c:dLbls>
        <c:gapWidth val="182"/>
        <c:axId val="-1826432624"/>
        <c:axId val="-1826433168"/>
      </c:barChart>
      <c:catAx>
        <c:axId val="-1826432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1826433168"/>
        <c:crosses val="autoZero"/>
        <c:auto val="1"/>
        <c:lblAlgn val="ctr"/>
        <c:lblOffset val="100"/>
        <c:noMultiLvlLbl val="0"/>
      </c:catAx>
      <c:valAx>
        <c:axId val="-1826433168"/>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826432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464021786724294E-2"/>
          <c:y val="0.20496440253992687"/>
          <c:w val="0.9550719564265514"/>
          <c:h val="0.59727216926826066"/>
        </c:manualLayout>
      </c:layout>
      <c:barChart>
        <c:barDir val="col"/>
        <c:grouping val="clustered"/>
        <c:varyColors val="0"/>
        <c:ser>
          <c:idx val="0"/>
          <c:order val="0"/>
          <c:tx>
            <c:strRef>
              <c:f>Foaie1!$B$1</c:f>
              <c:strCache>
                <c:ptCount val="1"/>
                <c:pt idx="0">
                  <c:v>Potențiali beneficiari</c:v>
                </c:pt>
              </c:strCache>
            </c:strRef>
          </c:tx>
          <c:spPr>
            <a:solidFill>
              <a:schemeClr val="accent1"/>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j-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Foaie1!$A$2:$A$3</c:f>
              <c:strCache>
                <c:ptCount val="2"/>
                <c:pt idx="0">
                  <c:v>Faceți parte dintr-o rețea de comunicatori ai Fondurilor europene la nivel național?</c:v>
                </c:pt>
                <c:pt idx="1">
                  <c:v>Faceți parte dintr-o rețea de comunicatori ai Fondurilor europene la nivel european?</c:v>
                </c:pt>
              </c:strCache>
            </c:strRef>
          </c:cat>
          <c:val>
            <c:numRef>
              <c:f>Foaie1!$B$2:$B$3</c:f>
              <c:numCache>
                <c:formatCode>0%</c:formatCode>
                <c:ptCount val="2"/>
                <c:pt idx="0">
                  <c:v>0.31</c:v>
                </c:pt>
                <c:pt idx="1">
                  <c:v>0.11</c:v>
                </c:pt>
              </c:numCache>
            </c:numRef>
          </c:val>
        </c:ser>
        <c:ser>
          <c:idx val="1"/>
          <c:order val="1"/>
          <c:tx>
            <c:strRef>
              <c:f>Foaie1!$C$1</c:f>
              <c:strCache>
                <c:ptCount val="1"/>
                <c:pt idx="0">
                  <c:v>Beneficiari</c:v>
                </c:pt>
              </c:strCache>
            </c:strRef>
          </c:tx>
          <c:spPr>
            <a:solidFill>
              <a:srgbClr val="2EA68B"/>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j-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Foaie1!$A$2:$A$3</c:f>
              <c:strCache>
                <c:ptCount val="2"/>
                <c:pt idx="0">
                  <c:v>Faceți parte dintr-o rețea de comunicatori ai Fondurilor europene la nivel național?</c:v>
                </c:pt>
                <c:pt idx="1">
                  <c:v>Faceți parte dintr-o rețea de comunicatori ai Fondurilor europene la nivel european?</c:v>
                </c:pt>
              </c:strCache>
            </c:strRef>
          </c:cat>
          <c:val>
            <c:numRef>
              <c:f>Foaie1!$C$2:$C$3</c:f>
              <c:numCache>
                <c:formatCode>0%</c:formatCode>
                <c:ptCount val="2"/>
                <c:pt idx="0">
                  <c:v>0.42</c:v>
                </c:pt>
                <c:pt idx="1">
                  <c:v>0.25</c:v>
                </c:pt>
              </c:numCache>
            </c:numRef>
          </c:val>
        </c:ser>
        <c:dLbls>
          <c:showLegendKey val="0"/>
          <c:showVal val="0"/>
          <c:showCatName val="0"/>
          <c:showSerName val="0"/>
          <c:showPercent val="0"/>
          <c:showBubbleSize val="0"/>
        </c:dLbls>
        <c:gapWidth val="219"/>
        <c:overlap val="-27"/>
        <c:axId val="-1826438608"/>
        <c:axId val="-1826435888"/>
      </c:barChart>
      <c:catAx>
        <c:axId val="-182643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1" u="none" strike="noStrike" kern="1200" baseline="0">
                <a:solidFill>
                  <a:schemeClr val="tx1"/>
                </a:solidFill>
                <a:latin typeface="+mn-lt"/>
                <a:ea typeface="+mn-ea"/>
                <a:cs typeface="+mn-cs"/>
              </a:defRPr>
            </a:pPr>
            <a:endParaRPr lang="ro-RO"/>
          </a:p>
        </c:txPr>
        <c:crossAx val="-1826435888"/>
        <c:crosses val="autoZero"/>
        <c:auto val="1"/>
        <c:lblAlgn val="ctr"/>
        <c:lblOffset val="100"/>
        <c:noMultiLvlLbl val="0"/>
      </c:catAx>
      <c:valAx>
        <c:axId val="-182643588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826438608"/>
        <c:crosses val="autoZero"/>
        <c:crossBetween val="between"/>
      </c:valAx>
      <c:spPr>
        <a:noFill/>
        <a:ln>
          <a:noFill/>
        </a:ln>
        <a:effectLst/>
      </c:spPr>
    </c:plotArea>
    <c:legend>
      <c:legendPos val="t"/>
      <c:overlay val="0"/>
      <c:spPr>
        <a:noFill/>
        <a:ln>
          <a:solidFill>
            <a:schemeClr val="accent6">
              <a:lumMod val="40000"/>
              <a:lumOff val="60000"/>
            </a:schemeClr>
          </a:solid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Foaie1!$B$1</c:f>
              <c:strCache>
                <c:ptCount val="1"/>
                <c:pt idx="0">
                  <c:v>Serie 1</c:v>
                </c:pt>
              </c:strCache>
            </c:strRef>
          </c:tx>
          <c:spPr>
            <a:solidFill>
              <a:schemeClr val="accent1"/>
            </a:solidFill>
            <a:ln>
              <a:noFill/>
            </a:ln>
            <a:effectLst>
              <a:outerShdw blurRad="50800" dist="38100" dir="18900000" algn="bl" rotWithShape="0">
                <a:prstClr val="black">
                  <a:alpha val="40000"/>
                </a:prstClr>
              </a:outerShdw>
            </a:effectLst>
          </c:spPr>
          <c:invertIfNegative val="0"/>
          <c:dLbls>
            <c:dLbl>
              <c:idx val="1"/>
              <c:layout>
                <c:manualLayout>
                  <c:x val="-2.5867500993871237E-2"/>
                  <c:y val="-6.3405921464027752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5273864991642596E-2"/>
                  <c:y val="1.1624284650343534E-16"/>
                </c:manualLayout>
              </c:layout>
              <c:showLegendKey val="0"/>
              <c:showVal val="1"/>
              <c:showCatName val="0"/>
              <c:showSerName val="0"/>
              <c:showPercent val="0"/>
              <c:showBubbleSize val="0"/>
              <c:extLst>
                <c:ext xmlns:c15="http://schemas.microsoft.com/office/drawing/2012/chart" uri="{CE6537A1-D6FC-4f65-9D91-7224C49458BB}"/>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Foaie1!$A$2:$A$4</c:f>
              <c:strCache>
                <c:ptCount val="3"/>
                <c:pt idx="0">
                  <c:v>Ați publicat materiale printate de diseminare a informațiilor rezultate în cadrul proiectelor finanțate prin POCU?</c:v>
                </c:pt>
                <c:pt idx="1">
                  <c:v>Ați diseminat online a informațiilor rezultate în cadrul proiectelor finanțate prin POCU?</c:v>
                </c:pt>
                <c:pt idx="2">
                  <c:v>Ați realizat prezentări grafice (fotografii, filme) ale proiectelor implementate cu fonduri POCU?</c:v>
                </c:pt>
              </c:strCache>
            </c:strRef>
          </c:cat>
          <c:val>
            <c:numRef>
              <c:f>Foaie1!$B$2:$B$4</c:f>
              <c:numCache>
                <c:formatCode>0%</c:formatCode>
                <c:ptCount val="3"/>
                <c:pt idx="0">
                  <c:v>0.76</c:v>
                </c:pt>
                <c:pt idx="1">
                  <c:v>0.73</c:v>
                </c:pt>
                <c:pt idx="2">
                  <c:v>0.71</c:v>
                </c:pt>
              </c:numCache>
            </c:numRef>
          </c:val>
        </c:ser>
        <c:dLbls>
          <c:showLegendKey val="0"/>
          <c:showVal val="0"/>
          <c:showCatName val="0"/>
          <c:showSerName val="0"/>
          <c:showPercent val="0"/>
          <c:showBubbleSize val="0"/>
        </c:dLbls>
        <c:gapWidth val="182"/>
        <c:axId val="-1826440784"/>
        <c:axId val="-1826437520"/>
      </c:barChart>
      <c:catAx>
        <c:axId val="-18264407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o-RO"/>
          </a:p>
        </c:txPr>
        <c:crossAx val="-1826437520"/>
        <c:crosses val="autoZero"/>
        <c:auto val="1"/>
        <c:lblAlgn val="ctr"/>
        <c:lblOffset val="100"/>
        <c:noMultiLvlLbl val="0"/>
      </c:catAx>
      <c:valAx>
        <c:axId val="-1826437520"/>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826440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98044195866028"/>
          <c:y val="6.0019782864081613E-2"/>
          <c:w val="0.65019558041339709"/>
          <c:h val="0.76275397794067845"/>
        </c:manualLayout>
      </c:layout>
      <c:doughnutChart>
        <c:varyColors val="1"/>
        <c:ser>
          <c:idx val="0"/>
          <c:order val="0"/>
          <c:tx>
            <c:strRef>
              <c:f>Foaie1!$B$1</c:f>
              <c:strCache>
                <c:ptCount val="1"/>
                <c:pt idx="0">
                  <c:v>Vânzări</c:v>
                </c:pt>
              </c:strCache>
            </c:strRef>
          </c:tx>
          <c:dPt>
            <c:idx val="0"/>
            <c:bubble3D val="0"/>
            <c:spPr>
              <a:solidFill>
                <a:schemeClr val="tx2">
                  <a:lumMod val="75000"/>
                </a:schemeClr>
              </a:solidFill>
              <a:ln w="19050">
                <a:solidFill>
                  <a:schemeClr val="lt1"/>
                </a:solidFill>
              </a:ln>
              <a:effectLst/>
            </c:spPr>
          </c:dPt>
          <c:dPt>
            <c:idx val="1"/>
            <c:bubble3D val="0"/>
            <c:spPr>
              <a:solidFill>
                <a:schemeClr val="tx1">
                  <a:lumMod val="75000"/>
                  <a:lumOff val="25000"/>
                </a:schemeClr>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bg1">
                  <a:lumMod val="65000"/>
                </a:schemeClr>
              </a:solidFill>
              <a:ln w="19050">
                <a:solidFill>
                  <a:schemeClr val="lt1"/>
                </a:solidFill>
              </a:ln>
              <a:effectLst/>
            </c:spPr>
          </c:dPt>
          <c:dLbls>
            <c:dLbl>
              <c:idx val="1"/>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dLbl>
            <c:spPr>
              <a:solidFill>
                <a:schemeClr val="bg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Foaie1!$A$2:$A$4</c:f>
              <c:strCache>
                <c:ptCount val="3"/>
                <c:pt idx="0">
                  <c:v>pozitive</c:v>
                </c:pt>
                <c:pt idx="1">
                  <c:v>negative </c:v>
                </c:pt>
                <c:pt idx="2">
                  <c:v>neutre</c:v>
                </c:pt>
              </c:strCache>
            </c:strRef>
          </c:cat>
          <c:val>
            <c:numRef>
              <c:f>Foaie1!$B$2:$B$4</c:f>
              <c:numCache>
                <c:formatCode>0%</c:formatCode>
                <c:ptCount val="3"/>
                <c:pt idx="0">
                  <c:v>0.23380000000000001</c:v>
                </c:pt>
                <c:pt idx="1">
                  <c:v>0.3377</c:v>
                </c:pt>
                <c:pt idx="2">
                  <c:v>0.42859999999999998</c:v>
                </c:pt>
              </c:numCache>
            </c:numRef>
          </c:val>
        </c:ser>
        <c:dLbls>
          <c:showLegendKey val="0"/>
          <c:showVal val="0"/>
          <c:showCatName val="0"/>
          <c:showSerName val="0"/>
          <c:showPercent val="0"/>
          <c:showBubbleSize val="0"/>
          <c:showLeaderLines val="1"/>
        </c:dLbls>
        <c:firstSliceAng val="0"/>
        <c:holeSize val="65"/>
      </c:doughnutChart>
      <c:spPr>
        <a:noFill/>
        <a:ln>
          <a:noFill/>
        </a:ln>
        <a:effectLst/>
      </c:spPr>
    </c:plotArea>
    <c:legend>
      <c:legendPos val="l"/>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838429581692579"/>
          <c:y val="3.2005960394170474E-2"/>
          <c:w val="0.46539865213950476"/>
          <c:h val="0.90689175158059487"/>
        </c:manualLayout>
      </c:layout>
      <c:barChart>
        <c:barDir val="bar"/>
        <c:grouping val="clustered"/>
        <c:varyColors val="0"/>
        <c:ser>
          <c:idx val="0"/>
          <c:order val="0"/>
          <c:tx>
            <c:strRef>
              <c:f>Foaie1!$B$1</c:f>
              <c:strCache>
                <c:ptCount val="1"/>
                <c:pt idx="0">
                  <c:v>Serie 1</c:v>
                </c:pt>
              </c:strCache>
            </c:strRef>
          </c:tx>
          <c:spPr>
            <a:gradFill flip="none" rotWithShape="1">
              <a:gsLst>
                <a:gs pos="0">
                  <a:schemeClr val="accent1">
                    <a:lumMod val="5000"/>
                    <a:lumOff val="95000"/>
                  </a:schemeClr>
                </a:gs>
                <a:gs pos="74000">
                  <a:schemeClr val="tx2">
                    <a:lumMod val="75000"/>
                  </a:schemeClr>
                </a:gs>
                <a:gs pos="100000">
                  <a:schemeClr val="tx2">
                    <a:lumMod val="40000"/>
                    <a:lumOff val="60000"/>
                  </a:schemeClr>
                </a:gs>
              </a:gsLst>
              <a:lin ang="0" scaled="1"/>
              <a:tileRect/>
            </a:gradFill>
            <a:ln>
              <a:noFill/>
            </a:ln>
            <a:effectLst>
              <a:outerShdw blurRad="50800" dist="38100" dir="18900000" algn="bl" rotWithShape="0">
                <a:prstClr val="black">
                  <a:alpha val="40000"/>
                </a:prstClr>
              </a:outerShdw>
            </a:effectLst>
          </c:spPr>
          <c:invertIfNegative val="0"/>
          <c:dLbls>
            <c:dLbl>
              <c:idx val="2"/>
              <c:spPr>
                <a:noFill/>
                <a:ln>
                  <a:solidFill>
                    <a:schemeClr val="tx2">
                      <a:lumMod val="75000"/>
                    </a:schemeClr>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Foaie1!$A$2:$A$8</c:f>
              <c:strCache>
                <c:ptCount val="7"/>
                <c:pt idx="0">
                  <c:v>Primăriile din aria unde au fost implementate proiecte</c:v>
                </c:pt>
                <c:pt idx="1">
                  <c:v>Membri grupurilor țintă, beneficiarii finali</c:v>
                </c:pt>
                <c:pt idx="2">
                  <c:v>Beneficiarii de proiecte finanțate prin fonduri europene</c:v>
                </c:pt>
                <c:pt idx="3">
                  <c:v>Potențialii beneficiari, cei care au solicitat bani europeni</c:v>
                </c:pt>
                <c:pt idx="4">
                  <c:v>Guvernul României</c:v>
                </c:pt>
                <c:pt idx="5">
                  <c:v>Autoritățile de management (AM/OIR/ADR) ale programelor</c:v>
                </c:pt>
                <c:pt idx="6">
                  <c:v>UE, CE, Reprezentanța EC în România</c:v>
                </c:pt>
              </c:strCache>
            </c:strRef>
          </c:cat>
          <c:val>
            <c:numRef>
              <c:f>Foaie1!$B$2:$B$8</c:f>
              <c:numCache>
                <c:formatCode>General</c:formatCode>
                <c:ptCount val="7"/>
                <c:pt idx="0">
                  <c:v>8.73</c:v>
                </c:pt>
                <c:pt idx="1">
                  <c:v>8.7100000000000009</c:v>
                </c:pt>
                <c:pt idx="2">
                  <c:v>8.4600000000000009</c:v>
                </c:pt>
                <c:pt idx="3">
                  <c:v>8.3699999999999992</c:v>
                </c:pt>
                <c:pt idx="4" formatCode="0.00">
                  <c:v>8</c:v>
                </c:pt>
                <c:pt idx="5">
                  <c:v>7.99</c:v>
                </c:pt>
                <c:pt idx="6">
                  <c:v>7.54</c:v>
                </c:pt>
              </c:numCache>
            </c:numRef>
          </c:val>
        </c:ser>
        <c:dLbls>
          <c:showLegendKey val="0"/>
          <c:showVal val="0"/>
          <c:showCatName val="0"/>
          <c:showSerName val="0"/>
          <c:showPercent val="0"/>
          <c:showBubbleSize val="0"/>
        </c:dLbls>
        <c:gapWidth val="182"/>
        <c:axId val="-1826434800"/>
        <c:axId val="-1820125584"/>
      </c:barChart>
      <c:catAx>
        <c:axId val="-1826434800"/>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o-RO"/>
          </a:p>
        </c:txPr>
        <c:crossAx val="-1820125584"/>
        <c:crosses val="autoZero"/>
        <c:auto val="1"/>
        <c:lblAlgn val="ctr"/>
        <c:lblOffset val="100"/>
        <c:noMultiLvlLbl val="0"/>
      </c:catAx>
      <c:valAx>
        <c:axId val="-1820125584"/>
        <c:scaling>
          <c:orientation val="minMax"/>
        </c:scaling>
        <c:delete val="1"/>
        <c:axPos val="t"/>
        <c:numFmt formatCode="General" sourceLinked="1"/>
        <c:majorTickMark val="none"/>
        <c:minorTickMark val="none"/>
        <c:tickLblPos val="nextTo"/>
        <c:crossAx val="-1826434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6978341311642949E-2"/>
          <c:y val="8.4238749348704414E-2"/>
          <c:w val="0.9143404686176706"/>
          <c:h val="0.81634130038008024"/>
        </c:manualLayout>
      </c:layout>
      <c:barChart>
        <c:barDir val="bar"/>
        <c:grouping val="clustered"/>
        <c:varyColors val="0"/>
        <c:ser>
          <c:idx val="0"/>
          <c:order val="0"/>
          <c:tx>
            <c:strRef>
              <c:f>Sheet1!$B$1</c:f>
              <c:strCache>
                <c:ptCount val="1"/>
                <c:pt idx="0">
                  <c:v>Romania</c:v>
                </c:pt>
              </c:strCache>
            </c:strRef>
          </c:tx>
          <c:spPr>
            <a:solidFill>
              <a:srgbClr val="EEECE1">
                <a:lumMod val="50000"/>
              </a:srgbClr>
            </a:solidFill>
          </c:spPr>
          <c:invertIfNegative val="0"/>
          <c:dPt>
            <c:idx val="0"/>
            <c:invertIfNegative val="0"/>
            <c:bubble3D val="0"/>
            <c:extLst xmlns:c16r2="http://schemas.microsoft.com/office/drawing/2015/06/chart">
              <c:ext xmlns:c16="http://schemas.microsoft.com/office/drawing/2014/chart" uri="{C3380CC4-5D6E-409C-BE32-E72D297353CC}">
                <c16:uniqueId val="{00000000-EB8A-4372-8D6A-423FBA97485E}"/>
              </c:ext>
            </c:extLst>
          </c:dPt>
          <c:dPt>
            <c:idx val="1"/>
            <c:invertIfNegative val="0"/>
            <c:bubble3D val="0"/>
            <c:spPr>
              <a:solidFill>
                <a:srgbClr val="EEECE1">
                  <a:lumMod val="50000"/>
                </a:srgbClr>
              </a:solidFill>
            </c:spPr>
            <c:extLst xmlns:c16r2="http://schemas.microsoft.com/office/drawing/2015/06/chart">
              <c:ext xmlns:c16="http://schemas.microsoft.com/office/drawing/2014/chart" uri="{C3380CC4-5D6E-409C-BE32-E72D297353CC}">
                <c16:uniqueId val="{00000002-EB8A-4372-8D6A-423FBA97485E}"/>
              </c:ext>
            </c:extLst>
          </c:dPt>
          <c:dPt>
            <c:idx val="2"/>
            <c:invertIfNegative val="0"/>
            <c:bubble3D val="0"/>
            <c:spPr>
              <a:solidFill>
                <a:srgbClr val="EEECE1">
                  <a:lumMod val="50000"/>
                </a:srgbClr>
              </a:solidFill>
            </c:spPr>
            <c:extLst xmlns:c16r2="http://schemas.microsoft.com/office/drawing/2015/06/chart">
              <c:ext xmlns:c16="http://schemas.microsoft.com/office/drawing/2014/chart" uri="{C3380CC4-5D6E-409C-BE32-E72D297353CC}">
                <c16:uniqueId val="{00000004-EB8A-4372-8D6A-423FBA97485E}"/>
              </c:ext>
            </c:extLst>
          </c:dPt>
          <c:dPt>
            <c:idx val="3"/>
            <c:invertIfNegative val="0"/>
            <c:bubble3D val="0"/>
            <c:spPr>
              <a:solidFill>
                <a:srgbClr val="EEECE1">
                  <a:lumMod val="50000"/>
                </a:srgbClr>
              </a:solidFill>
            </c:spPr>
            <c:extLst xmlns:c16r2="http://schemas.microsoft.com/office/drawing/2015/06/chart">
              <c:ext xmlns:c16="http://schemas.microsoft.com/office/drawing/2014/chart" uri="{C3380CC4-5D6E-409C-BE32-E72D297353CC}">
                <c16:uniqueId val="{00000006-EB8A-4372-8D6A-423FBA97485E}"/>
              </c:ext>
            </c:extLst>
          </c:dPt>
          <c:dLbls>
            <c:spPr>
              <a:noFill/>
              <a:ln>
                <a:noFill/>
              </a:ln>
              <a:effectLst/>
            </c:spPr>
            <c:txPr>
              <a:bodyPr wrap="square" lIns="38100" tIns="19050" rIns="38100" bIns="19050" anchor="ctr">
                <a:spAutoFit/>
              </a:bodyPr>
              <a:lstStyle/>
              <a:p>
                <a:pPr>
                  <a:defRPr sz="1100">
                    <a:latin typeface="+mj-lt"/>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trendline>
            <c:spPr>
              <a:ln>
                <a:solidFill>
                  <a:srgbClr val="EEECE1">
                    <a:lumMod val="75000"/>
                  </a:srgbClr>
                </a:solidFill>
              </a:ln>
            </c:spPr>
            <c:trendlineType val="linear"/>
            <c:dispRSqr val="0"/>
            <c:dispEq val="0"/>
          </c:trendline>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Sheet1!$B$2:$B$9</c:f>
              <c:numCache>
                <c:formatCode>0%</c:formatCode>
                <c:ptCount val="8"/>
                <c:pt idx="0">
                  <c:v>0.57999999999999996</c:v>
                </c:pt>
                <c:pt idx="1">
                  <c:v>0.64</c:v>
                </c:pt>
                <c:pt idx="2">
                  <c:v>0.47</c:v>
                </c:pt>
                <c:pt idx="3">
                  <c:v>0.56999999999999995</c:v>
                </c:pt>
                <c:pt idx="4">
                  <c:v>0.52</c:v>
                </c:pt>
                <c:pt idx="5">
                  <c:v>0.56999999999999995</c:v>
                </c:pt>
                <c:pt idx="6">
                  <c:v>0.54</c:v>
                </c:pt>
                <c:pt idx="7">
                  <c:v>0.57999999999999996</c:v>
                </c:pt>
              </c:numCache>
            </c:numRef>
          </c:val>
          <c:extLst xmlns:c16r2="http://schemas.microsoft.com/office/drawing/2015/06/chart">
            <c:ext xmlns:c16="http://schemas.microsoft.com/office/drawing/2014/chart" uri="{C3380CC4-5D6E-409C-BE32-E72D297353CC}">
              <c16:uniqueId val="{00000007-EB8A-4372-8D6A-423FBA97485E}"/>
            </c:ext>
          </c:extLst>
        </c:ser>
        <c:ser>
          <c:idx val="1"/>
          <c:order val="1"/>
          <c:tx>
            <c:strRef>
              <c:f>Sheet1!$C$1</c:f>
              <c:strCache>
                <c:ptCount val="1"/>
                <c:pt idx="0">
                  <c:v>UE</c:v>
                </c:pt>
              </c:strCache>
            </c:strRef>
          </c:tx>
          <c:spPr>
            <a:solidFill>
              <a:srgbClr val="29C0D2"/>
            </a:solidFill>
          </c:spPr>
          <c:invertIfNegative val="0"/>
          <c:dPt>
            <c:idx val="0"/>
            <c:invertIfNegative val="0"/>
            <c:bubble3D val="0"/>
            <c:extLst xmlns:c16r2="http://schemas.microsoft.com/office/drawing/2015/06/chart">
              <c:ext xmlns:c16="http://schemas.microsoft.com/office/drawing/2014/chart" uri="{C3380CC4-5D6E-409C-BE32-E72D297353CC}">
                <c16:uniqueId val="{00000008-EB8A-4372-8D6A-423FBA97485E}"/>
              </c:ext>
            </c:extLst>
          </c:dPt>
          <c:dPt>
            <c:idx val="1"/>
            <c:invertIfNegative val="0"/>
            <c:bubble3D val="0"/>
            <c:extLst xmlns:c16r2="http://schemas.microsoft.com/office/drawing/2015/06/chart">
              <c:ext xmlns:c16="http://schemas.microsoft.com/office/drawing/2014/chart" uri="{C3380CC4-5D6E-409C-BE32-E72D297353CC}">
                <c16:uniqueId val="{00000009-EB8A-4372-8D6A-423FBA97485E}"/>
              </c:ext>
            </c:extLst>
          </c:dPt>
          <c:dPt>
            <c:idx val="2"/>
            <c:invertIfNegative val="0"/>
            <c:bubble3D val="0"/>
            <c:extLst xmlns:c16r2="http://schemas.microsoft.com/office/drawing/2015/06/chart">
              <c:ext xmlns:c16="http://schemas.microsoft.com/office/drawing/2014/chart" uri="{C3380CC4-5D6E-409C-BE32-E72D297353CC}">
                <c16:uniqueId val="{0000000A-EB8A-4372-8D6A-423FBA97485E}"/>
              </c:ext>
            </c:extLst>
          </c:dPt>
          <c:dPt>
            <c:idx val="3"/>
            <c:invertIfNegative val="0"/>
            <c:bubble3D val="0"/>
            <c:extLst xmlns:c16r2="http://schemas.microsoft.com/office/drawing/2015/06/chart">
              <c:ext xmlns:c16="http://schemas.microsoft.com/office/drawing/2014/chart" uri="{C3380CC4-5D6E-409C-BE32-E72D297353CC}">
                <c16:uniqueId val="{0000000B-EB8A-4372-8D6A-423FBA97485E}"/>
              </c:ext>
            </c:extLst>
          </c:dPt>
          <c:dLbls>
            <c:spPr>
              <a:noFill/>
              <a:ln>
                <a:noFill/>
              </a:ln>
              <a:effectLst/>
            </c:spPr>
            <c:txPr>
              <a:bodyPr wrap="square" lIns="38100" tIns="19050" rIns="38100" bIns="19050" anchor="ctr">
                <a:spAutoFit/>
              </a:bodyPr>
              <a:lstStyle/>
              <a:p>
                <a:pPr>
                  <a:defRPr sz="1200">
                    <a:latin typeface="+mj-lt"/>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trendline>
            <c:spPr>
              <a:ln>
                <a:solidFill>
                  <a:srgbClr val="29C0D2"/>
                </a:solidFill>
              </a:ln>
            </c:spPr>
            <c:trendlineType val="linear"/>
            <c:dispRSqr val="0"/>
            <c:dispEq val="0"/>
          </c:trendline>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Sheet1!$C$2:$C$9</c:f>
              <c:numCache>
                <c:formatCode>0%</c:formatCode>
                <c:ptCount val="8"/>
                <c:pt idx="0">
                  <c:v>0.31</c:v>
                </c:pt>
                <c:pt idx="1">
                  <c:v>0.4</c:v>
                </c:pt>
                <c:pt idx="2">
                  <c:v>0.4</c:v>
                </c:pt>
                <c:pt idx="3">
                  <c:v>0.42</c:v>
                </c:pt>
                <c:pt idx="4">
                  <c:v>0.42</c:v>
                </c:pt>
                <c:pt idx="5">
                  <c:v>0.43</c:v>
                </c:pt>
                <c:pt idx="6">
                  <c:v>0.43</c:v>
                </c:pt>
                <c:pt idx="7">
                  <c:v>0.49</c:v>
                </c:pt>
              </c:numCache>
            </c:numRef>
          </c:val>
          <c:extLst xmlns:c16r2="http://schemas.microsoft.com/office/drawing/2015/06/chart">
            <c:ext xmlns:c16="http://schemas.microsoft.com/office/drawing/2014/chart" uri="{C3380CC4-5D6E-409C-BE32-E72D297353CC}">
              <c16:uniqueId val="{0000000C-EB8A-4372-8D6A-423FBA97485E}"/>
            </c:ext>
          </c:extLst>
        </c:ser>
        <c:dLbls>
          <c:showLegendKey val="0"/>
          <c:showVal val="0"/>
          <c:showCatName val="0"/>
          <c:showSerName val="0"/>
          <c:showPercent val="0"/>
          <c:showBubbleSize val="0"/>
        </c:dLbls>
        <c:gapWidth val="329"/>
        <c:axId val="-1862174976"/>
        <c:axId val="-1862166816"/>
      </c:barChart>
      <c:catAx>
        <c:axId val="-1862174976"/>
        <c:scaling>
          <c:orientation val="minMax"/>
        </c:scaling>
        <c:delete val="0"/>
        <c:axPos val="l"/>
        <c:numFmt formatCode="General" sourceLinked="1"/>
        <c:majorTickMark val="out"/>
        <c:minorTickMark val="none"/>
        <c:tickLblPos val="nextTo"/>
        <c:spPr>
          <a:ln>
            <a:solidFill>
              <a:schemeClr val="accent5">
                <a:lumMod val="90000"/>
                <a:lumOff val="10000"/>
              </a:schemeClr>
            </a:solidFill>
          </a:ln>
        </c:spPr>
        <c:txPr>
          <a:bodyPr/>
          <a:lstStyle/>
          <a:p>
            <a:pPr>
              <a:defRPr sz="1400">
                <a:solidFill>
                  <a:schemeClr val="tx1"/>
                </a:solidFill>
              </a:defRPr>
            </a:pPr>
            <a:endParaRPr lang="ro-RO"/>
          </a:p>
        </c:txPr>
        <c:crossAx val="-1862166816"/>
        <c:crosses val="autoZero"/>
        <c:auto val="1"/>
        <c:lblAlgn val="ctr"/>
        <c:lblOffset val="100"/>
        <c:noMultiLvlLbl val="0"/>
      </c:catAx>
      <c:valAx>
        <c:axId val="-1862166816"/>
        <c:scaling>
          <c:orientation val="minMax"/>
        </c:scaling>
        <c:delete val="0"/>
        <c:axPos val="b"/>
        <c:numFmt formatCode="0%" sourceLinked="1"/>
        <c:majorTickMark val="out"/>
        <c:minorTickMark val="none"/>
        <c:tickLblPos val="nextTo"/>
        <c:spPr>
          <a:ln>
            <a:solidFill>
              <a:schemeClr val="accent5">
                <a:lumMod val="90000"/>
                <a:lumOff val="10000"/>
              </a:schemeClr>
            </a:solidFill>
          </a:ln>
        </c:spPr>
        <c:txPr>
          <a:bodyPr/>
          <a:lstStyle/>
          <a:p>
            <a:pPr>
              <a:defRPr sz="1400">
                <a:solidFill>
                  <a:schemeClr val="bg1"/>
                </a:solidFill>
              </a:defRPr>
            </a:pPr>
            <a:endParaRPr lang="ro-RO"/>
          </a:p>
        </c:txPr>
        <c:crossAx val="-1862174976"/>
        <c:crosses val="autoZero"/>
        <c:crossBetween val="between"/>
      </c:valAx>
    </c:plotArea>
    <c:legend>
      <c:legendPos val="t"/>
      <c:overlay val="0"/>
      <c:txPr>
        <a:bodyPr/>
        <a:lstStyle/>
        <a:p>
          <a:pPr>
            <a:defRPr sz="1400">
              <a:latin typeface="Calibri" panose="020F0502020204030204" pitchFamily="34" charset="0"/>
              <a:cs typeface="Calibri" panose="020F0502020204030204" pitchFamily="34" charset="0"/>
            </a:defRPr>
          </a:pPr>
          <a:endParaRPr lang="ro-RO"/>
        </a:p>
      </c:txPr>
    </c:legend>
    <c:plotVisOnly val="1"/>
    <c:dispBlanksAs val="gap"/>
    <c:showDLblsOverMax val="0"/>
  </c:chart>
  <c:txPr>
    <a:bodyPr/>
    <a:lstStyle/>
    <a:p>
      <a:pPr>
        <a:defRPr sz="1800">
          <a:latin typeface="Arial" pitchFamily="34" charset="0"/>
          <a:cs typeface="Arial" pitchFamily="34" charset="0"/>
        </a:defRPr>
      </a:pPr>
      <a:endParaRPr lang="ro-RO"/>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838429581692579"/>
          <c:y val="3.2005960394170474E-2"/>
          <c:w val="0.4775472716374019"/>
          <c:h val="0.90689175158059487"/>
        </c:manualLayout>
      </c:layout>
      <c:barChart>
        <c:barDir val="bar"/>
        <c:grouping val="clustered"/>
        <c:varyColors val="0"/>
        <c:ser>
          <c:idx val="0"/>
          <c:order val="0"/>
          <c:tx>
            <c:strRef>
              <c:f>Foaie1!$B$1</c:f>
              <c:strCache>
                <c:ptCount val="1"/>
                <c:pt idx="0">
                  <c:v>Serie 1</c:v>
                </c:pt>
              </c:strCache>
            </c:strRef>
          </c:tx>
          <c:spPr>
            <a:gradFill flip="none" rotWithShape="1">
              <a:gsLst>
                <a:gs pos="0">
                  <a:schemeClr val="accent1">
                    <a:lumMod val="5000"/>
                    <a:lumOff val="95000"/>
                  </a:schemeClr>
                </a:gs>
                <a:gs pos="74000">
                  <a:schemeClr val="accent5">
                    <a:lumMod val="75000"/>
                  </a:schemeClr>
                </a:gs>
                <a:gs pos="100000">
                  <a:schemeClr val="accent6">
                    <a:lumMod val="40000"/>
                    <a:lumOff val="60000"/>
                  </a:schemeClr>
                </a:gs>
              </a:gsLst>
              <a:lin ang="0" scaled="1"/>
              <a:tileRect/>
            </a:gradFill>
            <a:ln>
              <a:noFill/>
            </a:ln>
            <a:effectLst>
              <a:outerShdw blurRad="50800" dist="38100" dir="18900000" algn="bl" rotWithShape="0">
                <a:prstClr val="black">
                  <a:alpha val="40000"/>
                </a:prstClr>
              </a:outerShdw>
            </a:effectLst>
          </c:spPr>
          <c:invertIfNegative val="0"/>
          <c:dLbls>
            <c:dLbl>
              <c:idx val="5"/>
              <c:spPr>
                <a:noFill/>
                <a:ln>
                  <a:solidFill>
                    <a:schemeClr val="tx2">
                      <a:lumMod val="75000"/>
                    </a:schemeClr>
                  </a:solid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Foaie1!$A$2:$A$8</c:f>
              <c:strCache>
                <c:ptCount val="7"/>
                <c:pt idx="0">
                  <c:v>Autoritățile de management (AM/OIR/ADR) ale programelor</c:v>
                </c:pt>
                <c:pt idx="1">
                  <c:v>Guvernul României</c:v>
                </c:pt>
                <c:pt idx="2">
                  <c:v>UE, CE, Reprezentanța EC în România</c:v>
                </c:pt>
                <c:pt idx="3">
                  <c:v>Primăriile din aria unde au fost implementate proiecte</c:v>
                </c:pt>
                <c:pt idx="4">
                  <c:v>Beneficiarii de proiecte finanțate prin fonduri europene</c:v>
                </c:pt>
                <c:pt idx="5">
                  <c:v>Potențialii beneficiari, cei care au solicitat bani europeni</c:v>
                </c:pt>
                <c:pt idx="6">
                  <c:v>Membri grupurilor țintă, beneficiarii finali</c:v>
                </c:pt>
              </c:strCache>
            </c:strRef>
          </c:cat>
          <c:val>
            <c:numRef>
              <c:f>Foaie1!$B$2:$B$8</c:f>
              <c:numCache>
                <c:formatCode>General</c:formatCode>
                <c:ptCount val="7"/>
                <c:pt idx="0">
                  <c:v>9.0399999999999991</c:v>
                </c:pt>
                <c:pt idx="1">
                  <c:v>9.02</c:v>
                </c:pt>
                <c:pt idx="2">
                  <c:v>8.06</c:v>
                </c:pt>
                <c:pt idx="3">
                  <c:v>7.31</c:v>
                </c:pt>
                <c:pt idx="4">
                  <c:v>6.54</c:v>
                </c:pt>
                <c:pt idx="5">
                  <c:v>6.16</c:v>
                </c:pt>
                <c:pt idx="6">
                  <c:v>6.02</c:v>
                </c:pt>
              </c:numCache>
            </c:numRef>
          </c:val>
        </c:ser>
        <c:dLbls>
          <c:showLegendKey val="0"/>
          <c:showVal val="0"/>
          <c:showCatName val="0"/>
          <c:showSerName val="0"/>
          <c:showPercent val="0"/>
          <c:showBubbleSize val="0"/>
        </c:dLbls>
        <c:gapWidth val="182"/>
        <c:axId val="-1820121776"/>
        <c:axId val="-1820122864"/>
      </c:barChart>
      <c:catAx>
        <c:axId val="-1820121776"/>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o-RO"/>
          </a:p>
        </c:txPr>
        <c:crossAx val="-1820122864"/>
        <c:crosses val="autoZero"/>
        <c:auto val="1"/>
        <c:lblAlgn val="ctr"/>
        <c:lblOffset val="100"/>
        <c:noMultiLvlLbl val="0"/>
      </c:catAx>
      <c:valAx>
        <c:axId val="-1820122864"/>
        <c:scaling>
          <c:orientation val="minMax"/>
        </c:scaling>
        <c:delete val="1"/>
        <c:axPos val="t"/>
        <c:numFmt formatCode="General" sourceLinked="1"/>
        <c:majorTickMark val="none"/>
        <c:minorTickMark val="none"/>
        <c:tickLblPos val="nextTo"/>
        <c:crossAx val="-1820121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0783929590391E-2"/>
          <c:y val="0.1101328531740651"/>
          <c:w val="0.7893922753549012"/>
          <c:h val="0.77973429365186986"/>
        </c:manualLayout>
      </c:layout>
      <c:barChart>
        <c:barDir val="col"/>
        <c:grouping val="clustered"/>
        <c:varyColors val="0"/>
        <c:ser>
          <c:idx val="0"/>
          <c:order val="0"/>
          <c:tx>
            <c:strRef>
              <c:f>Foaie1!$B$1</c:f>
              <c:strCache>
                <c:ptCount val="1"/>
                <c:pt idx="0">
                  <c:v>Serie 1</c:v>
                </c:pt>
              </c:strCache>
            </c:strRef>
          </c:tx>
          <c:spPr>
            <a:solidFill>
              <a:srgbClr val="0D3C4A"/>
            </a:solidFill>
            <a:ln>
              <a:noFill/>
            </a:ln>
            <a:effectLst>
              <a:outerShdw blurRad="50800" dist="38100" dir="18900000" algn="bl" rotWithShape="0">
                <a:prstClr val="black">
                  <a:alpha val="40000"/>
                </a:prstClr>
              </a:outerShdw>
            </a:effectLst>
          </c:spPr>
          <c:invertIfNegative val="0"/>
          <c:cat>
            <c:strRef>
              <c:f>Foaie1!$A$2</c:f>
              <c:strCache>
                <c:ptCount val="1"/>
                <c:pt idx="0">
                  <c:v>BI</c:v>
                </c:pt>
              </c:strCache>
            </c:strRef>
          </c:cat>
          <c:val>
            <c:numRef>
              <c:f>Foaie1!$B$2</c:f>
              <c:numCache>
                <c:formatCode>0.00</c:formatCode>
                <c:ptCount val="1"/>
                <c:pt idx="0">
                  <c:v>6.9047619047619051</c:v>
                </c:pt>
              </c:numCache>
            </c:numRef>
          </c:val>
        </c:ser>
        <c:ser>
          <c:idx val="1"/>
          <c:order val="1"/>
          <c:tx>
            <c:strRef>
              <c:f>Foaie1!$C$1</c:f>
              <c:strCache>
                <c:ptCount val="1"/>
                <c:pt idx="0">
                  <c:v>Serie 2</c:v>
                </c:pt>
              </c:strCache>
            </c:strRef>
          </c:tx>
          <c:spPr>
            <a:solidFill>
              <a:srgbClr val="8EB4E3"/>
            </a:solidFill>
            <a:ln>
              <a:noFill/>
            </a:ln>
            <a:effectLst>
              <a:outerShdw blurRad="50800" dist="38100" dir="18900000" algn="bl" rotWithShape="0">
                <a:prstClr val="black">
                  <a:alpha val="40000"/>
                </a:prstClr>
              </a:outerShdw>
            </a:effectLst>
          </c:spPr>
          <c:invertIfNegative val="0"/>
          <c:cat>
            <c:strRef>
              <c:f>Foaie1!$A$2</c:f>
              <c:strCache>
                <c:ptCount val="1"/>
                <c:pt idx="0">
                  <c:v>BI</c:v>
                </c:pt>
              </c:strCache>
            </c:strRef>
          </c:cat>
          <c:val>
            <c:numRef>
              <c:f>Foaie1!$C$2</c:f>
              <c:numCache>
                <c:formatCode>0.00</c:formatCode>
                <c:ptCount val="1"/>
                <c:pt idx="0">
                  <c:v>6.2325581395348841</c:v>
                </c:pt>
              </c:numCache>
            </c:numRef>
          </c:val>
        </c:ser>
        <c:dLbls>
          <c:showLegendKey val="0"/>
          <c:showVal val="0"/>
          <c:showCatName val="0"/>
          <c:showSerName val="0"/>
          <c:showPercent val="0"/>
          <c:showBubbleSize val="0"/>
        </c:dLbls>
        <c:gapWidth val="219"/>
        <c:overlap val="-27"/>
        <c:axId val="-1820123408"/>
        <c:axId val="-1820113072"/>
      </c:barChart>
      <c:catAx>
        <c:axId val="-1820123408"/>
        <c:scaling>
          <c:orientation val="minMax"/>
        </c:scaling>
        <c:delete val="1"/>
        <c:axPos val="b"/>
        <c:numFmt formatCode="General" sourceLinked="1"/>
        <c:majorTickMark val="none"/>
        <c:minorTickMark val="none"/>
        <c:tickLblPos val="nextTo"/>
        <c:crossAx val="-1820113072"/>
        <c:crosses val="autoZero"/>
        <c:auto val="1"/>
        <c:lblAlgn val="ctr"/>
        <c:lblOffset val="100"/>
        <c:noMultiLvlLbl val="0"/>
      </c:catAx>
      <c:valAx>
        <c:axId val="-1820113072"/>
        <c:scaling>
          <c:orientation val="minMax"/>
        </c:scaling>
        <c:delete val="1"/>
        <c:axPos val="l"/>
        <c:numFmt formatCode="0.00" sourceLinked="1"/>
        <c:majorTickMark val="none"/>
        <c:minorTickMark val="none"/>
        <c:tickLblPos val="nextTo"/>
        <c:crossAx val="-1820123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0783929590391E-2"/>
          <c:y val="0.1101328531740651"/>
          <c:w val="0.7893922753549012"/>
          <c:h val="0.77973429365186986"/>
        </c:manualLayout>
      </c:layout>
      <c:barChart>
        <c:barDir val="col"/>
        <c:grouping val="clustered"/>
        <c:varyColors val="0"/>
        <c:ser>
          <c:idx val="0"/>
          <c:order val="0"/>
          <c:tx>
            <c:strRef>
              <c:f>Foaie1!$B$1</c:f>
              <c:strCache>
                <c:ptCount val="1"/>
                <c:pt idx="0">
                  <c:v>Serie 1</c:v>
                </c:pt>
              </c:strCache>
            </c:strRef>
          </c:tx>
          <c:spPr>
            <a:solidFill>
              <a:srgbClr val="0D3C4A"/>
            </a:solidFill>
            <a:ln>
              <a:noFill/>
            </a:ln>
            <a:effectLst>
              <a:outerShdw blurRad="50800" dist="38100" dir="18900000" algn="bl" rotWithShape="0">
                <a:prstClr val="black">
                  <a:alpha val="40000"/>
                </a:prstClr>
              </a:outerShdw>
            </a:effectLst>
          </c:spPr>
          <c:invertIfNegative val="0"/>
          <c:cat>
            <c:strRef>
              <c:f>Foaie1!$A$2</c:f>
              <c:strCache>
                <c:ptCount val="1"/>
                <c:pt idx="0">
                  <c:v>Muntenia</c:v>
                </c:pt>
              </c:strCache>
            </c:strRef>
          </c:cat>
          <c:val>
            <c:numRef>
              <c:f>Foaie1!$B$2</c:f>
              <c:numCache>
                <c:formatCode>0.00</c:formatCode>
                <c:ptCount val="1"/>
                <c:pt idx="0">
                  <c:v>8.1851851851851851</c:v>
                </c:pt>
              </c:numCache>
            </c:numRef>
          </c:val>
        </c:ser>
        <c:ser>
          <c:idx val="1"/>
          <c:order val="1"/>
          <c:tx>
            <c:strRef>
              <c:f>Foaie1!$C$1</c:f>
              <c:strCache>
                <c:ptCount val="1"/>
                <c:pt idx="0">
                  <c:v>Serie 2</c:v>
                </c:pt>
              </c:strCache>
            </c:strRef>
          </c:tx>
          <c:spPr>
            <a:solidFill>
              <a:srgbClr val="8EB4E3"/>
            </a:solidFill>
            <a:ln>
              <a:noFill/>
            </a:ln>
            <a:effectLst>
              <a:outerShdw blurRad="50800" dist="38100" dir="18900000" algn="bl" rotWithShape="0">
                <a:prstClr val="black">
                  <a:alpha val="40000"/>
                </a:prstClr>
              </a:outerShdw>
            </a:effectLst>
          </c:spPr>
          <c:invertIfNegative val="0"/>
          <c:cat>
            <c:strRef>
              <c:f>Foaie1!$A$2</c:f>
              <c:strCache>
                <c:ptCount val="1"/>
                <c:pt idx="0">
                  <c:v>Muntenia</c:v>
                </c:pt>
              </c:strCache>
            </c:strRef>
          </c:cat>
          <c:val>
            <c:numRef>
              <c:f>Foaie1!$C$2</c:f>
              <c:numCache>
                <c:formatCode>0.00</c:formatCode>
                <c:ptCount val="1"/>
                <c:pt idx="0">
                  <c:v>6.25</c:v>
                </c:pt>
              </c:numCache>
            </c:numRef>
          </c:val>
        </c:ser>
        <c:dLbls>
          <c:showLegendKey val="0"/>
          <c:showVal val="0"/>
          <c:showCatName val="0"/>
          <c:showSerName val="0"/>
          <c:showPercent val="0"/>
          <c:showBubbleSize val="0"/>
        </c:dLbls>
        <c:gapWidth val="219"/>
        <c:overlap val="-27"/>
        <c:axId val="-1820122320"/>
        <c:axId val="-1820126128"/>
      </c:barChart>
      <c:catAx>
        <c:axId val="-1820122320"/>
        <c:scaling>
          <c:orientation val="minMax"/>
        </c:scaling>
        <c:delete val="1"/>
        <c:axPos val="b"/>
        <c:numFmt formatCode="General" sourceLinked="1"/>
        <c:majorTickMark val="none"/>
        <c:minorTickMark val="none"/>
        <c:tickLblPos val="nextTo"/>
        <c:crossAx val="-1820126128"/>
        <c:crosses val="autoZero"/>
        <c:auto val="1"/>
        <c:lblAlgn val="ctr"/>
        <c:lblOffset val="100"/>
        <c:noMultiLvlLbl val="0"/>
      </c:catAx>
      <c:valAx>
        <c:axId val="-1820126128"/>
        <c:scaling>
          <c:orientation val="minMax"/>
        </c:scaling>
        <c:delete val="1"/>
        <c:axPos val="l"/>
        <c:numFmt formatCode="0.00" sourceLinked="1"/>
        <c:majorTickMark val="none"/>
        <c:minorTickMark val="none"/>
        <c:tickLblPos val="nextTo"/>
        <c:crossAx val="-1820122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0783929590391E-2"/>
          <c:y val="0.1101328531740651"/>
          <c:w val="0.7893922753549012"/>
          <c:h val="0.77973429365186986"/>
        </c:manualLayout>
      </c:layout>
      <c:barChart>
        <c:barDir val="col"/>
        <c:grouping val="clustered"/>
        <c:varyColors val="0"/>
        <c:ser>
          <c:idx val="0"/>
          <c:order val="0"/>
          <c:tx>
            <c:strRef>
              <c:f>Foaie1!$B$1</c:f>
              <c:strCache>
                <c:ptCount val="1"/>
                <c:pt idx="0">
                  <c:v>Serie 1</c:v>
                </c:pt>
              </c:strCache>
            </c:strRef>
          </c:tx>
          <c:spPr>
            <a:solidFill>
              <a:srgbClr val="0D3C4A"/>
            </a:solidFill>
            <a:ln>
              <a:noFill/>
            </a:ln>
            <a:effectLst>
              <a:outerShdw blurRad="50800" dist="38100" dir="18900000" algn="bl" rotWithShape="0">
                <a:prstClr val="black">
                  <a:alpha val="40000"/>
                </a:prstClr>
              </a:outerShdw>
            </a:effectLst>
          </c:spPr>
          <c:invertIfNegative val="0"/>
          <c:cat>
            <c:strRef>
              <c:f>Foaie1!$A$2</c:f>
              <c:strCache>
                <c:ptCount val="1"/>
                <c:pt idx="0">
                  <c:v>Sud-est</c:v>
                </c:pt>
              </c:strCache>
            </c:strRef>
          </c:cat>
          <c:val>
            <c:numRef>
              <c:f>Foaie1!$B$2</c:f>
              <c:numCache>
                <c:formatCode>0.00</c:formatCode>
                <c:ptCount val="1"/>
                <c:pt idx="0">
                  <c:v>7.6071428571428568</c:v>
                </c:pt>
              </c:numCache>
            </c:numRef>
          </c:val>
        </c:ser>
        <c:ser>
          <c:idx val="1"/>
          <c:order val="1"/>
          <c:tx>
            <c:strRef>
              <c:f>Foaie1!$C$1</c:f>
              <c:strCache>
                <c:ptCount val="1"/>
                <c:pt idx="0">
                  <c:v>Serie 2</c:v>
                </c:pt>
              </c:strCache>
            </c:strRef>
          </c:tx>
          <c:spPr>
            <a:solidFill>
              <a:srgbClr val="8EB4E3"/>
            </a:solidFill>
            <a:ln>
              <a:noFill/>
            </a:ln>
            <a:effectLst>
              <a:outerShdw blurRad="50800" dist="38100" dir="18900000" algn="bl" rotWithShape="0">
                <a:prstClr val="black">
                  <a:alpha val="40000"/>
                </a:prstClr>
              </a:outerShdw>
            </a:effectLst>
          </c:spPr>
          <c:invertIfNegative val="0"/>
          <c:cat>
            <c:strRef>
              <c:f>Foaie1!$A$2</c:f>
              <c:strCache>
                <c:ptCount val="1"/>
                <c:pt idx="0">
                  <c:v>Sud-est</c:v>
                </c:pt>
              </c:strCache>
            </c:strRef>
          </c:cat>
          <c:val>
            <c:numRef>
              <c:f>Foaie1!$C$2</c:f>
              <c:numCache>
                <c:formatCode>0.00</c:formatCode>
                <c:ptCount val="1"/>
                <c:pt idx="0">
                  <c:v>6.25</c:v>
                </c:pt>
              </c:numCache>
            </c:numRef>
          </c:val>
        </c:ser>
        <c:dLbls>
          <c:showLegendKey val="0"/>
          <c:showVal val="0"/>
          <c:showCatName val="0"/>
          <c:showSerName val="0"/>
          <c:showPercent val="0"/>
          <c:showBubbleSize val="0"/>
        </c:dLbls>
        <c:gapWidth val="219"/>
        <c:overlap val="-27"/>
        <c:axId val="-1820125040"/>
        <c:axId val="-1820121232"/>
      </c:barChart>
      <c:catAx>
        <c:axId val="-1820125040"/>
        <c:scaling>
          <c:orientation val="minMax"/>
        </c:scaling>
        <c:delete val="1"/>
        <c:axPos val="b"/>
        <c:numFmt formatCode="General" sourceLinked="1"/>
        <c:majorTickMark val="none"/>
        <c:minorTickMark val="none"/>
        <c:tickLblPos val="nextTo"/>
        <c:crossAx val="-1820121232"/>
        <c:crosses val="autoZero"/>
        <c:auto val="1"/>
        <c:lblAlgn val="ctr"/>
        <c:lblOffset val="100"/>
        <c:noMultiLvlLbl val="0"/>
      </c:catAx>
      <c:valAx>
        <c:axId val="-1820121232"/>
        <c:scaling>
          <c:orientation val="minMax"/>
        </c:scaling>
        <c:delete val="1"/>
        <c:axPos val="l"/>
        <c:numFmt formatCode="0.00" sourceLinked="1"/>
        <c:majorTickMark val="none"/>
        <c:minorTickMark val="none"/>
        <c:tickLblPos val="nextTo"/>
        <c:crossAx val="-1820125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0783929590391E-2"/>
          <c:y val="0.1101328531740651"/>
          <c:w val="0.7893922753549012"/>
          <c:h val="0.77973429365186986"/>
        </c:manualLayout>
      </c:layout>
      <c:barChart>
        <c:barDir val="col"/>
        <c:grouping val="clustered"/>
        <c:varyColors val="0"/>
        <c:ser>
          <c:idx val="0"/>
          <c:order val="0"/>
          <c:tx>
            <c:strRef>
              <c:f>Foaie1!$B$1</c:f>
              <c:strCache>
                <c:ptCount val="1"/>
                <c:pt idx="0">
                  <c:v>Serie 1</c:v>
                </c:pt>
              </c:strCache>
            </c:strRef>
          </c:tx>
          <c:spPr>
            <a:solidFill>
              <a:srgbClr val="0D3C4A"/>
            </a:solidFill>
            <a:ln>
              <a:noFill/>
            </a:ln>
            <a:effectLst>
              <a:outerShdw blurRad="50800" dist="38100" dir="18900000" algn="bl" rotWithShape="0">
                <a:prstClr val="black">
                  <a:alpha val="40000"/>
                </a:prstClr>
              </a:outerShdw>
            </a:effectLst>
          </c:spPr>
          <c:invertIfNegative val="0"/>
          <c:cat>
            <c:strRef>
              <c:f>Foaie1!$A$2</c:f>
              <c:strCache>
                <c:ptCount val="1"/>
                <c:pt idx="0">
                  <c:v>nord est</c:v>
                </c:pt>
              </c:strCache>
            </c:strRef>
          </c:cat>
          <c:val>
            <c:numRef>
              <c:f>Foaie1!$B$2</c:f>
              <c:numCache>
                <c:formatCode>0.00</c:formatCode>
                <c:ptCount val="1"/>
                <c:pt idx="0">
                  <c:v>8.6333333333333329</c:v>
                </c:pt>
              </c:numCache>
            </c:numRef>
          </c:val>
        </c:ser>
        <c:ser>
          <c:idx val="1"/>
          <c:order val="1"/>
          <c:tx>
            <c:strRef>
              <c:f>Foaie1!$C$1</c:f>
              <c:strCache>
                <c:ptCount val="1"/>
                <c:pt idx="0">
                  <c:v>Serie 2</c:v>
                </c:pt>
              </c:strCache>
            </c:strRef>
          </c:tx>
          <c:spPr>
            <a:solidFill>
              <a:srgbClr val="8EB4E3"/>
            </a:solidFill>
            <a:ln>
              <a:noFill/>
            </a:ln>
            <a:effectLst>
              <a:outerShdw blurRad="50800" dist="38100" dir="18900000" algn="bl" rotWithShape="0">
                <a:prstClr val="black">
                  <a:alpha val="40000"/>
                </a:prstClr>
              </a:outerShdw>
            </a:effectLst>
          </c:spPr>
          <c:invertIfNegative val="0"/>
          <c:cat>
            <c:strRef>
              <c:f>Foaie1!$A$2</c:f>
              <c:strCache>
                <c:ptCount val="1"/>
                <c:pt idx="0">
                  <c:v>nord est</c:v>
                </c:pt>
              </c:strCache>
            </c:strRef>
          </c:cat>
          <c:val>
            <c:numRef>
              <c:f>Foaie1!$C$2</c:f>
              <c:numCache>
                <c:formatCode>0.00</c:formatCode>
                <c:ptCount val="1"/>
                <c:pt idx="0">
                  <c:v>6.1034482758620694</c:v>
                </c:pt>
              </c:numCache>
            </c:numRef>
          </c:val>
        </c:ser>
        <c:dLbls>
          <c:showLegendKey val="0"/>
          <c:showVal val="0"/>
          <c:showCatName val="0"/>
          <c:showSerName val="0"/>
          <c:showPercent val="0"/>
          <c:showBubbleSize val="0"/>
        </c:dLbls>
        <c:gapWidth val="219"/>
        <c:overlap val="-27"/>
        <c:axId val="-1820124496"/>
        <c:axId val="-1820117968"/>
      </c:barChart>
      <c:catAx>
        <c:axId val="-1820124496"/>
        <c:scaling>
          <c:orientation val="minMax"/>
        </c:scaling>
        <c:delete val="1"/>
        <c:axPos val="b"/>
        <c:numFmt formatCode="General" sourceLinked="1"/>
        <c:majorTickMark val="none"/>
        <c:minorTickMark val="none"/>
        <c:tickLblPos val="nextTo"/>
        <c:crossAx val="-1820117968"/>
        <c:crosses val="autoZero"/>
        <c:auto val="1"/>
        <c:lblAlgn val="ctr"/>
        <c:lblOffset val="100"/>
        <c:noMultiLvlLbl val="0"/>
      </c:catAx>
      <c:valAx>
        <c:axId val="-1820117968"/>
        <c:scaling>
          <c:orientation val="minMax"/>
        </c:scaling>
        <c:delete val="1"/>
        <c:axPos val="l"/>
        <c:numFmt formatCode="0.00" sourceLinked="1"/>
        <c:majorTickMark val="none"/>
        <c:minorTickMark val="none"/>
        <c:tickLblPos val="nextTo"/>
        <c:crossAx val="-1820124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0783929590391E-2"/>
          <c:y val="0.1101328531740651"/>
          <c:w val="0.7893922753549012"/>
          <c:h val="0.77973429365186986"/>
        </c:manualLayout>
      </c:layout>
      <c:barChart>
        <c:barDir val="col"/>
        <c:grouping val="clustered"/>
        <c:varyColors val="0"/>
        <c:ser>
          <c:idx val="0"/>
          <c:order val="0"/>
          <c:tx>
            <c:strRef>
              <c:f>Foaie1!$B$1</c:f>
              <c:strCache>
                <c:ptCount val="1"/>
                <c:pt idx="0">
                  <c:v>Serie 1</c:v>
                </c:pt>
              </c:strCache>
            </c:strRef>
          </c:tx>
          <c:spPr>
            <a:solidFill>
              <a:srgbClr val="0D3C4A"/>
            </a:solidFill>
            <a:ln>
              <a:noFill/>
            </a:ln>
            <a:effectLst>
              <a:outerShdw blurRad="50800" dist="38100" dir="18900000" algn="bl" rotWithShape="0">
                <a:prstClr val="black">
                  <a:alpha val="40000"/>
                </a:prstClr>
              </a:outerShdw>
            </a:effectLst>
          </c:spPr>
          <c:invertIfNegative val="0"/>
          <c:cat>
            <c:strRef>
              <c:f>Foaie1!$A$2</c:f>
              <c:strCache>
                <c:ptCount val="1"/>
                <c:pt idx="0">
                  <c:v>nord vest</c:v>
                </c:pt>
              </c:strCache>
            </c:strRef>
          </c:cat>
          <c:val>
            <c:numRef>
              <c:f>Foaie1!$B$2</c:f>
              <c:numCache>
                <c:formatCode>0.00</c:formatCode>
                <c:ptCount val="1"/>
                <c:pt idx="0">
                  <c:v>7.4516129032258061</c:v>
                </c:pt>
              </c:numCache>
            </c:numRef>
          </c:val>
        </c:ser>
        <c:ser>
          <c:idx val="1"/>
          <c:order val="1"/>
          <c:tx>
            <c:strRef>
              <c:f>Foaie1!$C$1</c:f>
              <c:strCache>
                <c:ptCount val="1"/>
                <c:pt idx="0">
                  <c:v>Serie 2</c:v>
                </c:pt>
              </c:strCache>
            </c:strRef>
          </c:tx>
          <c:spPr>
            <a:solidFill>
              <a:srgbClr val="8EB4E3"/>
            </a:solidFill>
            <a:ln>
              <a:noFill/>
            </a:ln>
            <a:effectLst>
              <a:outerShdw blurRad="50800" dist="38100" dir="18900000" algn="bl" rotWithShape="0">
                <a:prstClr val="black">
                  <a:alpha val="40000"/>
                </a:prstClr>
              </a:outerShdw>
            </a:effectLst>
          </c:spPr>
          <c:invertIfNegative val="0"/>
          <c:cat>
            <c:strRef>
              <c:f>Foaie1!$A$2</c:f>
              <c:strCache>
                <c:ptCount val="1"/>
                <c:pt idx="0">
                  <c:v>nord vest</c:v>
                </c:pt>
              </c:strCache>
            </c:strRef>
          </c:cat>
          <c:val>
            <c:numRef>
              <c:f>Foaie1!$C$2</c:f>
              <c:numCache>
                <c:formatCode>0.00</c:formatCode>
                <c:ptCount val="1"/>
                <c:pt idx="0">
                  <c:v>6</c:v>
                </c:pt>
              </c:numCache>
            </c:numRef>
          </c:val>
        </c:ser>
        <c:dLbls>
          <c:showLegendKey val="0"/>
          <c:showVal val="0"/>
          <c:showCatName val="0"/>
          <c:showSerName val="0"/>
          <c:showPercent val="0"/>
          <c:showBubbleSize val="0"/>
        </c:dLbls>
        <c:gapWidth val="219"/>
        <c:overlap val="-27"/>
        <c:axId val="-1820127760"/>
        <c:axId val="-1820115792"/>
      </c:barChart>
      <c:catAx>
        <c:axId val="-1820127760"/>
        <c:scaling>
          <c:orientation val="minMax"/>
        </c:scaling>
        <c:delete val="1"/>
        <c:axPos val="b"/>
        <c:numFmt formatCode="General" sourceLinked="1"/>
        <c:majorTickMark val="none"/>
        <c:minorTickMark val="none"/>
        <c:tickLblPos val="nextTo"/>
        <c:crossAx val="-1820115792"/>
        <c:crosses val="autoZero"/>
        <c:auto val="1"/>
        <c:lblAlgn val="ctr"/>
        <c:lblOffset val="100"/>
        <c:noMultiLvlLbl val="0"/>
      </c:catAx>
      <c:valAx>
        <c:axId val="-1820115792"/>
        <c:scaling>
          <c:orientation val="minMax"/>
        </c:scaling>
        <c:delete val="1"/>
        <c:axPos val="l"/>
        <c:numFmt formatCode="0.00" sourceLinked="1"/>
        <c:majorTickMark val="none"/>
        <c:minorTickMark val="none"/>
        <c:tickLblPos val="nextTo"/>
        <c:crossAx val="-1820127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0783929590391E-2"/>
          <c:y val="0.1101328531740651"/>
          <c:w val="0.7893922753549012"/>
          <c:h val="0.77973429365186986"/>
        </c:manualLayout>
      </c:layout>
      <c:barChart>
        <c:barDir val="col"/>
        <c:grouping val="clustered"/>
        <c:varyColors val="0"/>
        <c:ser>
          <c:idx val="0"/>
          <c:order val="0"/>
          <c:tx>
            <c:strRef>
              <c:f>Foaie1!$B$1</c:f>
              <c:strCache>
                <c:ptCount val="1"/>
                <c:pt idx="0">
                  <c:v>Serie 1</c:v>
                </c:pt>
              </c:strCache>
            </c:strRef>
          </c:tx>
          <c:spPr>
            <a:solidFill>
              <a:srgbClr val="0D3C4A"/>
            </a:solidFill>
            <a:ln>
              <a:noFill/>
            </a:ln>
            <a:effectLst>
              <a:outerShdw blurRad="50800" dist="38100" dir="18900000" algn="bl" rotWithShape="0">
                <a:prstClr val="black">
                  <a:alpha val="40000"/>
                </a:prstClr>
              </a:outerShdw>
            </a:effectLst>
          </c:spPr>
          <c:invertIfNegative val="0"/>
          <c:cat>
            <c:strRef>
              <c:f>Foaie1!$A$2</c:f>
              <c:strCache>
                <c:ptCount val="1"/>
                <c:pt idx="0">
                  <c:v>Centru</c:v>
                </c:pt>
              </c:strCache>
            </c:strRef>
          </c:cat>
          <c:val>
            <c:numRef>
              <c:f>Foaie1!$B$2</c:f>
              <c:numCache>
                <c:formatCode>0.00</c:formatCode>
                <c:ptCount val="1"/>
                <c:pt idx="0">
                  <c:v>7.729166666666667</c:v>
                </c:pt>
              </c:numCache>
            </c:numRef>
          </c:val>
        </c:ser>
        <c:ser>
          <c:idx val="1"/>
          <c:order val="1"/>
          <c:tx>
            <c:strRef>
              <c:f>Foaie1!$C$1</c:f>
              <c:strCache>
                <c:ptCount val="1"/>
                <c:pt idx="0">
                  <c:v>Serie 2</c:v>
                </c:pt>
              </c:strCache>
            </c:strRef>
          </c:tx>
          <c:spPr>
            <a:solidFill>
              <a:srgbClr val="8EB4E3"/>
            </a:solidFill>
            <a:ln>
              <a:noFill/>
            </a:ln>
            <a:effectLst>
              <a:outerShdw blurRad="50800" dist="38100" dir="18900000" algn="bl" rotWithShape="0">
                <a:prstClr val="black">
                  <a:alpha val="40000"/>
                </a:prstClr>
              </a:outerShdw>
            </a:effectLst>
          </c:spPr>
          <c:invertIfNegative val="0"/>
          <c:cat>
            <c:strRef>
              <c:f>Foaie1!$A$2</c:f>
              <c:strCache>
                <c:ptCount val="1"/>
                <c:pt idx="0">
                  <c:v>Centru</c:v>
                </c:pt>
              </c:strCache>
            </c:strRef>
          </c:cat>
          <c:val>
            <c:numRef>
              <c:f>Foaie1!$C$2</c:f>
              <c:numCache>
                <c:formatCode>0.00</c:formatCode>
                <c:ptCount val="1"/>
                <c:pt idx="0">
                  <c:v>6.2962962962962967</c:v>
                </c:pt>
              </c:numCache>
            </c:numRef>
          </c:val>
        </c:ser>
        <c:dLbls>
          <c:showLegendKey val="0"/>
          <c:showVal val="0"/>
          <c:showCatName val="0"/>
          <c:showSerName val="0"/>
          <c:showPercent val="0"/>
          <c:showBubbleSize val="0"/>
        </c:dLbls>
        <c:gapWidth val="219"/>
        <c:overlap val="-27"/>
        <c:axId val="-1820123952"/>
        <c:axId val="-1820114704"/>
      </c:barChart>
      <c:catAx>
        <c:axId val="-1820123952"/>
        <c:scaling>
          <c:orientation val="minMax"/>
        </c:scaling>
        <c:delete val="1"/>
        <c:axPos val="b"/>
        <c:numFmt formatCode="General" sourceLinked="1"/>
        <c:majorTickMark val="none"/>
        <c:minorTickMark val="none"/>
        <c:tickLblPos val="nextTo"/>
        <c:crossAx val="-1820114704"/>
        <c:crosses val="autoZero"/>
        <c:auto val="1"/>
        <c:lblAlgn val="ctr"/>
        <c:lblOffset val="100"/>
        <c:noMultiLvlLbl val="0"/>
      </c:catAx>
      <c:valAx>
        <c:axId val="-1820114704"/>
        <c:scaling>
          <c:orientation val="minMax"/>
        </c:scaling>
        <c:delete val="1"/>
        <c:axPos val="l"/>
        <c:numFmt formatCode="0.00" sourceLinked="1"/>
        <c:majorTickMark val="none"/>
        <c:minorTickMark val="none"/>
        <c:tickLblPos val="nextTo"/>
        <c:crossAx val="-1820123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0783929590391E-2"/>
          <c:y val="0.1101328531740651"/>
          <c:w val="0.7893922753549012"/>
          <c:h val="0.77973429365186986"/>
        </c:manualLayout>
      </c:layout>
      <c:barChart>
        <c:barDir val="col"/>
        <c:grouping val="clustered"/>
        <c:varyColors val="0"/>
        <c:ser>
          <c:idx val="0"/>
          <c:order val="0"/>
          <c:tx>
            <c:strRef>
              <c:f>Foaie1!$B$1</c:f>
              <c:strCache>
                <c:ptCount val="1"/>
                <c:pt idx="0">
                  <c:v>Serie 1</c:v>
                </c:pt>
              </c:strCache>
            </c:strRef>
          </c:tx>
          <c:spPr>
            <a:solidFill>
              <a:srgbClr val="0D3C4A"/>
            </a:solidFill>
            <a:ln>
              <a:noFill/>
            </a:ln>
            <a:effectLst>
              <a:outerShdw blurRad="50800" dist="38100" dir="18900000" algn="bl" rotWithShape="0">
                <a:prstClr val="black">
                  <a:alpha val="40000"/>
                </a:prstClr>
              </a:outerShdw>
            </a:effectLst>
          </c:spPr>
          <c:invertIfNegative val="0"/>
          <c:cat>
            <c:strRef>
              <c:f>Foaie1!$A$2</c:f>
              <c:strCache>
                <c:ptCount val="1"/>
                <c:pt idx="0">
                  <c:v>Vest</c:v>
                </c:pt>
              </c:strCache>
            </c:strRef>
          </c:cat>
          <c:val>
            <c:numRef>
              <c:f>Foaie1!$B$2</c:f>
              <c:numCache>
                <c:formatCode>0.00</c:formatCode>
                <c:ptCount val="1"/>
                <c:pt idx="0">
                  <c:v>8.7894736842105257</c:v>
                </c:pt>
              </c:numCache>
            </c:numRef>
          </c:val>
        </c:ser>
        <c:ser>
          <c:idx val="1"/>
          <c:order val="1"/>
          <c:tx>
            <c:strRef>
              <c:f>Foaie1!$C$1</c:f>
              <c:strCache>
                <c:ptCount val="1"/>
                <c:pt idx="0">
                  <c:v>Serie 2</c:v>
                </c:pt>
              </c:strCache>
            </c:strRef>
          </c:tx>
          <c:spPr>
            <a:solidFill>
              <a:srgbClr val="8EB4E3"/>
            </a:solidFill>
            <a:ln>
              <a:noFill/>
            </a:ln>
            <a:effectLst>
              <a:outerShdw blurRad="50800" dist="38100" dir="18900000" algn="bl" rotWithShape="0">
                <a:prstClr val="black">
                  <a:alpha val="40000"/>
                </a:prstClr>
              </a:outerShdw>
            </a:effectLst>
          </c:spPr>
          <c:invertIfNegative val="0"/>
          <c:cat>
            <c:strRef>
              <c:f>Foaie1!$A$2</c:f>
              <c:strCache>
                <c:ptCount val="1"/>
                <c:pt idx="0">
                  <c:v>Vest</c:v>
                </c:pt>
              </c:strCache>
            </c:strRef>
          </c:cat>
          <c:val>
            <c:numRef>
              <c:f>Foaie1!$C$2</c:f>
              <c:numCache>
                <c:formatCode>0.00</c:formatCode>
                <c:ptCount val="1"/>
                <c:pt idx="0">
                  <c:v>6.5714285714285712</c:v>
                </c:pt>
              </c:numCache>
            </c:numRef>
          </c:val>
        </c:ser>
        <c:dLbls>
          <c:showLegendKey val="0"/>
          <c:showVal val="0"/>
          <c:showCatName val="0"/>
          <c:showSerName val="0"/>
          <c:showPercent val="0"/>
          <c:showBubbleSize val="0"/>
        </c:dLbls>
        <c:gapWidth val="219"/>
        <c:overlap val="-27"/>
        <c:axId val="-1819691856"/>
        <c:axId val="-1819701104"/>
      </c:barChart>
      <c:catAx>
        <c:axId val="-1819691856"/>
        <c:scaling>
          <c:orientation val="minMax"/>
        </c:scaling>
        <c:delete val="1"/>
        <c:axPos val="b"/>
        <c:numFmt formatCode="General" sourceLinked="1"/>
        <c:majorTickMark val="none"/>
        <c:minorTickMark val="none"/>
        <c:tickLblPos val="nextTo"/>
        <c:crossAx val="-1819701104"/>
        <c:crosses val="autoZero"/>
        <c:auto val="1"/>
        <c:lblAlgn val="ctr"/>
        <c:lblOffset val="100"/>
        <c:noMultiLvlLbl val="0"/>
      </c:catAx>
      <c:valAx>
        <c:axId val="-1819701104"/>
        <c:scaling>
          <c:orientation val="minMax"/>
        </c:scaling>
        <c:delete val="1"/>
        <c:axPos val="l"/>
        <c:numFmt formatCode="0.00" sourceLinked="1"/>
        <c:majorTickMark val="none"/>
        <c:minorTickMark val="none"/>
        <c:tickLblPos val="nextTo"/>
        <c:crossAx val="-1819691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0783929590391E-2"/>
          <c:y val="0.1101328531740651"/>
          <c:w val="0.7893922753549012"/>
          <c:h val="0.77973429365186986"/>
        </c:manualLayout>
      </c:layout>
      <c:barChart>
        <c:barDir val="col"/>
        <c:grouping val="clustered"/>
        <c:varyColors val="0"/>
        <c:ser>
          <c:idx val="0"/>
          <c:order val="0"/>
          <c:tx>
            <c:strRef>
              <c:f>Foaie1!$B$1</c:f>
              <c:strCache>
                <c:ptCount val="1"/>
                <c:pt idx="0">
                  <c:v>Serie 1</c:v>
                </c:pt>
              </c:strCache>
            </c:strRef>
          </c:tx>
          <c:spPr>
            <a:solidFill>
              <a:srgbClr val="0D3C4A"/>
            </a:solidFill>
            <a:ln>
              <a:noFill/>
            </a:ln>
            <a:effectLst>
              <a:outerShdw blurRad="50800" dist="38100" dir="18900000" algn="bl" rotWithShape="0">
                <a:prstClr val="black">
                  <a:alpha val="40000"/>
                </a:prstClr>
              </a:outerShdw>
            </a:effectLst>
          </c:spPr>
          <c:invertIfNegative val="0"/>
          <c:cat>
            <c:strRef>
              <c:f>Foaie1!$A$2</c:f>
              <c:strCache>
                <c:ptCount val="1"/>
                <c:pt idx="0">
                  <c:v>OLTENIA</c:v>
                </c:pt>
              </c:strCache>
            </c:strRef>
          </c:cat>
          <c:val>
            <c:numRef>
              <c:f>Foaie1!$B$2</c:f>
              <c:numCache>
                <c:formatCode>0.00</c:formatCode>
                <c:ptCount val="1"/>
                <c:pt idx="0">
                  <c:v>7.882352941176471</c:v>
                </c:pt>
              </c:numCache>
            </c:numRef>
          </c:val>
        </c:ser>
        <c:ser>
          <c:idx val="1"/>
          <c:order val="1"/>
          <c:tx>
            <c:strRef>
              <c:f>Foaie1!$C$1</c:f>
              <c:strCache>
                <c:ptCount val="1"/>
                <c:pt idx="0">
                  <c:v>Serie 2</c:v>
                </c:pt>
              </c:strCache>
            </c:strRef>
          </c:tx>
          <c:spPr>
            <a:solidFill>
              <a:srgbClr val="8EB4E3"/>
            </a:solidFill>
            <a:ln>
              <a:noFill/>
            </a:ln>
            <a:effectLst>
              <a:outerShdw blurRad="50800" dist="38100" dir="18900000" algn="bl" rotWithShape="0">
                <a:prstClr val="black">
                  <a:alpha val="40000"/>
                </a:prstClr>
              </a:outerShdw>
            </a:effectLst>
          </c:spPr>
          <c:invertIfNegative val="0"/>
          <c:cat>
            <c:strRef>
              <c:f>Foaie1!$A$2</c:f>
              <c:strCache>
                <c:ptCount val="1"/>
                <c:pt idx="0">
                  <c:v>OLTENIA</c:v>
                </c:pt>
              </c:strCache>
            </c:strRef>
          </c:cat>
          <c:val>
            <c:numRef>
              <c:f>Foaie1!$C$2</c:f>
              <c:numCache>
                <c:formatCode>0.00</c:formatCode>
                <c:ptCount val="1"/>
                <c:pt idx="0">
                  <c:v>6.1851851851851851</c:v>
                </c:pt>
              </c:numCache>
            </c:numRef>
          </c:val>
        </c:ser>
        <c:dLbls>
          <c:showLegendKey val="0"/>
          <c:showVal val="0"/>
          <c:showCatName val="0"/>
          <c:showSerName val="0"/>
          <c:showPercent val="0"/>
          <c:showBubbleSize val="0"/>
        </c:dLbls>
        <c:gapWidth val="219"/>
        <c:overlap val="-27"/>
        <c:axId val="-1819692944"/>
        <c:axId val="-1819695120"/>
      </c:barChart>
      <c:catAx>
        <c:axId val="-1819692944"/>
        <c:scaling>
          <c:orientation val="minMax"/>
        </c:scaling>
        <c:delete val="1"/>
        <c:axPos val="b"/>
        <c:numFmt formatCode="General" sourceLinked="1"/>
        <c:majorTickMark val="none"/>
        <c:minorTickMark val="none"/>
        <c:tickLblPos val="nextTo"/>
        <c:crossAx val="-1819695120"/>
        <c:crosses val="autoZero"/>
        <c:auto val="1"/>
        <c:lblAlgn val="ctr"/>
        <c:lblOffset val="100"/>
        <c:noMultiLvlLbl val="0"/>
      </c:catAx>
      <c:valAx>
        <c:axId val="-1819695120"/>
        <c:scaling>
          <c:orientation val="minMax"/>
        </c:scaling>
        <c:delete val="1"/>
        <c:axPos val="l"/>
        <c:numFmt formatCode="0.00" sourceLinked="1"/>
        <c:majorTickMark val="none"/>
        <c:minorTickMark val="none"/>
        <c:tickLblPos val="nextTo"/>
        <c:crossAx val="-1819692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Foaie1!$B$1</c:f>
              <c:strCache>
                <c:ptCount val="1"/>
                <c:pt idx="0">
                  <c:v>beneficiari</c:v>
                </c:pt>
              </c:strCache>
            </c:strRef>
          </c:tx>
          <c:spPr>
            <a:solidFill>
              <a:schemeClr val="accent2">
                <a:lumMod val="50000"/>
              </a:schemeClr>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Foaie1!$A$2:$A$9</c:f>
              <c:strCache>
                <c:ptCount val="8"/>
                <c:pt idx="0">
                  <c:v>VEST</c:v>
                </c:pt>
                <c:pt idx="1">
                  <c:v>NORD EST</c:v>
                </c:pt>
                <c:pt idx="2">
                  <c:v>MUNTENIA</c:v>
                </c:pt>
                <c:pt idx="3">
                  <c:v>OLTENIA</c:v>
                </c:pt>
                <c:pt idx="4">
                  <c:v>CENTRU</c:v>
                </c:pt>
                <c:pt idx="5">
                  <c:v>SUD EST</c:v>
                </c:pt>
                <c:pt idx="6">
                  <c:v>NORD VEST</c:v>
                </c:pt>
                <c:pt idx="7">
                  <c:v>BI</c:v>
                </c:pt>
              </c:strCache>
            </c:strRef>
          </c:cat>
          <c:val>
            <c:numRef>
              <c:f>Foaie1!$B$2:$B$9</c:f>
              <c:numCache>
                <c:formatCode>0.00</c:formatCode>
                <c:ptCount val="8"/>
                <c:pt idx="0">
                  <c:v>8.7894736842105257</c:v>
                </c:pt>
                <c:pt idx="1">
                  <c:v>8.6333333333333329</c:v>
                </c:pt>
                <c:pt idx="2">
                  <c:v>8.1851851851851851</c:v>
                </c:pt>
                <c:pt idx="3">
                  <c:v>7.882352941176471</c:v>
                </c:pt>
                <c:pt idx="4">
                  <c:v>7.729166666666667</c:v>
                </c:pt>
                <c:pt idx="5">
                  <c:v>7.6071428571428568</c:v>
                </c:pt>
                <c:pt idx="6">
                  <c:v>7.4516129032258061</c:v>
                </c:pt>
                <c:pt idx="7">
                  <c:v>6.9047619047619051</c:v>
                </c:pt>
              </c:numCache>
            </c:numRef>
          </c:val>
        </c:ser>
        <c:ser>
          <c:idx val="1"/>
          <c:order val="1"/>
          <c:tx>
            <c:strRef>
              <c:f>Foaie1!$C$1</c:f>
              <c:strCache>
                <c:ptCount val="1"/>
                <c:pt idx="0">
                  <c:v>potențiali</c:v>
                </c:pt>
              </c:strCache>
            </c:strRef>
          </c:tx>
          <c:spPr>
            <a:solidFill>
              <a:schemeClr val="tx2">
                <a:lumMod val="40000"/>
                <a:lumOff val="60000"/>
              </a:schemeClr>
            </a:solidFill>
            <a:ln>
              <a:noFill/>
            </a:ln>
            <a:effectLst>
              <a:outerShdw blurRad="50800" dist="38100" dir="18900000" algn="bl" rotWithShape="0">
                <a:prstClr val="black">
                  <a:alpha val="40000"/>
                </a:prstClr>
              </a:outerShdw>
            </a:effectLst>
          </c:spPr>
          <c:invertIfNegative val="0"/>
          <c:dLbls>
            <c:dLbl>
              <c:idx val="7"/>
              <c:layout>
                <c:manualLayout>
                  <c:x val="-6.0925063131798815E-3"/>
                  <c:y val="-2.9164802721924708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Foaie1!$A$2:$A$9</c:f>
              <c:strCache>
                <c:ptCount val="8"/>
                <c:pt idx="0">
                  <c:v>VEST</c:v>
                </c:pt>
                <c:pt idx="1">
                  <c:v>NORD EST</c:v>
                </c:pt>
                <c:pt idx="2">
                  <c:v>MUNTENIA</c:v>
                </c:pt>
                <c:pt idx="3">
                  <c:v>OLTENIA</c:v>
                </c:pt>
                <c:pt idx="4">
                  <c:v>CENTRU</c:v>
                </c:pt>
                <c:pt idx="5">
                  <c:v>SUD EST</c:v>
                </c:pt>
                <c:pt idx="6">
                  <c:v>NORD VEST</c:v>
                </c:pt>
                <c:pt idx="7">
                  <c:v>BI</c:v>
                </c:pt>
              </c:strCache>
            </c:strRef>
          </c:cat>
          <c:val>
            <c:numRef>
              <c:f>Foaie1!$C$2:$C$9</c:f>
              <c:numCache>
                <c:formatCode>0.00</c:formatCode>
                <c:ptCount val="8"/>
                <c:pt idx="0">
                  <c:v>6.5714285714285712</c:v>
                </c:pt>
                <c:pt idx="1">
                  <c:v>6.1034482758620694</c:v>
                </c:pt>
                <c:pt idx="2">
                  <c:v>6.25</c:v>
                </c:pt>
                <c:pt idx="3">
                  <c:v>6.1851851851851851</c:v>
                </c:pt>
                <c:pt idx="4">
                  <c:v>6.2962962962962967</c:v>
                </c:pt>
                <c:pt idx="5">
                  <c:v>6.25</c:v>
                </c:pt>
                <c:pt idx="6">
                  <c:v>6</c:v>
                </c:pt>
                <c:pt idx="7">
                  <c:v>6.2325581395348841</c:v>
                </c:pt>
              </c:numCache>
            </c:numRef>
          </c:val>
        </c:ser>
        <c:dLbls>
          <c:showLegendKey val="0"/>
          <c:showVal val="0"/>
          <c:showCatName val="0"/>
          <c:showSerName val="0"/>
          <c:showPercent val="0"/>
          <c:showBubbleSize val="0"/>
        </c:dLbls>
        <c:gapWidth val="182"/>
        <c:axId val="-1819698384"/>
        <c:axId val="-1819688048"/>
      </c:barChart>
      <c:catAx>
        <c:axId val="-1819698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o-RO"/>
          </a:p>
        </c:txPr>
        <c:crossAx val="-1819688048"/>
        <c:crosses val="autoZero"/>
        <c:auto val="1"/>
        <c:lblAlgn val="ctr"/>
        <c:lblOffset val="100"/>
        <c:noMultiLvlLbl val="0"/>
      </c:catAx>
      <c:valAx>
        <c:axId val="-1819688048"/>
        <c:scaling>
          <c:orientation val="minMax"/>
        </c:scaling>
        <c:delete val="1"/>
        <c:axPos val="t"/>
        <c:numFmt formatCode="0.00" sourceLinked="1"/>
        <c:majorTickMark val="none"/>
        <c:minorTickMark val="none"/>
        <c:tickLblPos val="nextTo"/>
        <c:crossAx val="-1819698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2"/>
              </a:solidFill>
              <a:effectLst>
                <a:outerShdw blurRad="50800" dist="38100" dir="18900000" algn="bl" rotWithShape="0">
                  <a:prstClr val="black">
                    <a:alpha val="40000"/>
                  </a:prstClr>
                </a:outerShdw>
              </a:effectLst>
            </c:spPr>
            <c:extLst xmlns:c16r2="http://schemas.microsoft.com/office/drawing/2015/06/chart">
              <c:ext xmlns:c16="http://schemas.microsoft.com/office/drawing/2014/chart" uri="{C3380CC4-5D6E-409C-BE32-E72D297353CC}">
                <c16:uniqueId val="{00000001-4528-4D4F-BB42-C8BA09E23E9A}"/>
              </c:ext>
            </c:extLst>
          </c:dPt>
          <c:dPt>
            <c:idx val="1"/>
            <c:bubble3D val="0"/>
            <c:spPr>
              <a:solidFill>
                <a:schemeClr val="accent3">
                  <a:alpha val="20000"/>
                </a:schemeClr>
              </a:solidFill>
            </c:spPr>
            <c:extLst xmlns:c16r2="http://schemas.microsoft.com/office/drawing/2015/06/chart">
              <c:ext xmlns:c16="http://schemas.microsoft.com/office/drawing/2014/chart" uri="{C3380CC4-5D6E-409C-BE32-E72D297353CC}">
                <c16:uniqueId val="{00000003-4528-4D4F-BB42-C8BA09E23E9A}"/>
              </c:ext>
            </c:extLst>
          </c:dPt>
          <c:dLbls>
            <c:dLbl>
              <c:idx val="0"/>
              <c:layout>
                <c:manualLayout>
                  <c:x val="-6.7871952999117899E-2"/>
                  <c:y val="-9.6854994881853285E-2"/>
                </c:manualLayout>
              </c:layout>
              <c:showLegendKey val="0"/>
              <c:showVal val="1"/>
              <c:showCatName val="0"/>
              <c:showSerName val="0"/>
              <c:showPercent val="0"/>
              <c:showBubbleSize val="0"/>
              <c:extLst>
                <c:ext xmlns:c15="http://schemas.microsoft.com/office/drawing/2012/chart" uri="{CE6537A1-D6FC-4f65-9D91-7224C49458BB}"/>
              </c:extLst>
            </c:dLbl>
            <c:dLbl>
              <c:idx val="1"/>
              <c:tx>
                <c:rich>
                  <a:bodyPr wrap="square" lIns="38100" tIns="19050" rIns="38100" bIns="19050" anchor="ctr">
                    <a:spAutoFit/>
                  </a:bodyPr>
                  <a:lstStyle/>
                  <a:p>
                    <a:pPr>
                      <a:defRPr sz="1400">
                        <a:latin typeface="Calibri" panose="020F0502020204030204" pitchFamily="34" charset="0"/>
                        <a:cs typeface="Calibri" panose="020F0502020204030204" pitchFamily="34" charset="0"/>
                      </a:defRPr>
                    </a:pPr>
                    <a:r>
                      <a:rPr lang="en-US" sz="1400" smtClean="0">
                        <a:latin typeface="Calibri" panose="020F0502020204030204" pitchFamily="34" charset="0"/>
                        <a:cs typeface="Calibri" panose="020F0502020204030204" pitchFamily="34" charset="0"/>
                      </a:rPr>
                      <a:t>Note peste 8</a:t>
                    </a:r>
                    <a:endParaRPr lang="en-US" sz="1400" dirty="0">
                      <a:latin typeface="Calibri" panose="020F0502020204030204" pitchFamily="34" charset="0"/>
                      <a:cs typeface="Calibri" panose="020F0502020204030204" pitchFamily="34" charset="0"/>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1st Qtr</c:v>
                </c:pt>
                <c:pt idx="1">
                  <c:v>2nd Qtr</c:v>
                </c:pt>
              </c:strCache>
            </c:strRef>
          </c:cat>
          <c:val>
            <c:numRef>
              <c:f>Sheet1!$B$2:$B$3</c:f>
              <c:numCache>
                <c:formatCode>0%</c:formatCode>
                <c:ptCount val="2"/>
                <c:pt idx="0">
                  <c:v>0.8</c:v>
                </c:pt>
                <c:pt idx="1">
                  <c:v>0.2</c:v>
                </c:pt>
              </c:numCache>
            </c:numRef>
          </c:val>
          <c:extLst xmlns:c16r2="http://schemas.microsoft.com/office/drawing/2015/06/chart">
            <c:ext xmlns:c16="http://schemas.microsoft.com/office/drawing/2014/chart" uri="{C3380CC4-5D6E-409C-BE32-E72D297353CC}">
              <c16:uniqueId val="{00000004-4528-4D4F-BB42-C8BA09E23E9A}"/>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ro-RO"/>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177341308622324"/>
          <c:y val="1.0567175521342428E-3"/>
          <c:w val="0.57822658691377671"/>
          <c:h val="0.8947201215483348"/>
        </c:manualLayout>
      </c:layout>
      <c:barChart>
        <c:barDir val="bar"/>
        <c:grouping val="clustered"/>
        <c:varyColors val="0"/>
        <c:ser>
          <c:idx val="0"/>
          <c:order val="0"/>
          <c:tx>
            <c:strRef>
              <c:f>Foaie1!$B$1</c:f>
              <c:strCache>
                <c:ptCount val="1"/>
                <c:pt idx="0">
                  <c:v>beneficiari</c:v>
                </c:pt>
              </c:strCache>
            </c:strRef>
          </c:tx>
          <c:spPr>
            <a:solidFill>
              <a:schemeClr val="accent1"/>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Foaie1!$A$2:$A$5</c:f>
              <c:strCache>
                <c:ptCount val="4"/>
                <c:pt idx="0">
                  <c:v>Beneficiarii POCU</c:v>
                </c:pt>
                <c:pt idx="1">
                  <c:v>Potențialii beneficiari POCU (instituții care nu au depus cereri de finanțare sau nu au obținut finanțare pentru cererile depuse)</c:v>
                </c:pt>
                <c:pt idx="2">
                  <c:v>Grupuri țintă în general (participanți la activități, beneficiari finali, destinatari direcți ai acțiunilor finanțate prin proiecte)</c:v>
                </c:pt>
                <c:pt idx="3">
                  <c:v>Public general (populația adultă a țării în totalitate)</c:v>
                </c:pt>
              </c:strCache>
            </c:strRef>
          </c:cat>
          <c:val>
            <c:numRef>
              <c:f>Foaie1!$B$2:$B$5</c:f>
              <c:numCache>
                <c:formatCode>0.00</c:formatCode>
                <c:ptCount val="4"/>
                <c:pt idx="0" formatCode="General">
                  <c:v>8.75</c:v>
                </c:pt>
                <c:pt idx="1">
                  <c:v>8.5</c:v>
                </c:pt>
                <c:pt idx="2" formatCode="General">
                  <c:v>8.5399999999999991</c:v>
                </c:pt>
                <c:pt idx="3" formatCode="General">
                  <c:v>8.6199999999999992</c:v>
                </c:pt>
              </c:numCache>
            </c:numRef>
          </c:val>
        </c:ser>
        <c:ser>
          <c:idx val="1"/>
          <c:order val="1"/>
          <c:tx>
            <c:strRef>
              <c:f>Foaie1!$C$1</c:f>
              <c:strCache>
                <c:ptCount val="1"/>
                <c:pt idx="0">
                  <c:v>potențiali beneficiari</c:v>
                </c:pt>
              </c:strCache>
            </c:strRef>
          </c:tx>
          <c:spPr>
            <a:solidFill>
              <a:schemeClr val="bg2">
                <a:lumMod val="75000"/>
                <a:alpha val="73000"/>
              </a:schemeClr>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Foaie1!$A$2:$A$5</c:f>
              <c:strCache>
                <c:ptCount val="4"/>
                <c:pt idx="0">
                  <c:v>Beneficiarii POCU</c:v>
                </c:pt>
                <c:pt idx="1">
                  <c:v>Potențialii beneficiari POCU (instituții care nu au depus cereri de finanțare sau nu au obținut finanțare pentru cererile depuse)</c:v>
                </c:pt>
                <c:pt idx="2">
                  <c:v>Grupuri țintă în general (participanți la activități, beneficiari finali, destinatari direcți ai acțiunilor finanțate prin proiecte)</c:v>
                </c:pt>
                <c:pt idx="3">
                  <c:v>Public general (populația adultă a țării în totalitate)</c:v>
                </c:pt>
              </c:strCache>
            </c:strRef>
          </c:cat>
          <c:val>
            <c:numRef>
              <c:f>Foaie1!$C$2:$C$5</c:f>
              <c:numCache>
                <c:formatCode>General</c:formatCode>
                <c:ptCount val="4"/>
                <c:pt idx="0">
                  <c:v>7.91</c:v>
                </c:pt>
                <c:pt idx="1">
                  <c:v>7.26</c:v>
                </c:pt>
                <c:pt idx="2">
                  <c:v>8.16</c:v>
                </c:pt>
                <c:pt idx="3">
                  <c:v>7.34</c:v>
                </c:pt>
              </c:numCache>
            </c:numRef>
          </c:val>
        </c:ser>
        <c:ser>
          <c:idx val="2"/>
          <c:order val="2"/>
          <c:tx>
            <c:strRef>
              <c:f>Foaie1!$D$1</c:f>
              <c:strCache>
                <c:ptCount val="1"/>
                <c:pt idx="0">
                  <c:v>OIR</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Foaie1!$A$2:$A$5</c:f>
              <c:strCache>
                <c:ptCount val="4"/>
                <c:pt idx="0">
                  <c:v>Beneficiarii POCU</c:v>
                </c:pt>
                <c:pt idx="1">
                  <c:v>Potențialii beneficiari POCU (instituții care nu au depus cereri de finanțare sau nu au obținut finanțare pentru cererile depuse)</c:v>
                </c:pt>
                <c:pt idx="2">
                  <c:v>Grupuri țintă în general (participanți la activități, beneficiari finali, destinatari direcți ai acțiunilor finanțate prin proiecte)</c:v>
                </c:pt>
                <c:pt idx="3">
                  <c:v>Public general (populația adultă a țării în totalitate)</c:v>
                </c:pt>
              </c:strCache>
            </c:strRef>
          </c:cat>
          <c:val>
            <c:numRef>
              <c:f>Foaie1!$D$2:$D$5</c:f>
              <c:numCache>
                <c:formatCode>General</c:formatCode>
                <c:ptCount val="4"/>
                <c:pt idx="0">
                  <c:v>7.2</c:v>
                </c:pt>
                <c:pt idx="1">
                  <c:v>7</c:v>
                </c:pt>
                <c:pt idx="2">
                  <c:v>7</c:v>
                </c:pt>
                <c:pt idx="3">
                  <c:v>9</c:v>
                </c:pt>
              </c:numCache>
            </c:numRef>
          </c:val>
        </c:ser>
        <c:dLbls>
          <c:showLegendKey val="0"/>
          <c:showVal val="0"/>
          <c:showCatName val="0"/>
          <c:showSerName val="0"/>
          <c:showPercent val="0"/>
          <c:showBubbleSize val="0"/>
        </c:dLbls>
        <c:gapWidth val="182"/>
        <c:axId val="-1819702192"/>
        <c:axId val="-1819690768"/>
      </c:barChart>
      <c:catAx>
        <c:axId val="-1819702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ro-RO"/>
          </a:p>
        </c:txPr>
        <c:crossAx val="-1819690768"/>
        <c:crosses val="autoZero"/>
        <c:auto val="1"/>
        <c:lblAlgn val="ctr"/>
        <c:lblOffset val="100"/>
        <c:noMultiLvlLbl val="0"/>
      </c:catAx>
      <c:valAx>
        <c:axId val="-1819690768"/>
        <c:scaling>
          <c:orientation val="minMax"/>
        </c:scaling>
        <c:delete val="1"/>
        <c:axPos val="t"/>
        <c:numFmt formatCode="General" sourceLinked="1"/>
        <c:majorTickMark val="none"/>
        <c:minorTickMark val="none"/>
        <c:tickLblPos val="nextTo"/>
        <c:crossAx val="-1819702192"/>
        <c:crosses val="autoZero"/>
        <c:crossBetween val="between"/>
      </c:valAx>
      <c:spPr>
        <a:noFill/>
        <a:ln>
          <a:noFill/>
        </a:ln>
        <a:effectLst/>
      </c:spPr>
    </c:plotArea>
    <c:legend>
      <c:legendPos val="t"/>
      <c:layout>
        <c:manualLayout>
          <c:xMode val="edge"/>
          <c:yMode val="edge"/>
          <c:x val="7.6508387366720887E-2"/>
          <c:y val="0.8923895728799367"/>
          <c:w val="0.8307256615676315"/>
          <c:h val="0.10761042712006334"/>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Foaie1!$B$1</c:f>
              <c:strCache>
                <c:ptCount val="1"/>
                <c:pt idx="0">
                  <c:v>Coloană1</c:v>
                </c:pt>
              </c:strCache>
            </c:strRef>
          </c:tx>
          <c:spPr>
            <a:ln>
              <a:noFill/>
            </a:ln>
            <a:effectLst>
              <a:outerShdw blurRad="50800" dist="38100" dir="18900000" algn="bl" rotWithShape="0">
                <a:prstClr val="black">
                  <a:alpha val="40000"/>
                </a:prstClr>
              </a:outerShdw>
            </a:effectLst>
          </c:spPr>
          <c:explosion val="7"/>
          <c:dPt>
            <c:idx val="0"/>
            <c:bubble3D val="0"/>
            <c:explosion val="2"/>
            <c:spPr>
              <a:solidFill>
                <a:schemeClr val="accent1"/>
              </a:solidFill>
              <a:ln w="19050">
                <a:noFill/>
              </a:ln>
              <a:effectLst>
                <a:outerShdw blurRad="50800" dist="38100" dir="18900000" algn="bl" rotWithShape="0">
                  <a:prstClr val="black">
                    <a:alpha val="40000"/>
                  </a:prstClr>
                </a:outerShdw>
              </a:effectLst>
            </c:spPr>
          </c:dPt>
          <c:dPt>
            <c:idx val="1"/>
            <c:bubble3D val="0"/>
            <c:spPr>
              <a:solidFill>
                <a:schemeClr val="accent6"/>
              </a:solidFill>
              <a:ln w="19050">
                <a:noFill/>
              </a:ln>
              <a:effectLst>
                <a:outerShdw blurRad="50800" dist="38100" dir="18900000" algn="bl" rotWithShape="0">
                  <a:prstClr val="black">
                    <a:alpha val="40000"/>
                  </a:prstClr>
                </a:outerShdw>
              </a:effectLst>
            </c:spPr>
          </c:dPt>
          <c:dPt>
            <c:idx val="2"/>
            <c:bubble3D val="0"/>
            <c:spPr>
              <a:solidFill>
                <a:schemeClr val="accent3"/>
              </a:solidFill>
              <a:ln w="19050">
                <a:noFill/>
              </a:ln>
              <a:effectLst>
                <a:outerShdw blurRad="50800" dist="38100" dir="18900000" algn="b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lumMod val="50000"/>
                      </a:schemeClr>
                    </a:solidFill>
                    <a:latin typeface="+mn-lt"/>
                    <a:ea typeface="+mn-ea"/>
                    <a:cs typeface="+mn-cs"/>
                  </a:defRPr>
                </a:pPr>
                <a:endParaRPr lang="ro-RO"/>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Foaie1!$A$2:$A$4</c:f>
              <c:strCache>
                <c:ptCount val="3"/>
                <c:pt idx="0">
                  <c:v>Da</c:v>
                </c:pt>
                <c:pt idx="1">
                  <c:v>Nu, nici nu am încercat</c:v>
                </c:pt>
                <c:pt idx="2">
                  <c:v>Nu, deși am încercat</c:v>
                </c:pt>
              </c:strCache>
            </c:strRef>
          </c:cat>
          <c:val>
            <c:numRef>
              <c:f>Foaie1!$B$2:$B$4</c:f>
              <c:numCache>
                <c:formatCode>0%</c:formatCode>
                <c:ptCount val="3"/>
                <c:pt idx="0">
                  <c:v>0.47</c:v>
                </c:pt>
                <c:pt idx="1">
                  <c:v>0.35499999999999998</c:v>
                </c:pt>
                <c:pt idx="2">
                  <c:v>0.17499999999999999</c:v>
                </c:pt>
              </c:numCache>
            </c:numRef>
          </c:val>
        </c:ser>
        <c:dLbls>
          <c:showLegendKey val="0"/>
          <c:showVal val="0"/>
          <c:showCatName val="0"/>
          <c:showSerName val="0"/>
          <c:showPercent val="0"/>
          <c:showBubbleSize val="0"/>
          <c:showLeaderLines val="1"/>
        </c:dLbls>
        <c:firstSliceAng val="17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2">
                  <a:lumMod val="50000"/>
                </a:schemeClr>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98044195866028"/>
          <c:y val="6.0019782864081613E-2"/>
          <c:w val="0.65019558041339709"/>
          <c:h val="0.76275397794067845"/>
        </c:manualLayout>
      </c:layout>
      <c:doughnutChart>
        <c:varyColors val="1"/>
        <c:ser>
          <c:idx val="0"/>
          <c:order val="0"/>
          <c:tx>
            <c:strRef>
              <c:f>Foaie1!$B$1</c:f>
              <c:strCache>
                <c:ptCount val="1"/>
                <c:pt idx="0">
                  <c:v>Vânzări</c:v>
                </c:pt>
              </c:strCache>
            </c:strRef>
          </c:tx>
          <c:spPr>
            <a:ln>
              <a:noFill/>
            </a:ln>
            <a:effectLst>
              <a:outerShdw blurRad="50800" dist="38100" dir="18900000" algn="bl" rotWithShape="0">
                <a:prstClr val="black">
                  <a:alpha val="40000"/>
                </a:prstClr>
              </a:outerShdw>
            </a:effectLst>
          </c:spPr>
          <c:dPt>
            <c:idx val="0"/>
            <c:bubble3D val="0"/>
            <c:spPr>
              <a:solidFill>
                <a:schemeClr val="bg1">
                  <a:lumMod val="75000"/>
                </a:schemeClr>
              </a:solidFill>
              <a:ln w="19050">
                <a:noFill/>
              </a:ln>
              <a:effectLst>
                <a:outerShdw blurRad="50800" dist="38100" dir="18900000" algn="bl" rotWithShape="0">
                  <a:prstClr val="black">
                    <a:alpha val="40000"/>
                  </a:prstClr>
                </a:outerShdw>
              </a:effectLst>
            </c:spPr>
          </c:dPt>
          <c:dPt>
            <c:idx val="1"/>
            <c:bubble3D val="0"/>
            <c:spPr>
              <a:solidFill>
                <a:schemeClr val="accent2"/>
              </a:solidFill>
              <a:ln w="19050">
                <a:noFill/>
              </a:ln>
              <a:effectLst>
                <a:outerShdw blurRad="50800" dist="38100" dir="18900000" algn="bl" rotWithShape="0">
                  <a:prstClr val="black">
                    <a:alpha val="40000"/>
                  </a:prstClr>
                </a:outerShdw>
              </a:effectLst>
            </c:spPr>
          </c:dPt>
          <c:dPt>
            <c:idx val="2"/>
            <c:bubble3D val="0"/>
            <c:spPr>
              <a:solidFill>
                <a:schemeClr val="accent5"/>
              </a:solidFill>
              <a:ln w="19050">
                <a:noFill/>
              </a:ln>
              <a:effectLst>
                <a:outerShdw blurRad="50800" dist="38100" dir="18900000" algn="bl" rotWithShape="0">
                  <a:prstClr val="black">
                    <a:alpha val="40000"/>
                  </a:prstClr>
                </a:outerShdw>
              </a:effectLst>
            </c:spPr>
          </c:dPt>
          <c:dPt>
            <c:idx val="3"/>
            <c:bubble3D val="0"/>
            <c:spPr>
              <a:solidFill>
                <a:schemeClr val="bg1">
                  <a:lumMod val="65000"/>
                </a:schemeClr>
              </a:solidFill>
              <a:ln w="19050">
                <a:noFill/>
              </a:ln>
              <a:effectLst>
                <a:outerShdw blurRad="50800" dist="38100" dir="18900000" algn="bl" rotWithShape="0">
                  <a:prstClr val="black">
                    <a:alpha val="40000"/>
                  </a:prstClr>
                </a:outerShdw>
              </a:effectLst>
            </c:spPr>
          </c:dPt>
          <c:cat>
            <c:strRef>
              <c:f>Foaie1!$A$2:$A$3</c:f>
              <c:strCache>
                <c:ptCount val="2"/>
                <c:pt idx="0">
                  <c:v>Da</c:v>
                </c:pt>
                <c:pt idx="1">
                  <c:v>NU</c:v>
                </c:pt>
              </c:strCache>
            </c:strRef>
          </c:cat>
          <c:val>
            <c:numRef>
              <c:f>Foaie1!$B$2:$B$3</c:f>
              <c:numCache>
                <c:formatCode>0%</c:formatCode>
                <c:ptCount val="2"/>
                <c:pt idx="0">
                  <c:v>0.26</c:v>
                </c:pt>
                <c:pt idx="1">
                  <c:v>0.74</c:v>
                </c:pt>
              </c:numCache>
            </c:numRef>
          </c:val>
        </c:ser>
        <c:dLbls>
          <c:showLegendKey val="0"/>
          <c:showVal val="0"/>
          <c:showCatName val="0"/>
          <c:showSerName val="0"/>
          <c:showPercent val="0"/>
          <c:showBubbleSize val="0"/>
          <c:showLeaderLines val="1"/>
        </c:dLbls>
        <c:firstSliceAng val="183"/>
        <c:holeSize val="65"/>
      </c:doughnutChart>
      <c:spPr>
        <a:noFill/>
        <a:ln>
          <a:noFill/>
        </a:ln>
        <a:effectLst/>
      </c:spPr>
    </c:plotArea>
    <c:legend>
      <c:legendPos val="l"/>
      <c:layout>
        <c:manualLayout>
          <c:xMode val="edge"/>
          <c:yMode val="edge"/>
          <c:x val="0.2219395864820391"/>
          <c:y val="0.10636318739873674"/>
          <c:w val="0.13986460040466198"/>
          <c:h val="0.2150872055243161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dPt>
            <c:idx val="0"/>
            <c:bubble3D val="0"/>
            <c:spPr>
              <a:solidFill>
                <a:srgbClr val="F1C678"/>
              </a:solidFill>
              <a:effectLst>
                <a:outerShdw blurRad="50800" dist="38100" dir="18900000" algn="bl" rotWithShape="0">
                  <a:prstClr val="black">
                    <a:alpha val="40000"/>
                  </a:prstClr>
                </a:outerShdw>
              </a:effectLst>
            </c:spPr>
            <c:extLst xmlns:c16r2="http://schemas.microsoft.com/office/drawing/2015/06/chart">
              <c:ext xmlns:c16="http://schemas.microsoft.com/office/drawing/2014/chart" uri="{C3380CC4-5D6E-409C-BE32-E72D297353CC}">
                <c16:uniqueId val="{00000001-0455-44DE-BC47-13BAD54B2929}"/>
              </c:ext>
            </c:extLst>
          </c:dPt>
          <c:dPt>
            <c:idx val="1"/>
            <c:bubble3D val="0"/>
            <c:spPr>
              <a:solidFill>
                <a:srgbClr val="EEECE1">
                  <a:lumMod val="75000"/>
                  <a:alpha val="20000"/>
                </a:srgbClr>
              </a:solidFill>
            </c:spPr>
            <c:extLst xmlns:c16r2="http://schemas.microsoft.com/office/drawing/2015/06/chart">
              <c:ext xmlns:c16="http://schemas.microsoft.com/office/drawing/2014/chart" uri="{C3380CC4-5D6E-409C-BE32-E72D297353CC}">
                <c16:uniqueId val="{00000003-0455-44DE-BC47-13BAD54B2929}"/>
              </c:ext>
            </c:extLst>
          </c:dPt>
          <c:dLbls>
            <c:dLbl>
              <c:idx val="0"/>
              <c:layout>
                <c:manualLayout>
                  <c:x val="-4.5247968666078602E-2"/>
                  <c:y val="-8.6093328783869716E-2"/>
                </c:manualLayout>
              </c:layout>
              <c:showLegendKey val="0"/>
              <c:showVal val="1"/>
              <c:showCatName val="0"/>
              <c:showSerName val="0"/>
              <c:showPercent val="0"/>
              <c:showBubbleSize val="0"/>
              <c:extLst>
                <c:ext xmlns:c15="http://schemas.microsoft.com/office/drawing/2012/chart" uri="{CE6537A1-D6FC-4f65-9D91-7224C49458BB}"/>
              </c:extLst>
            </c:dLbl>
            <c:dLbl>
              <c:idx val="1"/>
              <c:tx>
                <c:rich>
                  <a:bodyPr wrap="square" lIns="38100" tIns="19050" rIns="38100" bIns="19050" anchor="ctr">
                    <a:spAutoFit/>
                  </a:bodyPr>
                  <a:lstStyle/>
                  <a:p>
                    <a:pPr>
                      <a:defRPr sz="1400">
                        <a:latin typeface="Calibri" panose="020F0502020204030204" pitchFamily="34" charset="0"/>
                        <a:cs typeface="Calibri" panose="020F0502020204030204" pitchFamily="34" charset="0"/>
                      </a:defRPr>
                    </a:pPr>
                    <a:r>
                      <a:rPr lang="en-US" sz="1400" smtClean="0">
                        <a:latin typeface="Calibri" panose="020F0502020204030204" pitchFamily="34" charset="0"/>
                        <a:cs typeface="Calibri" panose="020F0502020204030204" pitchFamily="34" charset="0"/>
                      </a:rPr>
                      <a:t>Note peste 8</a:t>
                    </a:r>
                    <a:endParaRPr lang="en-US" sz="1400" dirty="0">
                      <a:latin typeface="Calibri" panose="020F0502020204030204" pitchFamily="34" charset="0"/>
                      <a:cs typeface="Calibri" panose="020F0502020204030204" pitchFamily="34" charset="0"/>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1st Qtr</c:v>
                </c:pt>
                <c:pt idx="1">
                  <c:v>2nd Qtr</c:v>
                </c:pt>
              </c:strCache>
            </c:strRef>
          </c:cat>
          <c:val>
            <c:numRef>
              <c:f>Sheet1!$B$2:$B$3</c:f>
              <c:numCache>
                <c:formatCode>0%</c:formatCode>
                <c:ptCount val="2"/>
                <c:pt idx="0">
                  <c:v>0.78</c:v>
                </c:pt>
                <c:pt idx="1">
                  <c:v>0.22</c:v>
                </c:pt>
              </c:numCache>
            </c:numRef>
          </c:val>
          <c:extLst xmlns:c16r2="http://schemas.microsoft.com/office/drawing/2015/06/chart">
            <c:ext xmlns:c16="http://schemas.microsoft.com/office/drawing/2014/chart" uri="{C3380CC4-5D6E-409C-BE32-E72D297353CC}">
              <c16:uniqueId val="{00000004-0455-44DE-BC47-13BAD54B2929}"/>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ro-RO"/>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258"/>
        <c:holeSize val="65"/>
      </c:doughnutChart>
    </c:plotArea>
    <c:plotVisOnly val="1"/>
    <c:dispBlanksAs val="gap"/>
    <c:showDLblsOverMax val="0"/>
  </c:chart>
  <c:txPr>
    <a:bodyPr/>
    <a:lstStyle/>
    <a:p>
      <a:pPr>
        <a:defRPr sz="1800"/>
      </a:pPr>
      <a:endParaRPr lang="ro-R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31080043393871"/>
          <c:y val="2.5452857099910815E-2"/>
          <c:w val="0.79168919956606132"/>
          <c:h val="0.93778190486688473"/>
        </c:manualLayout>
      </c:layout>
      <c:barChart>
        <c:barDir val="bar"/>
        <c:grouping val="clustered"/>
        <c:varyColors val="0"/>
        <c:ser>
          <c:idx val="0"/>
          <c:order val="0"/>
          <c:tx>
            <c:strRef>
              <c:f>Foaie1!$B$1</c:f>
              <c:strCache>
                <c:ptCount val="1"/>
                <c:pt idx="0">
                  <c:v>beneficiari</c:v>
                </c:pt>
              </c:strCache>
            </c:strRef>
          </c:tx>
          <c:spPr>
            <a:solidFill>
              <a:schemeClr val="accent1"/>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Foaie1!$A$2:$A$9</c:f>
              <c:strCache>
                <c:ptCount val="8"/>
                <c:pt idx="0">
                  <c:v>MUNTENIA</c:v>
                </c:pt>
                <c:pt idx="1">
                  <c:v>SUD EST</c:v>
                </c:pt>
                <c:pt idx="2">
                  <c:v>NORD EST</c:v>
                </c:pt>
                <c:pt idx="3">
                  <c:v>VEST</c:v>
                </c:pt>
                <c:pt idx="4">
                  <c:v>NORD VEST</c:v>
                </c:pt>
                <c:pt idx="5">
                  <c:v>OLTENIA</c:v>
                </c:pt>
                <c:pt idx="6">
                  <c:v>CENTRU</c:v>
                </c:pt>
                <c:pt idx="7">
                  <c:v>BI</c:v>
                </c:pt>
              </c:strCache>
            </c:strRef>
          </c:cat>
          <c:val>
            <c:numRef>
              <c:f>Foaie1!$B$2:$B$9</c:f>
              <c:numCache>
                <c:formatCode>0.00</c:formatCode>
                <c:ptCount val="8"/>
                <c:pt idx="0">
                  <c:v>8.9629629629629637</c:v>
                </c:pt>
                <c:pt idx="1">
                  <c:v>8.8571428571428577</c:v>
                </c:pt>
                <c:pt idx="2">
                  <c:v>8.8333333333333339</c:v>
                </c:pt>
                <c:pt idx="3">
                  <c:v>8.7368421052631575</c:v>
                </c:pt>
                <c:pt idx="4">
                  <c:v>8.5161290322580641</c:v>
                </c:pt>
                <c:pt idx="5">
                  <c:v>8.5</c:v>
                </c:pt>
                <c:pt idx="6">
                  <c:v>8.3541666666666661</c:v>
                </c:pt>
                <c:pt idx="7">
                  <c:v>8.2261904761904763</c:v>
                </c:pt>
              </c:numCache>
            </c:numRef>
          </c:val>
        </c:ser>
        <c:ser>
          <c:idx val="1"/>
          <c:order val="1"/>
          <c:tx>
            <c:strRef>
              <c:f>Foaie1!$C$1</c:f>
              <c:strCache>
                <c:ptCount val="1"/>
                <c:pt idx="0">
                  <c:v>potentiali</c:v>
                </c:pt>
              </c:strCache>
            </c:strRef>
          </c:tx>
          <c:spPr>
            <a:solidFill>
              <a:srgbClr val="4AD984">
                <a:alpha val="73000"/>
              </a:srgbClr>
            </a:solidFill>
            <a:ln>
              <a:no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Foaie1!$A$2:$A$9</c:f>
              <c:strCache>
                <c:ptCount val="8"/>
                <c:pt idx="0">
                  <c:v>MUNTENIA</c:v>
                </c:pt>
                <c:pt idx="1">
                  <c:v>SUD EST</c:v>
                </c:pt>
                <c:pt idx="2">
                  <c:v>NORD EST</c:v>
                </c:pt>
                <c:pt idx="3">
                  <c:v>VEST</c:v>
                </c:pt>
                <c:pt idx="4">
                  <c:v>NORD VEST</c:v>
                </c:pt>
                <c:pt idx="5">
                  <c:v>OLTENIA</c:v>
                </c:pt>
                <c:pt idx="6">
                  <c:v>CENTRU</c:v>
                </c:pt>
                <c:pt idx="7">
                  <c:v>BI</c:v>
                </c:pt>
              </c:strCache>
            </c:strRef>
          </c:cat>
          <c:val>
            <c:numRef>
              <c:f>Foaie1!$C$2:$C$9</c:f>
              <c:numCache>
                <c:formatCode>0.00</c:formatCode>
                <c:ptCount val="8"/>
                <c:pt idx="0">
                  <c:v>8.625</c:v>
                </c:pt>
                <c:pt idx="1">
                  <c:v>7.8</c:v>
                </c:pt>
                <c:pt idx="2">
                  <c:v>8.9655172413793096</c:v>
                </c:pt>
                <c:pt idx="3">
                  <c:v>9.5714285714285712</c:v>
                </c:pt>
                <c:pt idx="4">
                  <c:v>8.1612903225806459</c:v>
                </c:pt>
                <c:pt idx="5">
                  <c:v>8.8148148148148149</c:v>
                </c:pt>
                <c:pt idx="6">
                  <c:v>8.3703703703703702</c:v>
                </c:pt>
                <c:pt idx="7">
                  <c:v>8.279069767441861</c:v>
                </c:pt>
              </c:numCache>
            </c:numRef>
          </c:val>
        </c:ser>
        <c:dLbls>
          <c:showLegendKey val="0"/>
          <c:showVal val="0"/>
          <c:showCatName val="0"/>
          <c:showSerName val="0"/>
          <c:showPercent val="0"/>
          <c:showBubbleSize val="0"/>
        </c:dLbls>
        <c:gapWidth val="182"/>
        <c:axId val="-1822496528"/>
        <c:axId val="-1822495984"/>
      </c:barChart>
      <c:catAx>
        <c:axId val="-1822496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ro-RO"/>
          </a:p>
        </c:txPr>
        <c:crossAx val="-1822495984"/>
        <c:crosses val="autoZero"/>
        <c:auto val="1"/>
        <c:lblAlgn val="ctr"/>
        <c:lblOffset val="100"/>
        <c:noMultiLvlLbl val="0"/>
      </c:catAx>
      <c:valAx>
        <c:axId val="-1822495984"/>
        <c:scaling>
          <c:orientation val="minMax"/>
        </c:scaling>
        <c:delete val="1"/>
        <c:axPos val="t"/>
        <c:numFmt formatCode="0.00" sourceLinked="1"/>
        <c:majorTickMark val="none"/>
        <c:minorTickMark val="none"/>
        <c:tickLblPos val="nextTo"/>
        <c:crossAx val="-1822496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1862" b="0" i="0" u="none" strike="noStrike" kern="1200" spc="0" baseline="0">
                <a:solidFill>
                  <a:schemeClr val="tx2">
                    <a:lumMod val="50000"/>
                  </a:schemeClr>
                </a:solidFill>
                <a:latin typeface="+mn-lt"/>
                <a:ea typeface="+mn-ea"/>
                <a:cs typeface="+mn-cs"/>
              </a:defRPr>
            </a:pPr>
            <a:r>
              <a:rPr lang="ro-RO" sz="1600" i="1" dirty="0" smtClean="0">
                <a:solidFill>
                  <a:schemeClr val="tx2">
                    <a:lumMod val="50000"/>
                  </a:schemeClr>
                </a:solidFill>
              </a:rPr>
              <a:t>exterior:</a:t>
            </a:r>
            <a:r>
              <a:rPr lang="ro-RO" sz="1600" i="1" baseline="0" dirty="0" smtClean="0">
                <a:solidFill>
                  <a:schemeClr val="tx2">
                    <a:lumMod val="50000"/>
                  </a:schemeClr>
                </a:solidFill>
              </a:rPr>
              <a:t> </a:t>
            </a:r>
            <a:r>
              <a:rPr lang="en-US" sz="1600" dirty="0" err="1" smtClean="0">
                <a:solidFill>
                  <a:schemeClr val="tx2">
                    <a:lumMod val="50000"/>
                  </a:schemeClr>
                </a:solidFill>
              </a:rPr>
              <a:t>potențiali</a:t>
            </a:r>
            <a:r>
              <a:rPr lang="ro-RO" sz="1600" dirty="0" smtClean="0">
                <a:solidFill>
                  <a:schemeClr val="tx2">
                    <a:lumMod val="50000"/>
                  </a:schemeClr>
                </a:solidFill>
              </a:rPr>
              <a:t> </a:t>
            </a:r>
          </a:p>
          <a:p>
            <a:pPr algn="r">
              <a:defRPr>
                <a:solidFill>
                  <a:schemeClr val="tx2">
                    <a:lumMod val="50000"/>
                  </a:schemeClr>
                </a:solidFill>
              </a:defRPr>
            </a:pPr>
            <a:r>
              <a:rPr lang="ro-RO" sz="1600" dirty="0" smtClean="0">
                <a:solidFill>
                  <a:schemeClr val="tx2">
                    <a:lumMod val="50000"/>
                  </a:schemeClr>
                </a:solidFill>
              </a:rPr>
              <a:t>beneficiari</a:t>
            </a:r>
            <a:endParaRPr lang="en-US" sz="1600" dirty="0">
              <a:solidFill>
                <a:schemeClr val="tx2">
                  <a:lumMod val="50000"/>
                </a:schemeClr>
              </a:solidFill>
            </a:endParaRPr>
          </a:p>
        </c:rich>
      </c:tx>
      <c:layout>
        <c:manualLayout>
          <c:xMode val="edge"/>
          <c:yMode val="edge"/>
          <c:x val="0.81425964123677952"/>
          <c:y val="9.3079545468730696E-3"/>
        </c:manualLayout>
      </c:layout>
      <c:overlay val="0"/>
      <c:spPr>
        <a:noFill/>
        <a:ln>
          <a:noFill/>
        </a:ln>
        <a:effectLst/>
      </c:spPr>
      <c:txPr>
        <a:bodyPr rot="0" spcFirstLastPara="1" vertOverflow="ellipsis" vert="horz" wrap="square" anchor="ctr" anchorCtr="1"/>
        <a:lstStyle/>
        <a:p>
          <a:pPr algn="r">
            <a:defRPr sz="1862" b="0" i="0" u="none" strike="noStrike" kern="1200" spc="0" baseline="0">
              <a:solidFill>
                <a:schemeClr val="tx2">
                  <a:lumMod val="50000"/>
                </a:schemeClr>
              </a:solidFill>
              <a:latin typeface="+mn-lt"/>
              <a:ea typeface="+mn-ea"/>
              <a:cs typeface="+mn-cs"/>
            </a:defRPr>
          </a:pPr>
          <a:endParaRPr lang="ro-RO"/>
        </a:p>
      </c:txPr>
    </c:title>
    <c:autoTitleDeleted val="0"/>
    <c:plotArea>
      <c:layout>
        <c:manualLayout>
          <c:layoutTarget val="inner"/>
          <c:xMode val="edge"/>
          <c:yMode val="edge"/>
          <c:x val="0.36793228094535041"/>
          <c:y val="4.3216952173853351E-2"/>
          <c:w val="0.40343259770041295"/>
          <c:h val="0.63277863008979018"/>
        </c:manualLayout>
      </c:layout>
      <c:doughnutChart>
        <c:varyColors val="1"/>
        <c:ser>
          <c:idx val="0"/>
          <c:order val="0"/>
          <c:tx>
            <c:strRef>
              <c:f>Foaie1!$B$1</c:f>
              <c:strCache>
                <c:ptCount val="1"/>
                <c:pt idx="0">
                  <c:v>potențiali</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ro-R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Foaie1!$A$2:$A$8</c:f>
              <c:strCache>
                <c:ptCount val="7"/>
                <c:pt idx="0">
                  <c:v>Help-desk</c:v>
                </c:pt>
                <c:pt idx="1">
                  <c:v>Website-ul POCU</c:v>
                </c:pt>
                <c:pt idx="2">
                  <c:v>Alte surse online</c:v>
                </c:pt>
                <c:pt idx="3">
                  <c:v>Evenimentele fata in fata</c:v>
                </c:pt>
                <c:pt idx="4">
                  <c:v>Publicații tipărite</c:v>
                </c:pt>
                <c:pt idx="5">
                  <c:v>Transmiterea de informații directe prin prieteni, colegi, cunoștințe</c:v>
                </c:pt>
                <c:pt idx="6">
                  <c:v>Informarea prin rețelele de socializare</c:v>
                </c:pt>
              </c:strCache>
            </c:strRef>
          </c:cat>
          <c:val>
            <c:numRef>
              <c:f>Foaie1!$B$2:$B$8</c:f>
              <c:numCache>
                <c:formatCode>0%</c:formatCode>
                <c:ptCount val="7"/>
                <c:pt idx="0">
                  <c:v>0.18</c:v>
                </c:pt>
                <c:pt idx="1">
                  <c:v>0.51</c:v>
                </c:pt>
                <c:pt idx="2">
                  <c:v>0.1</c:v>
                </c:pt>
                <c:pt idx="3">
                  <c:v>7.0000000000000007E-2</c:v>
                </c:pt>
                <c:pt idx="4">
                  <c:v>4.4999999999999998E-2</c:v>
                </c:pt>
                <c:pt idx="5">
                  <c:v>0.05</c:v>
                </c:pt>
                <c:pt idx="6">
                  <c:v>4.4999999999999998E-2</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2">
                    <a:lumMod val="50000"/>
                  </a:schemeClr>
                </a:solidFill>
                <a:latin typeface="+mn-lt"/>
                <a:ea typeface="+mn-ea"/>
                <a:cs typeface="+mn-cs"/>
              </a:defRPr>
            </a:pPr>
            <a:r>
              <a:rPr lang="ro-RO" sz="1600" i="1" dirty="0" smtClean="0">
                <a:solidFill>
                  <a:schemeClr val="tx2">
                    <a:lumMod val="50000"/>
                  </a:schemeClr>
                </a:solidFill>
              </a:rPr>
              <a:t>interior: </a:t>
            </a:r>
            <a:r>
              <a:rPr lang="en-US" sz="1600" dirty="0" err="1" smtClean="0">
                <a:solidFill>
                  <a:schemeClr val="tx2">
                    <a:lumMod val="50000"/>
                  </a:schemeClr>
                </a:solidFill>
              </a:rPr>
              <a:t>beneficiari</a:t>
            </a:r>
            <a:endParaRPr lang="en-US" sz="1600" dirty="0">
              <a:solidFill>
                <a:schemeClr val="tx2">
                  <a:lumMod val="50000"/>
                </a:schemeClr>
              </a:solidFill>
            </a:endParaRPr>
          </a:p>
        </c:rich>
      </c:tx>
      <c:layout>
        <c:manualLayout>
          <c:xMode val="edge"/>
          <c:yMode val="edge"/>
          <c:x val="0.74103322451451736"/>
          <c:y val="0.19274897640354988"/>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2">
                  <a:lumMod val="50000"/>
                </a:schemeClr>
              </a:solidFill>
              <a:latin typeface="+mn-lt"/>
              <a:ea typeface="+mn-ea"/>
              <a:cs typeface="+mn-cs"/>
            </a:defRPr>
          </a:pPr>
          <a:endParaRPr lang="ro-RO"/>
        </a:p>
      </c:txPr>
    </c:title>
    <c:autoTitleDeleted val="0"/>
    <c:plotArea>
      <c:layout>
        <c:manualLayout>
          <c:layoutTarget val="inner"/>
          <c:xMode val="edge"/>
          <c:yMode val="edge"/>
          <c:x val="0.36793228094535041"/>
          <c:y val="0.1974426040522464"/>
          <c:w val="0.28466993883133801"/>
          <c:h val="0.51060497304665264"/>
        </c:manualLayout>
      </c:layout>
      <c:doughnutChart>
        <c:varyColors val="1"/>
        <c:ser>
          <c:idx val="0"/>
          <c:order val="0"/>
          <c:tx>
            <c:strRef>
              <c:f>Foaie1!$B$1</c:f>
              <c:strCache>
                <c:ptCount val="1"/>
                <c:pt idx="0">
                  <c:v>beneficiari</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ro-R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Foaie1!$A$2:$A$8</c:f>
              <c:strCache>
                <c:ptCount val="7"/>
                <c:pt idx="0">
                  <c:v>Help-desk</c:v>
                </c:pt>
                <c:pt idx="1">
                  <c:v>Website-ul POCU</c:v>
                </c:pt>
                <c:pt idx="2">
                  <c:v>Alte surse online</c:v>
                </c:pt>
                <c:pt idx="3">
                  <c:v>Evenimentele fata in fata</c:v>
                </c:pt>
                <c:pt idx="4">
                  <c:v>Publicații tipărite</c:v>
                </c:pt>
                <c:pt idx="5">
                  <c:v>Informații directe</c:v>
                </c:pt>
                <c:pt idx="6">
                  <c:v>Rețelele de socializare</c:v>
                </c:pt>
              </c:strCache>
            </c:strRef>
          </c:cat>
          <c:val>
            <c:numRef>
              <c:f>Foaie1!$B$2:$B$8</c:f>
              <c:numCache>
                <c:formatCode>0%</c:formatCode>
                <c:ptCount val="7"/>
                <c:pt idx="0">
                  <c:v>0.15282392026578073</c:v>
                </c:pt>
                <c:pt idx="1">
                  <c:v>0.39534883720930231</c:v>
                </c:pt>
                <c:pt idx="2">
                  <c:v>0.13621262458471761</c:v>
                </c:pt>
                <c:pt idx="3">
                  <c:v>9.3023255813953487E-2</c:v>
                </c:pt>
                <c:pt idx="4">
                  <c:v>3.9867109634551492E-2</c:v>
                </c:pt>
                <c:pt idx="5">
                  <c:v>0.12292358803986711</c:v>
                </c:pt>
                <c:pt idx="6">
                  <c:v>5.9800664451827246E-2</c:v>
                </c:pt>
              </c:numCache>
            </c:numRef>
          </c:val>
        </c:ser>
        <c:dLbls>
          <c:showLegendKey val="0"/>
          <c:showVal val="0"/>
          <c:showCatName val="0"/>
          <c:showSerName val="0"/>
          <c:showPercent val="0"/>
          <c:showBubbleSize val="0"/>
          <c:showLeaderLines val="1"/>
        </c:dLbls>
        <c:firstSliceAng val="0"/>
        <c:holeSize val="70"/>
      </c:doughnutChart>
      <c:spPr>
        <a:noFill/>
        <a:ln>
          <a:noFill/>
        </a:ln>
        <a:effectLst/>
      </c:spPr>
    </c:plotArea>
    <c:legend>
      <c:legendPos val="b"/>
      <c:layout>
        <c:manualLayout>
          <c:xMode val="edge"/>
          <c:yMode val="edge"/>
          <c:x val="0.71423215356928615"/>
          <c:y val="0.28601461014720303"/>
          <c:w val="0.25614152531812479"/>
          <c:h val="0.4094219342166396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j-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Foaie1!$B$1</c:f>
              <c:strCache>
                <c:ptCount val="1"/>
                <c:pt idx="0">
                  <c:v>beneficiari</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lumMod val="50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Foaie1!$A$2:$A$8</c:f>
              <c:strCache>
                <c:ptCount val="7"/>
                <c:pt idx="0">
                  <c:v>Help-desk</c:v>
                </c:pt>
                <c:pt idx="1">
                  <c:v>Website-ul POCU</c:v>
                </c:pt>
                <c:pt idx="2">
                  <c:v>Alte surse online</c:v>
                </c:pt>
                <c:pt idx="3">
                  <c:v>Evenimentele fata in fata</c:v>
                </c:pt>
                <c:pt idx="4">
                  <c:v>Publicații tipărite</c:v>
                </c:pt>
                <c:pt idx="5">
                  <c:v>informații directe</c:v>
                </c:pt>
                <c:pt idx="6">
                  <c:v>rețelele de socializare</c:v>
                </c:pt>
              </c:strCache>
            </c:strRef>
          </c:cat>
          <c:val>
            <c:numRef>
              <c:f>Foaie1!$B$2:$B$8</c:f>
              <c:numCache>
                <c:formatCode>General</c:formatCode>
                <c:ptCount val="7"/>
                <c:pt idx="0">
                  <c:v>8.31</c:v>
                </c:pt>
                <c:pt idx="1">
                  <c:v>8.65</c:v>
                </c:pt>
                <c:pt idx="2">
                  <c:v>8.24</c:v>
                </c:pt>
                <c:pt idx="3">
                  <c:v>8.07</c:v>
                </c:pt>
                <c:pt idx="4">
                  <c:v>7.96</c:v>
                </c:pt>
                <c:pt idx="5" formatCode="0.00">
                  <c:v>8.4</c:v>
                </c:pt>
                <c:pt idx="6">
                  <c:v>8.33</c:v>
                </c:pt>
              </c:numCache>
            </c:numRef>
          </c:val>
        </c:ser>
        <c:ser>
          <c:idx val="1"/>
          <c:order val="1"/>
          <c:tx>
            <c:strRef>
              <c:f>Foaie1!$C$1</c:f>
              <c:strCache>
                <c:ptCount val="1"/>
                <c:pt idx="0">
                  <c:v>potențiali</c:v>
                </c:pt>
              </c:strCache>
            </c:strRef>
          </c:tx>
          <c:spPr>
            <a:gradFill flip="none" rotWithShape="1">
              <a:gsLst>
                <a:gs pos="0">
                  <a:schemeClr val="accent1">
                    <a:lumMod val="5000"/>
                    <a:lumOff val="95000"/>
                  </a:schemeClr>
                </a:gs>
                <a:gs pos="74000">
                  <a:schemeClr val="accent6">
                    <a:lumMod val="40000"/>
                    <a:lumOff val="60000"/>
                  </a:schemeClr>
                </a:gs>
                <a:gs pos="83000">
                  <a:schemeClr val="accent6"/>
                </a:gs>
              </a:gsLst>
              <a:lin ang="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lumMod val="50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Foaie1!$A$2:$A$8</c:f>
              <c:strCache>
                <c:ptCount val="7"/>
                <c:pt idx="0">
                  <c:v>Help-desk</c:v>
                </c:pt>
                <c:pt idx="1">
                  <c:v>Website-ul POCU</c:v>
                </c:pt>
                <c:pt idx="2">
                  <c:v>Alte surse online</c:v>
                </c:pt>
                <c:pt idx="3">
                  <c:v>Evenimentele fata in fata</c:v>
                </c:pt>
                <c:pt idx="4">
                  <c:v>Publicații tipărite</c:v>
                </c:pt>
                <c:pt idx="5">
                  <c:v>informații directe</c:v>
                </c:pt>
                <c:pt idx="6">
                  <c:v>rețelele de socializare</c:v>
                </c:pt>
              </c:strCache>
            </c:strRef>
          </c:cat>
          <c:val>
            <c:numRef>
              <c:f>Foaie1!$C$2:$C$8</c:f>
              <c:numCache>
                <c:formatCode>General</c:formatCode>
                <c:ptCount val="7"/>
                <c:pt idx="0" formatCode="0.00">
                  <c:v>7.9</c:v>
                </c:pt>
                <c:pt idx="1">
                  <c:v>8.4700000000000006</c:v>
                </c:pt>
                <c:pt idx="2">
                  <c:v>8.5399999999999991</c:v>
                </c:pt>
                <c:pt idx="3">
                  <c:v>8.23</c:v>
                </c:pt>
                <c:pt idx="4">
                  <c:v>8.33</c:v>
                </c:pt>
                <c:pt idx="5">
                  <c:v>8.08</c:v>
                </c:pt>
                <c:pt idx="6">
                  <c:v>8.09</c:v>
                </c:pt>
              </c:numCache>
            </c:numRef>
          </c:val>
        </c:ser>
        <c:dLbls>
          <c:showLegendKey val="0"/>
          <c:showVal val="0"/>
          <c:showCatName val="0"/>
          <c:showSerName val="0"/>
          <c:showPercent val="0"/>
          <c:showBubbleSize val="0"/>
        </c:dLbls>
        <c:gapWidth val="326"/>
        <c:overlap val="-58"/>
        <c:axId val="-1822493264"/>
        <c:axId val="-1822493808"/>
      </c:barChart>
      <c:catAx>
        <c:axId val="-1822493264"/>
        <c:scaling>
          <c:orientation val="maxMin"/>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1400" b="0" i="0" u="none" strike="noStrike" kern="1200" baseline="0">
                <a:solidFill>
                  <a:schemeClr val="tx2">
                    <a:lumMod val="50000"/>
                  </a:schemeClr>
                </a:solidFill>
                <a:latin typeface="+mn-lt"/>
                <a:ea typeface="+mn-ea"/>
                <a:cs typeface="+mn-cs"/>
              </a:defRPr>
            </a:pPr>
            <a:endParaRPr lang="ro-RO"/>
          </a:p>
        </c:txPr>
        <c:crossAx val="-1822493808"/>
        <c:crosses val="autoZero"/>
        <c:auto val="1"/>
        <c:lblAlgn val="ctr"/>
        <c:lblOffset val="100"/>
        <c:noMultiLvlLbl val="0"/>
      </c:catAx>
      <c:valAx>
        <c:axId val="-1822493808"/>
        <c:scaling>
          <c:orientation val="minMax"/>
        </c:scaling>
        <c:delete val="1"/>
        <c:axPos val="t"/>
        <c:numFmt formatCode="General" sourceLinked="1"/>
        <c:majorTickMark val="none"/>
        <c:minorTickMark val="none"/>
        <c:tickLblPos val="nextTo"/>
        <c:crossAx val="-1822493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lumMod val="50000"/>
                </a:schemeClr>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8/31/2021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a:t>Click to edit Master title style</a:t>
            </a:r>
          </a:p>
        </p:txBody>
      </p:sp>
      <p:sp>
        <p:nvSpPr>
          <p:cNvPr id="3" name="Subtitle 2"/>
          <p:cNvSpPr>
            <a:spLocks noGrp="1"/>
          </p:cNvSpPr>
          <p:nvPr>
            <p:ph type="subTitle" idx="1"/>
          </p:nvPr>
        </p:nvSpPr>
        <p:spPr>
          <a:xfrm>
            <a:off x="896645" y="4399020"/>
            <a:ext cx="10386873"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78D6DB-6798-42D2-B9AD-FC6F1C72FC30}"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5404F2-BE9A-4460-8815-8F645183555F}" type="datetimeFigureOut">
              <a:rPr lang="en-US" smtClean="0"/>
              <a:pPr/>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5404F2-BE9A-4460-8815-8F645183555F}" type="datetimeFigureOut">
              <a:rPr lang="en-US" smtClean="0"/>
              <a:pPr/>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09441" y="1138425"/>
            <a:ext cx="10969943" cy="498773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0" tIns="0" rIns="0" bIns="0" rtlCol="0" anchor="ctr"/>
          <a:lstStyle>
            <a:lvl1pPr algn="l">
              <a:defRPr sz="1400">
                <a:solidFill>
                  <a:schemeClr val="tx1">
                    <a:tint val="75000"/>
                  </a:schemeClr>
                </a:solidFill>
              </a:defRPr>
            </a:lvl1pPr>
          </a:lstStyle>
          <a:p>
            <a:fld id="{425404F2-BE9A-4460-8815-8F645183555F}" type="datetimeFigureOut">
              <a:rPr lang="en-US" smtClean="0"/>
              <a:pPr/>
              <a:t>8/31/2021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0" tIns="0" rIns="0" bIns="0"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0" tIns="0" rIns="0" bIns="0" rtlCol="0" anchor="ctr"/>
          <a:lstStyle>
            <a:lvl1pPr algn="r">
              <a:defRPr sz="14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28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chart" Target="../charts/chart26.xml"/><Relationship Id="rId3" Type="http://schemas.openxmlformats.org/officeDocument/2006/relationships/chart" Target="../charts/chart21.xml"/><Relationship Id="rId7" Type="http://schemas.openxmlformats.org/officeDocument/2006/relationships/chart" Target="../charts/chart25.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chart" Target="../charts/chart24.xml"/><Relationship Id="rId11" Type="http://schemas.openxmlformats.org/officeDocument/2006/relationships/chart" Target="../charts/chart29.xml"/><Relationship Id="rId5" Type="http://schemas.openxmlformats.org/officeDocument/2006/relationships/chart" Target="../charts/chart23.xml"/><Relationship Id="rId10" Type="http://schemas.openxmlformats.org/officeDocument/2006/relationships/chart" Target="../charts/chart28.xml"/><Relationship Id="rId4" Type="http://schemas.openxmlformats.org/officeDocument/2006/relationships/chart" Target="../charts/chart22.xml"/><Relationship Id="rId9" Type="http://schemas.openxmlformats.org/officeDocument/2006/relationships/chart" Target="../charts/chart27.xml"/></Relationships>
</file>

<file path=ppt/slides/_rels/slide1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6.xml"/><Relationship Id="rId4" Type="http://schemas.openxmlformats.org/officeDocument/2006/relationships/chart" Target="../charts/chart12.xml"/></Relationships>
</file>

<file path=ppt/slides/_rels/slide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6.xml"/><Relationship Id="rId4" Type="http://schemas.openxmlformats.org/officeDocument/2006/relationships/chart" Target="../charts/chart16.xml"/></Relationships>
</file>

<file path=ppt/slides/_rels/slide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ă 8"/>
          <p:cNvGraphicFramePr/>
          <p:nvPr>
            <p:extLst>
              <p:ext uri="{D42A27DB-BD31-4B8C-83A1-F6EECF244321}">
                <p14:modId xmlns:p14="http://schemas.microsoft.com/office/powerpoint/2010/main" val="3506999034"/>
              </p:ext>
            </p:extLst>
          </p:nvPr>
        </p:nvGraphicFramePr>
        <p:xfrm>
          <a:off x="1629916" y="1772816"/>
          <a:ext cx="9433048" cy="4104401"/>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tăText 1"/>
          <p:cNvSpPr txBox="1"/>
          <p:nvPr/>
        </p:nvSpPr>
        <p:spPr>
          <a:xfrm>
            <a:off x="2926060" y="5415552"/>
            <a:ext cx="7992888" cy="923330"/>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CE-Fișa de țară- </a:t>
            </a:r>
          </a:p>
          <a:p>
            <a:pPr algn="r">
              <a:defRPr sz="1000" b="0" i="0" u="none" strike="noStrike" kern="1200" baseline="0">
                <a:solidFill>
                  <a:sysClr val="windowText" lastClr="000000">
                    <a:lumMod val="65000"/>
                    <a:lumOff val="35000"/>
                  </a:sysClr>
                </a:solidFill>
                <a:latin typeface="+mn-lt"/>
                <a:ea typeface="+mn-ea"/>
                <a:cs typeface="+mn-cs"/>
              </a:defRPr>
            </a:pPr>
            <a:r>
              <a:rPr lang="ro-RO" i="1" dirty="0"/>
              <a:t>”Cunoașterea și percepțiile cetățenilor asupra politicii UE”- iunie </a:t>
            </a:r>
            <a:r>
              <a:rPr lang="ro-RO" i="1" dirty="0" smtClean="0"/>
              <a:t>2019. </a:t>
            </a:r>
          </a:p>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Pentru anul 2020 sursa datelor: sondaj de opinie la nivel populației-MIPE Evaluarea retrospectivă POSDRU</a:t>
            </a:r>
            <a:endParaRPr lang="ro-RO" i="1" dirty="0"/>
          </a:p>
          <a:p>
            <a:endParaRPr lang="ro-RO" dirty="0"/>
          </a:p>
        </p:txBody>
      </p:sp>
      <p:sp>
        <p:nvSpPr>
          <p:cNvPr id="6" name="Title 1"/>
          <p:cNvSpPr txBox="1">
            <a:spLocks/>
          </p:cNvSpPr>
          <p:nvPr/>
        </p:nvSpPr>
        <p:spPr>
          <a:xfrm>
            <a:off x="693812" y="692696"/>
            <a:ext cx="10969943" cy="711081"/>
          </a:xfrm>
          <a:prstGeom prst="rect">
            <a:avLst/>
          </a:prstGeom>
        </p:spPr>
        <p:txBody>
          <a:bodyPr vert="horz" lIns="0" tIns="0" rIns="0" bIns="0" rtlCol="0" anchor="ctr">
            <a:normAutofit/>
          </a:bodyPr>
          <a:lstStyle>
            <a:lvl1pPr algn="ctr" defTabSz="1218987" rtl="0" eaLnBrk="1" latinLnBrk="0" hangingPunct="1">
              <a:spcBef>
                <a:spcPct val="0"/>
              </a:spcBef>
              <a:buNone/>
              <a:defRPr lang="en-US" sz="4000" kern="1200" smtClean="0">
                <a:solidFill>
                  <a:schemeClr val="tx1">
                    <a:lumMod val="75000"/>
                    <a:lumOff val="25000"/>
                  </a:schemeClr>
                </a:solidFill>
                <a:latin typeface="+mj-lt"/>
                <a:ea typeface="+mj-ea"/>
                <a:cs typeface="+mj-cs"/>
              </a:defRPr>
            </a:lvl1pPr>
          </a:lstStyle>
          <a:p>
            <a:pPr algn="l"/>
            <a:r>
              <a:rPr lang="ro-RO" sz="1800" b="1" dirty="0" smtClean="0">
                <a:solidFill>
                  <a:schemeClr val="tx1"/>
                </a:solidFill>
              </a:rPr>
              <a:t>Notorietatea cofinanțărilor Uniunii Europene</a:t>
            </a:r>
            <a:endParaRPr lang="en-IN" sz="1800" b="1" dirty="0">
              <a:solidFill>
                <a:schemeClr val="tx1"/>
              </a:solidFill>
            </a:endParaRPr>
          </a:p>
        </p:txBody>
      </p:sp>
    </p:spTree>
    <p:extLst>
      <p:ext uri="{BB962C8B-B14F-4D97-AF65-F5344CB8AC3E}">
        <p14:creationId xmlns:p14="http://schemas.microsoft.com/office/powerpoint/2010/main" val="3770555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1800" b="1" dirty="0" smtClean="0"/>
              <a:t>Conștientizarea rolului în creșterea notorietății </a:t>
            </a:r>
            <a:endParaRPr lang="en-IN" sz="1800" b="1" dirty="0"/>
          </a:p>
        </p:txBody>
      </p:sp>
      <p:sp>
        <p:nvSpPr>
          <p:cNvPr id="101" name="CasetăText 100"/>
          <p:cNvSpPr txBox="1"/>
          <p:nvPr/>
        </p:nvSpPr>
        <p:spPr>
          <a:xfrm>
            <a:off x="4795435" y="6441572"/>
            <a:ext cx="6987609"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graphicFrame>
        <p:nvGraphicFramePr>
          <p:cNvPr id="7" name="Diagramă 6"/>
          <p:cNvGraphicFramePr/>
          <p:nvPr>
            <p:extLst>
              <p:ext uri="{D42A27DB-BD31-4B8C-83A1-F6EECF244321}">
                <p14:modId xmlns:p14="http://schemas.microsoft.com/office/powerpoint/2010/main" val="2325576236"/>
              </p:ext>
            </p:extLst>
          </p:nvPr>
        </p:nvGraphicFramePr>
        <p:xfrm>
          <a:off x="339417" y="1700808"/>
          <a:ext cx="5328593" cy="3969958"/>
        </p:xfrm>
        <a:graphic>
          <a:graphicData uri="http://schemas.openxmlformats.org/drawingml/2006/chart">
            <c:chart xmlns:c="http://schemas.openxmlformats.org/drawingml/2006/chart" xmlns:r="http://schemas.openxmlformats.org/officeDocument/2006/relationships" r:id="rId2"/>
          </a:graphicData>
        </a:graphic>
      </p:graphicFrame>
      <p:cxnSp>
        <p:nvCxnSpPr>
          <p:cNvPr id="17" name="Straight Connector 1354"/>
          <p:cNvCxnSpPr/>
          <p:nvPr/>
        </p:nvCxnSpPr>
        <p:spPr>
          <a:xfrm>
            <a:off x="609441" y="5899039"/>
            <a:ext cx="10815337" cy="0"/>
          </a:xfrm>
          <a:prstGeom prst="line">
            <a:avLst/>
          </a:prstGeom>
          <a:ln>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Diagramă 22"/>
          <p:cNvGraphicFramePr/>
          <p:nvPr>
            <p:extLst>
              <p:ext uri="{D42A27DB-BD31-4B8C-83A1-F6EECF244321}">
                <p14:modId xmlns:p14="http://schemas.microsoft.com/office/powerpoint/2010/main" val="1593777743"/>
              </p:ext>
            </p:extLst>
          </p:nvPr>
        </p:nvGraphicFramePr>
        <p:xfrm>
          <a:off x="6166420" y="1700808"/>
          <a:ext cx="5723781" cy="3957572"/>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30"/>
          <p:cNvSpPr txBox="1"/>
          <p:nvPr/>
        </p:nvSpPr>
        <p:spPr>
          <a:xfrm>
            <a:off x="2136833" y="5513631"/>
            <a:ext cx="1994216" cy="338554"/>
          </a:xfrm>
          <a:prstGeom prst="rect">
            <a:avLst/>
          </a:prstGeom>
          <a:noFill/>
          <a:ln>
            <a:noFill/>
          </a:ln>
        </p:spPr>
        <p:txBody>
          <a:bodyPr wrap="square" lIns="0" rIns="0" rtlCol="0" anchor="ctr">
            <a:spAutoFit/>
          </a:bodyPr>
          <a:lstStyle/>
          <a:p>
            <a:pPr algn="ctr"/>
            <a:r>
              <a:rPr lang="ro-RO" sz="1600" kern="0" dirty="0" smtClean="0">
                <a:latin typeface="Arial" pitchFamily="34" charset="0"/>
                <a:cs typeface="Arial" pitchFamily="34" charset="0"/>
              </a:rPr>
              <a:t>BENEFICIARI</a:t>
            </a:r>
            <a:endParaRPr lang="en-US" sz="1600" kern="0" dirty="0">
              <a:latin typeface="Arial" pitchFamily="34" charset="0"/>
              <a:cs typeface="Arial" pitchFamily="34" charset="0"/>
            </a:endParaRPr>
          </a:p>
        </p:txBody>
      </p:sp>
      <p:sp>
        <p:nvSpPr>
          <p:cNvPr id="25" name="TextBox 62"/>
          <p:cNvSpPr txBox="1"/>
          <p:nvPr/>
        </p:nvSpPr>
        <p:spPr>
          <a:xfrm>
            <a:off x="1734151" y="5883328"/>
            <a:ext cx="3083980" cy="523220"/>
          </a:xfrm>
          <a:prstGeom prst="rect">
            <a:avLst/>
          </a:prstGeom>
          <a:noFill/>
          <a:ln>
            <a:noFill/>
          </a:ln>
        </p:spPr>
        <p:txBody>
          <a:bodyPr wrap="square" lIns="0" rIns="0" rtlCol="0" anchor="ctr">
            <a:spAutoFit/>
          </a:bodyPr>
          <a:lstStyle/>
          <a:p>
            <a:pPr algn="ctr"/>
            <a:r>
              <a:rPr lang="ro-RO" sz="2800" b="1" kern="0" dirty="0" smtClean="0">
                <a:latin typeface="Arial" pitchFamily="34" charset="0"/>
                <a:cs typeface="Arial" pitchFamily="34" charset="0"/>
              </a:rPr>
              <a:t>8,46 puncte </a:t>
            </a:r>
            <a:endParaRPr lang="en-US" sz="2800" b="1" kern="0" dirty="0">
              <a:latin typeface="Arial" pitchFamily="34" charset="0"/>
              <a:cs typeface="Arial" pitchFamily="34" charset="0"/>
            </a:endParaRPr>
          </a:p>
        </p:txBody>
      </p:sp>
      <p:sp>
        <p:nvSpPr>
          <p:cNvPr id="26" name="TextBox 30"/>
          <p:cNvSpPr txBox="1"/>
          <p:nvPr/>
        </p:nvSpPr>
        <p:spPr>
          <a:xfrm>
            <a:off x="7745733" y="5523854"/>
            <a:ext cx="2681298" cy="338554"/>
          </a:xfrm>
          <a:prstGeom prst="rect">
            <a:avLst/>
          </a:prstGeom>
          <a:noFill/>
          <a:ln>
            <a:noFill/>
          </a:ln>
        </p:spPr>
        <p:txBody>
          <a:bodyPr wrap="square" lIns="0" rIns="0" rtlCol="0" anchor="ctr">
            <a:spAutoFit/>
          </a:bodyPr>
          <a:lstStyle/>
          <a:p>
            <a:pPr algn="ctr"/>
            <a:r>
              <a:rPr lang="ro-RO" sz="1600" kern="0" dirty="0" smtClean="0">
                <a:latin typeface="Arial" pitchFamily="34" charset="0"/>
                <a:cs typeface="Arial" pitchFamily="34" charset="0"/>
              </a:rPr>
              <a:t>POTENȚIALI BENEFICIARI</a:t>
            </a:r>
            <a:endParaRPr lang="en-US" sz="1600" kern="0" dirty="0">
              <a:latin typeface="Arial" pitchFamily="34" charset="0"/>
              <a:cs typeface="Arial" pitchFamily="34" charset="0"/>
            </a:endParaRPr>
          </a:p>
        </p:txBody>
      </p:sp>
      <p:sp>
        <p:nvSpPr>
          <p:cNvPr id="27" name="TextBox 62"/>
          <p:cNvSpPr txBox="1"/>
          <p:nvPr/>
        </p:nvSpPr>
        <p:spPr>
          <a:xfrm>
            <a:off x="7711305" y="5866530"/>
            <a:ext cx="3083980" cy="523220"/>
          </a:xfrm>
          <a:prstGeom prst="rect">
            <a:avLst/>
          </a:prstGeom>
          <a:noFill/>
          <a:ln>
            <a:noFill/>
          </a:ln>
        </p:spPr>
        <p:txBody>
          <a:bodyPr wrap="square" lIns="0" rIns="0" rtlCol="0" anchor="ctr">
            <a:spAutoFit/>
          </a:bodyPr>
          <a:lstStyle/>
          <a:p>
            <a:pPr algn="ctr"/>
            <a:r>
              <a:rPr lang="ro-RO" sz="2800" b="1" kern="0" dirty="0" smtClean="0">
                <a:latin typeface="Arial" pitchFamily="34" charset="0"/>
                <a:cs typeface="Arial" pitchFamily="34" charset="0"/>
              </a:rPr>
              <a:t>6,16 puncte </a:t>
            </a:r>
            <a:endParaRPr lang="en-US" sz="2800" b="1" kern="0" dirty="0">
              <a:latin typeface="Arial" pitchFamily="34" charset="0"/>
              <a:cs typeface="Arial" pitchFamily="34" charset="0"/>
            </a:endParaRPr>
          </a:p>
        </p:txBody>
      </p:sp>
      <p:sp>
        <p:nvSpPr>
          <p:cNvPr id="8" name="Dreptunghi 7"/>
          <p:cNvSpPr/>
          <p:nvPr/>
        </p:nvSpPr>
        <p:spPr>
          <a:xfrm>
            <a:off x="441964" y="1081654"/>
            <a:ext cx="11468353" cy="523220"/>
          </a:xfrm>
          <a:prstGeom prst="rect">
            <a:avLst/>
          </a:prstGeom>
        </p:spPr>
        <p:txBody>
          <a:bodyPr wrap="square">
            <a:spAutoFit/>
          </a:bodyPr>
          <a:lstStyle/>
          <a:p>
            <a:pPr algn="ctr"/>
            <a:r>
              <a:rPr lang="ro-RO" sz="1400" i="1" dirty="0" smtClean="0"/>
              <a:t>Estimați </a:t>
            </a:r>
            <a:r>
              <a:rPr lang="ro-RO" sz="1400" i="1" dirty="0"/>
              <a:t>pe o scala de la 1(rol foarte mic) la 10 (rol foarte mare) rolul pe care fiecare dintre următoarele categorii de actori instituțional îl au în creșterea notorietății programelor operaționale la nivel național:</a:t>
            </a:r>
          </a:p>
        </p:txBody>
      </p:sp>
    </p:spTree>
    <p:extLst>
      <p:ext uri="{BB962C8B-B14F-4D97-AF65-F5344CB8AC3E}">
        <p14:creationId xmlns:p14="http://schemas.microsoft.com/office/powerpoint/2010/main" val="113174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 calcmode="lin" valueType="num">
                                      <p:cBhvr>
                                        <p:cTn id="10" dur="500" fill="hold"/>
                                        <p:tgtEl>
                                          <p:spTgt spid="25"/>
                                        </p:tgtEl>
                                        <p:attrNameLst>
                                          <p:attrName>ppt_w</p:attrName>
                                        </p:attrNameLst>
                                      </p:cBhvr>
                                      <p:tavLst>
                                        <p:tav tm="0">
                                          <p:val>
                                            <p:fltVal val="0"/>
                                          </p:val>
                                        </p:tav>
                                        <p:tav tm="100000">
                                          <p:val>
                                            <p:strVal val="#ppt_w"/>
                                          </p:val>
                                        </p:tav>
                                      </p:tavLst>
                                    </p:anim>
                                    <p:anim calcmode="lin" valueType="num">
                                      <p:cBhvr>
                                        <p:cTn id="11" dur="500" fill="hold"/>
                                        <p:tgtEl>
                                          <p:spTgt spid="25"/>
                                        </p:tgtEl>
                                        <p:attrNameLst>
                                          <p:attrName>ppt_h</p:attrName>
                                        </p:attrNameLst>
                                      </p:cBhvr>
                                      <p:tavLst>
                                        <p:tav tm="0">
                                          <p:val>
                                            <p:fltVal val="0"/>
                                          </p:val>
                                        </p:tav>
                                        <p:tav tm="100000">
                                          <p:val>
                                            <p:strVal val="#ppt_h"/>
                                          </p:val>
                                        </p:tav>
                                      </p:tavLst>
                                    </p:anim>
                                    <p:animEffect transition="in" filter="fade">
                                      <p:cBhvr>
                                        <p:cTn id="12" dur="500"/>
                                        <p:tgtEl>
                                          <p:spTgt spid="25"/>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fltVal val="0"/>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animEffect transition="in" filter="fade">
                                      <p:cBhvr>
                                        <p:cTn id="17" dur="500"/>
                                        <p:tgtEl>
                                          <p:spTgt spid="24"/>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1800" b="1" dirty="0" smtClean="0"/>
              <a:t>Distribuția la nivel regional a aprecierii calității comunicării  cu instituțiile de management POCU</a:t>
            </a:r>
            <a:endParaRPr lang="en-IN" sz="1800" b="1" dirty="0"/>
          </a:p>
        </p:txBody>
      </p:sp>
      <p:cxnSp>
        <p:nvCxnSpPr>
          <p:cNvPr id="1355" name="Straight Connector 1354"/>
          <p:cNvCxnSpPr/>
          <p:nvPr/>
        </p:nvCxnSpPr>
        <p:spPr>
          <a:xfrm>
            <a:off x="512164" y="5949280"/>
            <a:ext cx="10815337" cy="0"/>
          </a:xfrm>
          <a:prstGeom prst="line">
            <a:avLst/>
          </a:prstGeom>
          <a:ln>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pic>
        <p:nvPicPr>
          <p:cNvPr id="2058" name="Imagine 2057"/>
          <p:cNvPicPr>
            <a:picLocks noChangeAspect="1"/>
          </p:cNvPicPr>
          <p:nvPr/>
        </p:nvPicPr>
        <p:blipFill>
          <a:blip r:embed="rId2">
            <a:duotone>
              <a:schemeClr val="bg2">
                <a:shade val="45000"/>
                <a:satMod val="135000"/>
              </a:schemeClr>
              <a:prstClr val="white"/>
            </a:duotone>
          </a:blip>
          <a:stretch>
            <a:fillRect/>
          </a:stretch>
        </p:blipFill>
        <p:spPr>
          <a:xfrm>
            <a:off x="1125860" y="1524825"/>
            <a:ext cx="5743178" cy="3746293"/>
          </a:xfrm>
          <a:prstGeom prst="rect">
            <a:avLst/>
          </a:prstGeom>
        </p:spPr>
      </p:pic>
      <p:sp>
        <p:nvSpPr>
          <p:cNvPr id="2065" name="Rectangle 32"/>
          <p:cNvSpPr/>
          <p:nvPr/>
        </p:nvSpPr>
        <p:spPr>
          <a:xfrm>
            <a:off x="1341747" y="5536282"/>
            <a:ext cx="445459" cy="397307"/>
          </a:xfrm>
          <a:prstGeom prst="rect">
            <a:avLst/>
          </a:prstGeom>
          <a:solidFill>
            <a:srgbClr val="0D3C4A"/>
          </a:solidFill>
          <a:ln>
            <a:noFill/>
          </a:ln>
          <a:effectLst>
            <a:innerShdw blurRad="127000">
              <a:prstClr val="black">
                <a:alpha val="2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sp>
        <p:nvSpPr>
          <p:cNvPr id="2067" name="TextBox 46"/>
          <p:cNvSpPr txBox="1"/>
          <p:nvPr/>
        </p:nvSpPr>
        <p:spPr>
          <a:xfrm>
            <a:off x="1809176" y="5517232"/>
            <a:ext cx="1529586" cy="400110"/>
          </a:xfrm>
          <a:prstGeom prst="rect">
            <a:avLst/>
          </a:prstGeom>
          <a:noFill/>
        </p:spPr>
        <p:txBody>
          <a:bodyPr wrap="none" rtlCol="0">
            <a:spAutoFit/>
          </a:bodyPr>
          <a:lstStyle/>
          <a:p>
            <a:r>
              <a:rPr lang="ro-RO" sz="2000" b="1" dirty="0" smtClean="0">
                <a:latin typeface="Arial Narrow" panose="020B0606020202030204" pitchFamily="34" charset="0"/>
              </a:rPr>
              <a:t>BENEFICIARI</a:t>
            </a:r>
            <a:endParaRPr lang="en-IN" sz="2000" b="1" dirty="0">
              <a:latin typeface="Arial Narrow" panose="020B0606020202030204" pitchFamily="34" charset="0"/>
            </a:endParaRPr>
          </a:p>
        </p:txBody>
      </p:sp>
      <p:sp>
        <p:nvSpPr>
          <p:cNvPr id="2068" name="Rectangle 32"/>
          <p:cNvSpPr/>
          <p:nvPr/>
        </p:nvSpPr>
        <p:spPr>
          <a:xfrm>
            <a:off x="4765511" y="5514968"/>
            <a:ext cx="445459" cy="434312"/>
          </a:xfrm>
          <a:prstGeom prst="rect">
            <a:avLst/>
          </a:prstGeom>
          <a:solidFill>
            <a:srgbClr val="8EB4E3"/>
          </a:solidFill>
          <a:ln>
            <a:solidFill>
              <a:srgbClr val="197795"/>
            </a:solidFill>
          </a:ln>
          <a:effectLst>
            <a:innerShdw blurRad="127000">
              <a:prstClr val="black">
                <a:alpha val="2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sp>
        <p:nvSpPr>
          <p:cNvPr id="2069" name="TextBox 46"/>
          <p:cNvSpPr txBox="1"/>
          <p:nvPr/>
        </p:nvSpPr>
        <p:spPr>
          <a:xfrm>
            <a:off x="5220792" y="5570190"/>
            <a:ext cx="3302546" cy="400110"/>
          </a:xfrm>
          <a:prstGeom prst="rect">
            <a:avLst/>
          </a:prstGeom>
          <a:noFill/>
        </p:spPr>
        <p:txBody>
          <a:bodyPr wrap="square" rtlCol="0">
            <a:spAutoFit/>
          </a:bodyPr>
          <a:lstStyle/>
          <a:p>
            <a:r>
              <a:rPr lang="ro-RO" sz="2000" b="1" dirty="0" smtClean="0">
                <a:latin typeface="Arial Narrow" panose="020B0606020202030204" pitchFamily="34" charset="0"/>
              </a:rPr>
              <a:t>POTENȚIALI BENEFICIARI</a:t>
            </a:r>
            <a:endParaRPr lang="en-IN" sz="2000" b="1" dirty="0">
              <a:latin typeface="Arial Narrow" panose="020B0606020202030204" pitchFamily="34" charset="0"/>
            </a:endParaRPr>
          </a:p>
        </p:txBody>
      </p:sp>
      <p:graphicFrame>
        <p:nvGraphicFramePr>
          <p:cNvPr id="2071" name="Diagramă 2070"/>
          <p:cNvGraphicFramePr/>
          <p:nvPr>
            <p:extLst>
              <p:ext uri="{D42A27DB-BD31-4B8C-83A1-F6EECF244321}">
                <p14:modId xmlns:p14="http://schemas.microsoft.com/office/powerpoint/2010/main" val="228167939"/>
              </p:ext>
            </p:extLst>
          </p:nvPr>
        </p:nvGraphicFramePr>
        <p:xfrm>
          <a:off x="6146665" y="2313165"/>
          <a:ext cx="1153345" cy="10848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74" name="Diagramă 2073"/>
          <p:cNvGraphicFramePr/>
          <p:nvPr>
            <p:extLst>
              <p:ext uri="{D42A27DB-BD31-4B8C-83A1-F6EECF244321}">
                <p14:modId xmlns:p14="http://schemas.microsoft.com/office/powerpoint/2010/main" val="2803442183"/>
              </p:ext>
            </p:extLst>
          </p:nvPr>
        </p:nvGraphicFramePr>
        <p:xfrm>
          <a:off x="3564965" y="3817897"/>
          <a:ext cx="1064157" cy="10648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75" name="Diagramă 2074"/>
          <p:cNvGraphicFramePr/>
          <p:nvPr>
            <p:extLst>
              <p:ext uri="{D42A27DB-BD31-4B8C-83A1-F6EECF244321}">
                <p14:modId xmlns:p14="http://schemas.microsoft.com/office/powerpoint/2010/main" val="3372023329"/>
              </p:ext>
            </p:extLst>
          </p:nvPr>
        </p:nvGraphicFramePr>
        <p:xfrm>
          <a:off x="4820029" y="3166706"/>
          <a:ext cx="1264310" cy="119171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76" name="Diagramă 2075"/>
          <p:cNvGraphicFramePr/>
          <p:nvPr>
            <p:extLst>
              <p:ext uri="{D42A27DB-BD31-4B8C-83A1-F6EECF244321}">
                <p14:modId xmlns:p14="http://schemas.microsoft.com/office/powerpoint/2010/main" val="318935283"/>
              </p:ext>
            </p:extLst>
          </p:nvPr>
        </p:nvGraphicFramePr>
        <p:xfrm>
          <a:off x="4137645" y="1519149"/>
          <a:ext cx="1326637" cy="126846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77" name="Diagramă 2076"/>
          <p:cNvGraphicFramePr/>
          <p:nvPr>
            <p:extLst>
              <p:ext uri="{D42A27DB-BD31-4B8C-83A1-F6EECF244321}">
                <p14:modId xmlns:p14="http://schemas.microsoft.com/office/powerpoint/2010/main" val="861453452"/>
              </p:ext>
            </p:extLst>
          </p:nvPr>
        </p:nvGraphicFramePr>
        <p:xfrm>
          <a:off x="2263088" y="1354987"/>
          <a:ext cx="1326637" cy="126846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78" name="Diagramă 2077"/>
          <p:cNvGraphicFramePr/>
          <p:nvPr>
            <p:extLst>
              <p:ext uri="{D42A27DB-BD31-4B8C-83A1-F6EECF244321}">
                <p14:modId xmlns:p14="http://schemas.microsoft.com/office/powerpoint/2010/main" val="2283891472"/>
              </p:ext>
            </p:extLst>
          </p:nvPr>
        </p:nvGraphicFramePr>
        <p:xfrm>
          <a:off x="3053677" y="2459804"/>
          <a:ext cx="1456951" cy="114785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079" name="Diagramă 2078"/>
          <p:cNvGraphicFramePr/>
          <p:nvPr>
            <p:extLst>
              <p:ext uri="{D42A27DB-BD31-4B8C-83A1-F6EECF244321}">
                <p14:modId xmlns:p14="http://schemas.microsoft.com/office/powerpoint/2010/main" val="3490250551"/>
              </p:ext>
            </p:extLst>
          </p:nvPr>
        </p:nvGraphicFramePr>
        <p:xfrm>
          <a:off x="1276808" y="2920206"/>
          <a:ext cx="1224326" cy="104730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080" name="Diagramă 2079"/>
          <p:cNvGraphicFramePr/>
          <p:nvPr>
            <p:extLst>
              <p:ext uri="{D42A27DB-BD31-4B8C-83A1-F6EECF244321}">
                <p14:modId xmlns:p14="http://schemas.microsoft.com/office/powerpoint/2010/main" val="3489275354"/>
              </p:ext>
            </p:extLst>
          </p:nvPr>
        </p:nvGraphicFramePr>
        <p:xfrm>
          <a:off x="2136415" y="3967509"/>
          <a:ext cx="1287702" cy="112501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8" name="Diagramă 17"/>
          <p:cNvGraphicFramePr/>
          <p:nvPr>
            <p:extLst>
              <p:ext uri="{D42A27DB-BD31-4B8C-83A1-F6EECF244321}">
                <p14:modId xmlns:p14="http://schemas.microsoft.com/office/powerpoint/2010/main" val="497252846"/>
              </p:ext>
            </p:extLst>
          </p:nvPr>
        </p:nvGraphicFramePr>
        <p:xfrm>
          <a:off x="7473776" y="1335896"/>
          <a:ext cx="4169056" cy="4354564"/>
        </p:xfrm>
        <a:graphic>
          <a:graphicData uri="http://schemas.openxmlformats.org/drawingml/2006/chart">
            <c:chart xmlns:c="http://schemas.openxmlformats.org/drawingml/2006/chart" xmlns:r="http://schemas.openxmlformats.org/officeDocument/2006/relationships" r:id="rId11"/>
          </a:graphicData>
        </a:graphic>
      </p:graphicFrame>
      <p:sp>
        <p:nvSpPr>
          <p:cNvPr id="24" name="TextBox 62"/>
          <p:cNvSpPr txBox="1"/>
          <p:nvPr/>
        </p:nvSpPr>
        <p:spPr>
          <a:xfrm>
            <a:off x="837828" y="5949280"/>
            <a:ext cx="3083980" cy="523220"/>
          </a:xfrm>
          <a:prstGeom prst="rect">
            <a:avLst/>
          </a:prstGeom>
          <a:noFill/>
          <a:ln>
            <a:noFill/>
          </a:ln>
        </p:spPr>
        <p:txBody>
          <a:bodyPr wrap="square" lIns="0" rIns="0" rtlCol="0" anchor="ctr">
            <a:spAutoFit/>
          </a:bodyPr>
          <a:lstStyle/>
          <a:p>
            <a:pPr algn="ctr"/>
            <a:r>
              <a:rPr lang="ro-RO" sz="2800" b="1" kern="0" dirty="0" smtClean="0">
                <a:latin typeface="Arial" pitchFamily="34" charset="0"/>
                <a:cs typeface="Arial" pitchFamily="34" charset="0"/>
              </a:rPr>
              <a:t>7,67 </a:t>
            </a:r>
            <a:r>
              <a:rPr lang="ro-RO" sz="1800" b="1" kern="0" dirty="0" smtClean="0">
                <a:latin typeface="Arial" pitchFamily="34" charset="0"/>
                <a:cs typeface="Arial" pitchFamily="34" charset="0"/>
              </a:rPr>
              <a:t>puncte </a:t>
            </a:r>
            <a:endParaRPr lang="en-US" sz="1800" b="1" kern="0" dirty="0">
              <a:latin typeface="Arial" pitchFamily="34" charset="0"/>
              <a:cs typeface="Arial" pitchFamily="34" charset="0"/>
            </a:endParaRPr>
          </a:p>
        </p:txBody>
      </p:sp>
      <p:sp>
        <p:nvSpPr>
          <p:cNvPr id="8" name="Dreptunghi 7"/>
          <p:cNvSpPr/>
          <p:nvPr/>
        </p:nvSpPr>
        <p:spPr>
          <a:xfrm>
            <a:off x="1134523" y="1072363"/>
            <a:ext cx="9780617" cy="338554"/>
          </a:xfrm>
          <a:prstGeom prst="rect">
            <a:avLst/>
          </a:prstGeom>
        </p:spPr>
        <p:txBody>
          <a:bodyPr wrap="square">
            <a:spAutoFit/>
          </a:bodyPr>
          <a:lstStyle/>
          <a:p>
            <a:r>
              <a:rPr lang="ro-RO" sz="1600" i="1" dirty="0"/>
              <a:t>Pe o scala de la 1 la 10 cum apreciați calitatea comunicării dintre instituțiile de management ale POCU</a:t>
            </a:r>
          </a:p>
        </p:txBody>
      </p:sp>
      <p:sp>
        <p:nvSpPr>
          <p:cNvPr id="26" name="TextBox 62"/>
          <p:cNvSpPr txBox="1"/>
          <p:nvPr/>
        </p:nvSpPr>
        <p:spPr>
          <a:xfrm>
            <a:off x="4765511" y="5949280"/>
            <a:ext cx="3083980" cy="523220"/>
          </a:xfrm>
          <a:prstGeom prst="rect">
            <a:avLst/>
          </a:prstGeom>
          <a:noFill/>
          <a:ln>
            <a:noFill/>
          </a:ln>
        </p:spPr>
        <p:txBody>
          <a:bodyPr wrap="square" lIns="0" rIns="0" rtlCol="0" anchor="ctr">
            <a:spAutoFit/>
          </a:bodyPr>
          <a:lstStyle/>
          <a:p>
            <a:pPr algn="ctr"/>
            <a:r>
              <a:rPr lang="ro-RO" sz="2800" b="1" kern="0" dirty="0" smtClean="0">
                <a:latin typeface="Arial" pitchFamily="34" charset="0"/>
                <a:cs typeface="Arial" pitchFamily="34" charset="0"/>
              </a:rPr>
              <a:t>6,20 </a:t>
            </a:r>
            <a:r>
              <a:rPr lang="ro-RO" sz="1800" b="1" kern="0" dirty="0" smtClean="0">
                <a:latin typeface="Arial" pitchFamily="34" charset="0"/>
                <a:cs typeface="Arial" pitchFamily="34" charset="0"/>
              </a:rPr>
              <a:t>puncte </a:t>
            </a:r>
            <a:endParaRPr lang="en-US" sz="1800" b="1" kern="0" dirty="0">
              <a:latin typeface="Arial" pitchFamily="34" charset="0"/>
              <a:cs typeface="Arial" pitchFamily="34" charset="0"/>
            </a:endParaRPr>
          </a:p>
        </p:txBody>
      </p:sp>
      <p:cxnSp>
        <p:nvCxnSpPr>
          <p:cNvPr id="10" name="Conector cotit 9"/>
          <p:cNvCxnSpPr/>
          <p:nvPr/>
        </p:nvCxnSpPr>
        <p:spPr>
          <a:xfrm flipV="1">
            <a:off x="4428951" y="3443857"/>
            <a:ext cx="2324906" cy="1086160"/>
          </a:xfrm>
          <a:prstGeom prst="bentConnector3">
            <a:avLst>
              <a:gd name="adj1" fmla="val 99983"/>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CasetăText 29"/>
          <p:cNvSpPr txBox="1"/>
          <p:nvPr/>
        </p:nvSpPr>
        <p:spPr>
          <a:xfrm>
            <a:off x="4795435" y="6441572"/>
            <a:ext cx="6987609"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spTree>
    <p:extLst>
      <p:ext uri="{BB962C8B-B14F-4D97-AF65-F5344CB8AC3E}">
        <p14:creationId xmlns:p14="http://schemas.microsoft.com/office/powerpoint/2010/main" val="371535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55"/>
                                        </p:tgtEl>
                                        <p:attrNameLst>
                                          <p:attrName>style.visibility</p:attrName>
                                        </p:attrNameLst>
                                      </p:cBhvr>
                                      <p:to>
                                        <p:strVal val="visible"/>
                                      </p:to>
                                    </p:set>
                                    <p:animEffect transition="in" filter="fade">
                                      <p:cBhvr>
                                        <p:cTn id="7" dur="500"/>
                                        <p:tgtEl>
                                          <p:spTgt spid="1355"/>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 calcmode="lin" valueType="num">
                                      <p:cBhvr>
                                        <p:cTn id="10" dur="500" fill="hold"/>
                                        <p:tgtEl>
                                          <p:spTgt spid="24"/>
                                        </p:tgtEl>
                                        <p:attrNameLst>
                                          <p:attrName>ppt_w</p:attrName>
                                        </p:attrNameLst>
                                      </p:cBhvr>
                                      <p:tavLst>
                                        <p:tav tm="0">
                                          <p:val>
                                            <p:fltVal val="0"/>
                                          </p:val>
                                        </p:tav>
                                        <p:tav tm="100000">
                                          <p:val>
                                            <p:strVal val="#ppt_w"/>
                                          </p:val>
                                        </p:tav>
                                      </p:tavLst>
                                    </p:anim>
                                    <p:anim calcmode="lin" valueType="num">
                                      <p:cBhvr>
                                        <p:cTn id="11" dur="500" fill="hold"/>
                                        <p:tgtEl>
                                          <p:spTgt spid="24"/>
                                        </p:tgtEl>
                                        <p:attrNameLst>
                                          <p:attrName>ppt_h</p:attrName>
                                        </p:attrNameLst>
                                      </p:cBhvr>
                                      <p:tavLst>
                                        <p:tav tm="0">
                                          <p:val>
                                            <p:fltVal val="0"/>
                                          </p:val>
                                        </p:tav>
                                        <p:tav tm="100000">
                                          <p:val>
                                            <p:strVal val="#ppt_h"/>
                                          </p:val>
                                        </p:tav>
                                      </p:tavLst>
                                    </p:anim>
                                    <p:animEffect transition="in" filter="fade">
                                      <p:cBhvr>
                                        <p:cTn id="12" dur="500"/>
                                        <p:tgtEl>
                                          <p:spTgt spid="24"/>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z="1800" b="1" dirty="0" smtClean="0"/>
              <a:t>Percepția utilității activităților de comunicare</a:t>
            </a:r>
            <a:endParaRPr lang="ro-RO" sz="1800" b="1" dirty="0"/>
          </a:p>
        </p:txBody>
      </p:sp>
      <p:graphicFrame>
        <p:nvGraphicFramePr>
          <p:cNvPr id="3" name="Diagramă 2"/>
          <p:cNvGraphicFramePr/>
          <p:nvPr>
            <p:extLst>
              <p:ext uri="{D42A27DB-BD31-4B8C-83A1-F6EECF244321}">
                <p14:modId xmlns:p14="http://schemas.microsoft.com/office/powerpoint/2010/main" val="2599511500"/>
              </p:ext>
            </p:extLst>
          </p:nvPr>
        </p:nvGraphicFramePr>
        <p:xfrm>
          <a:off x="846596" y="1798873"/>
          <a:ext cx="10936448" cy="4078399"/>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1354"/>
          <p:cNvCxnSpPr/>
          <p:nvPr/>
        </p:nvCxnSpPr>
        <p:spPr>
          <a:xfrm>
            <a:off x="609441" y="5899039"/>
            <a:ext cx="10815337"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TextBox 24"/>
          <p:cNvSpPr txBox="1"/>
          <p:nvPr/>
        </p:nvSpPr>
        <p:spPr>
          <a:xfrm>
            <a:off x="3014864" y="5821744"/>
            <a:ext cx="1107996" cy="646331"/>
          </a:xfrm>
          <a:prstGeom prst="rect">
            <a:avLst/>
          </a:prstGeom>
          <a:noFill/>
        </p:spPr>
        <p:txBody>
          <a:bodyPr wrap="none" rtlCol="0" anchor="ctr">
            <a:spAutoFit/>
          </a:bodyPr>
          <a:lstStyle/>
          <a:p>
            <a:r>
              <a:rPr lang="ro-RO" sz="3600" b="1" dirty="0" smtClean="0"/>
              <a:t>8,60</a:t>
            </a:r>
            <a:endParaRPr lang="en-IN" sz="3600" b="1" dirty="0"/>
          </a:p>
        </p:txBody>
      </p:sp>
      <p:sp>
        <p:nvSpPr>
          <p:cNvPr id="7" name="TextBox 24"/>
          <p:cNvSpPr txBox="1"/>
          <p:nvPr/>
        </p:nvSpPr>
        <p:spPr>
          <a:xfrm>
            <a:off x="6113263" y="5836257"/>
            <a:ext cx="1107996" cy="646331"/>
          </a:xfrm>
          <a:prstGeom prst="rect">
            <a:avLst/>
          </a:prstGeom>
          <a:noFill/>
        </p:spPr>
        <p:txBody>
          <a:bodyPr wrap="none" rtlCol="0" anchor="ctr">
            <a:spAutoFit/>
          </a:bodyPr>
          <a:lstStyle/>
          <a:p>
            <a:r>
              <a:rPr lang="ro-RO" sz="3600" b="1" dirty="0" smtClean="0"/>
              <a:t>7,67</a:t>
            </a:r>
            <a:endParaRPr lang="en-IN" sz="3600" b="1" dirty="0"/>
          </a:p>
        </p:txBody>
      </p:sp>
      <p:sp>
        <p:nvSpPr>
          <p:cNvPr id="8" name="CasetăText 7"/>
          <p:cNvSpPr txBox="1"/>
          <p:nvPr/>
        </p:nvSpPr>
        <p:spPr>
          <a:xfrm>
            <a:off x="4795435" y="6441572"/>
            <a:ext cx="6987609"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sp>
        <p:nvSpPr>
          <p:cNvPr id="9" name="Dreptunghi 8"/>
          <p:cNvSpPr/>
          <p:nvPr/>
        </p:nvSpPr>
        <p:spPr>
          <a:xfrm>
            <a:off x="1053852" y="1184369"/>
            <a:ext cx="10898500" cy="584775"/>
          </a:xfrm>
          <a:prstGeom prst="rect">
            <a:avLst/>
          </a:prstGeom>
        </p:spPr>
        <p:txBody>
          <a:bodyPr wrap="square">
            <a:spAutoFit/>
          </a:bodyPr>
          <a:lstStyle/>
          <a:p>
            <a:r>
              <a:rPr lang="ro-RO" sz="1600" i="1" dirty="0" smtClean="0"/>
              <a:t>Din </a:t>
            </a:r>
            <a:r>
              <a:rPr lang="ro-RO" sz="1600" i="1" dirty="0"/>
              <a:t>punctul dvs. de vedere, acordați o notă de la 1 (foarte puțin util) la 10 foarte util pentru utilitatea activităților de comunicare desfășurare în prezent de către Direcția specializată din MIPE </a:t>
            </a:r>
            <a:r>
              <a:rPr lang="ro-RO" sz="1600" i="1" dirty="0" smtClean="0"/>
              <a:t>pentru</a:t>
            </a:r>
            <a:endParaRPr lang="ro-RO" sz="1600" i="1" dirty="0"/>
          </a:p>
        </p:txBody>
      </p:sp>
      <p:sp>
        <p:nvSpPr>
          <p:cNvPr id="10" name="TextBox 24"/>
          <p:cNvSpPr txBox="1"/>
          <p:nvPr/>
        </p:nvSpPr>
        <p:spPr>
          <a:xfrm>
            <a:off x="8769020" y="5818000"/>
            <a:ext cx="1107996" cy="646331"/>
          </a:xfrm>
          <a:prstGeom prst="rect">
            <a:avLst/>
          </a:prstGeom>
          <a:noFill/>
        </p:spPr>
        <p:txBody>
          <a:bodyPr wrap="none" rtlCol="0" anchor="ctr">
            <a:spAutoFit/>
          </a:bodyPr>
          <a:lstStyle/>
          <a:p>
            <a:r>
              <a:rPr lang="ro-RO" sz="3600" b="1" dirty="0" smtClean="0"/>
              <a:t>7,55</a:t>
            </a:r>
            <a:endParaRPr lang="en-IN" sz="3600" b="1" dirty="0"/>
          </a:p>
        </p:txBody>
      </p:sp>
    </p:spTree>
    <p:extLst>
      <p:ext uri="{BB962C8B-B14F-4D97-AF65-F5344CB8AC3E}">
        <p14:creationId xmlns:p14="http://schemas.microsoft.com/office/powerpoint/2010/main" val="119801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788" y="193585"/>
            <a:ext cx="10969943" cy="711081"/>
          </a:xfrm>
        </p:spPr>
        <p:txBody>
          <a:bodyPr/>
          <a:lstStyle/>
          <a:p>
            <a:r>
              <a:rPr lang="ro-RO" sz="1800" b="1" dirty="0" smtClean="0"/>
              <a:t>Strategii de rezolvare a problemelor grupurilor țintă din partea potențialilor beneficiari</a:t>
            </a:r>
            <a:endParaRPr lang="en-IN" sz="1800" b="1" dirty="0"/>
          </a:p>
        </p:txBody>
      </p:sp>
      <p:sp>
        <p:nvSpPr>
          <p:cNvPr id="31" name="TextBox 30"/>
          <p:cNvSpPr txBox="1"/>
          <p:nvPr/>
        </p:nvSpPr>
        <p:spPr>
          <a:xfrm>
            <a:off x="9204917" y="2683561"/>
            <a:ext cx="1994216" cy="523220"/>
          </a:xfrm>
          <a:prstGeom prst="rect">
            <a:avLst/>
          </a:prstGeom>
          <a:noFill/>
        </p:spPr>
        <p:txBody>
          <a:bodyPr wrap="square" lIns="0" rIns="0" rtlCol="0" anchor="ctr">
            <a:spAutoFit/>
          </a:bodyPr>
          <a:lstStyle/>
          <a:p>
            <a:pPr algn="ctr"/>
            <a:r>
              <a:rPr lang="ro-RO" sz="1400" b="1" kern="0" dirty="0" smtClean="0">
                <a:latin typeface="Arial" pitchFamily="34" charset="0"/>
                <a:cs typeface="Arial" pitchFamily="34" charset="0"/>
              </a:rPr>
              <a:t>NU AU EXPERIENȚĂ POSDRU</a:t>
            </a:r>
            <a:endParaRPr lang="en-US" sz="1400" b="1" kern="0" dirty="0">
              <a:latin typeface="Arial" pitchFamily="34" charset="0"/>
              <a:cs typeface="Arial" pitchFamily="34" charset="0"/>
            </a:endParaRPr>
          </a:p>
        </p:txBody>
      </p:sp>
      <p:graphicFrame>
        <p:nvGraphicFramePr>
          <p:cNvPr id="7" name="Diagramă 6"/>
          <p:cNvGraphicFramePr/>
          <p:nvPr>
            <p:extLst>
              <p:ext uri="{D42A27DB-BD31-4B8C-83A1-F6EECF244321}">
                <p14:modId xmlns:p14="http://schemas.microsoft.com/office/powerpoint/2010/main" val="2928303706"/>
              </p:ext>
            </p:extLst>
          </p:nvPr>
        </p:nvGraphicFramePr>
        <p:xfrm>
          <a:off x="-222668" y="2141516"/>
          <a:ext cx="6367197" cy="42058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Diagramă 12"/>
          <p:cNvGraphicFramePr/>
          <p:nvPr>
            <p:extLst>
              <p:ext uri="{D42A27DB-BD31-4B8C-83A1-F6EECF244321}">
                <p14:modId xmlns:p14="http://schemas.microsoft.com/office/powerpoint/2010/main" val="3760136491"/>
              </p:ext>
            </p:extLst>
          </p:nvPr>
        </p:nvGraphicFramePr>
        <p:xfrm>
          <a:off x="6310876" y="3107040"/>
          <a:ext cx="438970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4" name="CasetăText 13"/>
          <p:cNvSpPr txBox="1"/>
          <p:nvPr/>
        </p:nvSpPr>
        <p:spPr>
          <a:xfrm>
            <a:off x="416727" y="1126268"/>
            <a:ext cx="5508373" cy="738664"/>
          </a:xfrm>
          <a:prstGeom prst="rect">
            <a:avLst/>
          </a:prstGeom>
          <a:noFill/>
        </p:spPr>
        <p:txBody>
          <a:bodyPr wrap="square" rtlCol="0">
            <a:spAutoFit/>
          </a:bodyPr>
          <a:lstStyle/>
          <a:p>
            <a:r>
              <a:rPr lang="ro-RO" sz="1400" i="1" dirty="0" smtClean="0"/>
              <a:t>Ați obținut </a:t>
            </a:r>
            <a:r>
              <a:rPr lang="ro-RO" sz="1400" i="1" dirty="0"/>
              <a:t>până în prezent finanțare din alte surse decât POCU pentru rezolvarea problemei/ problemelor care a/au generat proiectul/le respins/e de la finanțarea prin POCU?</a:t>
            </a:r>
          </a:p>
        </p:txBody>
      </p:sp>
      <p:sp>
        <p:nvSpPr>
          <p:cNvPr id="53" name="CasetăText 52"/>
          <p:cNvSpPr txBox="1"/>
          <p:nvPr/>
        </p:nvSpPr>
        <p:spPr>
          <a:xfrm>
            <a:off x="3973596" y="6125462"/>
            <a:ext cx="7660442"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solidFill>
                  <a:schemeClr val="tx2">
                    <a:lumMod val="50000"/>
                  </a:schemeClr>
                </a:solidFill>
              </a:rPr>
              <a:t>Sursa </a:t>
            </a:r>
            <a:r>
              <a:rPr lang="ro-RO" i="1" dirty="0">
                <a:solidFill>
                  <a:schemeClr val="tx2">
                    <a:lumMod val="50000"/>
                  </a:schemeClr>
                </a:solidFill>
              </a:rPr>
              <a:t>datelor: </a:t>
            </a:r>
            <a:r>
              <a:rPr lang="ro-RO" i="1" dirty="0" smtClean="0">
                <a:solidFill>
                  <a:schemeClr val="tx2">
                    <a:lumMod val="50000"/>
                  </a:schemeClr>
                </a:solidFill>
              </a:rPr>
              <a:t>Sondaj de opinie în cadrul evaluării, beneficiari și potențiali beneficiari, N=501</a:t>
            </a:r>
            <a:endParaRPr lang="ro-RO" dirty="0">
              <a:solidFill>
                <a:schemeClr val="tx2">
                  <a:lumMod val="50000"/>
                </a:schemeClr>
              </a:solidFill>
            </a:endParaRPr>
          </a:p>
        </p:txBody>
      </p:sp>
      <p:sp>
        <p:nvSpPr>
          <p:cNvPr id="4" name="Paranteză dreapta 3"/>
          <p:cNvSpPr/>
          <p:nvPr/>
        </p:nvSpPr>
        <p:spPr>
          <a:xfrm>
            <a:off x="5374332" y="2780928"/>
            <a:ext cx="360040" cy="3240360"/>
          </a:xfrm>
          <a:prstGeom prst="rightBracke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o-RO"/>
          </a:p>
        </p:txBody>
      </p:sp>
      <p:sp>
        <p:nvSpPr>
          <p:cNvPr id="6" name="Dreptunghi 5"/>
          <p:cNvSpPr/>
          <p:nvPr/>
        </p:nvSpPr>
        <p:spPr>
          <a:xfrm>
            <a:off x="7030956" y="1934086"/>
            <a:ext cx="4625010" cy="307777"/>
          </a:xfrm>
          <a:prstGeom prst="rect">
            <a:avLst/>
          </a:prstGeom>
        </p:spPr>
        <p:txBody>
          <a:bodyPr wrap="square">
            <a:spAutoFit/>
          </a:bodyPr>
          <a:lstStyle/>
          <a:p>
            <a:r>
              <a:rPr lang="ro-RO" sz="1400" i="1" dirty="0" smtClean="0"/>
              <a:t>Ați implementat până acum proiecte POSDRU?</a:t>
            </a:r>
            <a:endParaRPr lang="ro-RO" sz="1400" i="1" dirty="0"/>
          </a:p>
        </p:txBody>
      </p:sp>
      <p:sp>
        <p:nvSpPr>
          <p:cNvPr id="63" name="TextBox 62"/>
          <p:cNvSpPr txBox="1"/>
          <p:nvPr/>
        </p:nvSpPr>
        <p:spPr>
          <a:xfrm>
            <a:off x="9967155" y="3189641"/>
            <a:ext cx="1043347" cy="523220"/>
          </a:xfrm>
          <a:prstGeom prst="rect">
            <a:avLst/>
          </a:prstGeom>
          <a:noFill/>
        </p:spPr>
        <p:txBody>
          <a:bodyPr wrap="square" lIns="0" rIns="0" rtlCol="0" anchor="ctr">
            <a:spAutoFit/>
          </a:bodyPr>
          <a:lstStyle/>
          <a:p>
            <a:pPr algn="ctr"/>
            <a:r>
              <a:rPr lang="ro-RO" sz="2800" b="1" kern="0" dirty="0" smtClean="0">
                <a:latin typeface="Arial" pitchFamily="34" charset="0"/>
                <a:cs typeface="Arial" pitchFamily="34" charset="0"/>
              </a:rPr>
              <a:t>74% </a:t>
            </a:r>
            <a:endParaRPr lang="en-US" sz="2800" b="1" kern="0" dirty="0">
              <a:latin typeface="Arial" pitchFamily="34" charset="0"/>
              <a:cs typeface="Arial" pitchFamily="34" charset="0"/>
            </a:endParaRPr>
          </a:p>
        </p:txBody>
      </p:sp>
      <p:sp>
        <p:nvSpPr>
          <p:cNvPr id="19" name="TextBox 62"/>
          <p:cNvSpPr txBox="1"/>
          <p:nvPr/>
        </p:nvSpPr>
        <p:spPr>
          <a:xfrm>
            <a:off x="7462380" y="5051256"/>
            <a:ext cx="1043347" cy="369332"/>
          </a:xfrm>
          <a:prstGeom prst="rect">
            <a:avLst/>
          </a:prstGeom>
          <a:noFill/>
        </p:spPr>
        <p:txBody>
          <a:bodyPr wrap="square" lIns="0" rIns="0" rtlCol="0" anchor="ctr">
            <a:spAutoFit/>
          </a:bodyPr>
          <a:lstStyle/>
          <a:p>
            <a:pPr algn="ctr"/>
            <a:r>
              <a:rPr lang="ro-RO" sz="1800" b="1" kern="0" dirty="0" smtClean="0">
                <a:latin typeface="Arial" pitchFamily="34" charset="0"/>
                <a:cs typeface="Arial" pitchFamily="34" charset="0"/>
              </a:rPr>
              <a:t>26% </a:t>
            </a:r>
            <a:endParaRPr lang="en-US" sz="1800" b="1" kern="0" dirty="0">
              <a:latin typeface="Arial" pitchFamily="34" charset="0"/>
              <a:cs typeface="Arial" pitchFamily="34" charset="0"/>
            </a:endParaRPr>
          </a:p>
        </p:txBody>
      </p:sp>
    </p:spTree>
    <p:extLst>
      <p:ext uri="{BB962C8B-B14F-4D97-AF65-F5344CB8AC3E}">
        <p14:creationId xmlns:p14="http://schemas.microsoft.com/office/powerpoint/2010/main" val="279390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fill="hold"/>
                                        <p:tgtEl>
                                          <p:spTgt spid="63"/>
                                        </p:tgtEl>
                                        <p:attrNameLst>
                                          <p:attrName>ppt_w</p:attrName>
                                        </p:attrNameLst>
                                      </p:cBhvr>
                                      <p:tavLst>
                                        <p:tav tm="0">
                                          <p:val>
                                            <p:fltVal val="0"/>
                                          </p:val>
                                        </p:tav>
                                        <p:tav tm="100000">
                                          <p:val>
                                            <p:strVal val="#ppt_w"/>
                                          </p:val>
                                        </p:tav>
                                      </p:tavLst>
                                    </p:anim>
                                    <p:anim calcmode="lin" valueType="num">
                                      <p:cBhvr>
                                        <p:cTn id="8" dur="500" fill="hold"/>
                                        <p:tgtEl>
                                          <p:spTgt spid="63"/>
                                        </p:tgtEl>
                                        <p:attrNameLst>
                                          <p:attrName>ppt_h</p:attrName>
                                        </p:attrNameLst>
                                      </p:cBhvr>
                                      <p:tavLst>
                                        <p:tav tm="0">
                                          <p:val>
                                            <p:fltVal val="0"/>
                                          </p:val>
                                        </p:tav>
                                        <p:tav tm="100000">
                                          <p:val>
                                            <p:strVal val="#ppt_h"/>
                                          </p:val>
                                        </p:tav>
                                      </p:tavLst>
                                    </p:anim>
                                    <p:animEffect transition="in" filter="fade">
                                      <p:cBhvr>
                                        <p:cTn id="9" dur="500"/>
                                        <p:tgtEl>
                                          <p:spTgt spid="6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animEffect transition="in" filter="fade">
                                      <p:cBhvr>
                                        <p:cTn id="14" dur="500"/>
                                        <p:tgtEl>
                                          <p:spTgt spid="3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63"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1800" b="1" dirty="0" smtClean="0"/>
              <a:t>Încrederea în Uniunea Europeană</a:t>
            </a:r>
            <a:endParaRPr lang="en-IN" sz="1800" b="1" dirty="0"/>
          </a:p>
        </p:txBody>
      </p:sp>
      <p:graphicFrame>
        <p:nvGraphicFramePr>
          <p:cNvPr id="10" name="Chart 9"/>
          <p:cNvGraphicFramePr/>
          <p:nvPr>
            <p:extLst>
              <p:ext uri="{D42A27DB-BD31-4B8C-83A1-F6EECF244321}">
                <p14:modId xmlns:p14="http://schemas.microsoft.com/office/powerpoint/2010/main" val="1671078024"/>
              </p:ext>
            </p:extLst>
          </p:nvPr>
        </p:nvGraphicFramePr>
        <p:xfrm>
          <a:off x="917251" y="975966"/>
          <a:ext cx="11074401" cy="3907596"/>
        </p:xfrm>
        <a:graphic>
          <a:graphicData uri="http://schemas.openxmlformats.org/drawingml/2006/chart">
            <c:chart xmlns:c="http://schemas.openxmlformats.org/drawingml/2006/chart" xmlns:r="http://schemas.openxmlformats.org/officeDocument/2006/relationships" r:id="rId2"/>
          </a:graphicData>
        </a:graphic>
      </p:graphicFrame>
      <p:sp>
        <p:nvSpPr>
          <p:cNvPr id="92" name="Oval 91"/>
          <p:cNvSpPr/>
          <p:nvPr/>
        </p:nvSpPr>
        <p:spPr>
          <a:xfrm>
            <a:off x="2663504" y="5019564"/>
            <a:ext cx="725212" cy="725212"/>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5" name="TextBox 94"/>
          <p:cNvSpPr txBox="1"/>
          <p:nvPr/>
        </p:nvSpPr>
        <p:spPr>
          <a:xfrm>
            <a:off x="3402631" y="5382170"/>
            <a:ext cx="2448272" cy="523220"/>
          </a:xfrm>
          <a:prstGeom prst="rect">
            <a:avLst/>
          </a:prstGeom>
          <a:noFill/>
        </p:spPr>
        <p:txBody>
          <a:bodyPr wrap="square" rtlCol="0" anchor="ctr">
            <a:spAutoFit/>
          </a:bodyPr>
          <a:lstStyle/>
          <a:p>
            <a:r>
              <a:rPr lang="ro-RO" sz="1400" kern="0" dirty="0" smtClean="0">
                <a:latin typeface="Arial" pitchFamily="34" charset="0"/>
                <a:cs typeface="Arial" pitchFamily="34" charset="0"/>
              </a:rPr>
              <a:t>Încredere cu tendință ușor descendentă</a:t>
            </a:r>
            <a:endParaRPr lang="en-US" sz="1400" kern="0" dirty="0">
              <a:latin typeface="Arial" pitchFamily="34" charset="0"/>
              <a:cs typeface="Arial" pitchFamily="34" charset="0"/>
            </a:endParaRPr>
          </a:p>
        </p:txBody>
      </p:sp>
      <p:sp>
        <p:nvSpPr>
          <p:cNvPr id="29" name="TextBox 28"/>
          <p:cNvSpPr txBox="1"/>
          <p:nvPr/>
        </p:nvSpPr>
        <p:spPr>
          <a:xfrm>
            <a:off x="3416546" y="4943630"/>
            <a:ext cx="2448272" cy="523220"/>
          </a:xfrm>
          <a:prstGeom prst="rect">
            <a:avLst/>
          </a:prstGeom>
          <a:noFill/>
        </p:spPr>
        <p:txBody>
          <a:bodyPr wrap="square" rtlCol="0" anchor="ctr">
            <a:spAutoFit/>
          </a:bodyPr>
          <a:lstStyle/>
          <a:p>
            <a:r>
              <a:rPr lang="ro-RO" sz="2800" b="1" dirty="0" smtClean="0"/>
              <a:t>58%</a:t>
            </a:r>
            <a:endParaRPr lang="en-IN" sz="2800" b="1" dirty="0"/>
          </a:p>
        </p:txBody>
      </p:sp>
      <p:grpSp>
        <p:nvGrpSpPr>
          <p:cNvPr id="34" name="Group 33"/>
          <p:cNvGrpSpPr/>
          <p:nvPr/>
        </p:nvGrpSpPr>
        <p:grpSpPr>
          <a:xfrm>
            <a:off x="6094412" y="4975511"/>
            <a:ext cx="725212" cy="725212"/>
            <a:chOff x="8144743" y="5182683"/>
            <a:chExt cx="725212" cy="725212"/>
          </a:xfrm>
        </p:grpSpPr>
        <p:sp>
          <p:nvSpPr>
            <p:cNvPr id="93" name="Oval 92"/>
            <p:cNvSpPr/>
            <p:nvPr/>
          </p:nvSpPr>
          <p:spPr>
            <a:xfrm>
              <a:off x="8144743" y="5182683"/>
              <a:ext cx="725212" cy="7252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3" name="Freeform 12"/>
            <p:cNvSpPr>
              <a:spLocks noEditPoints="1"/>
            </p:cNvSpPr>
            <p:nvPr/>
          </p:nvSpPr>
          <p:spPr bwMode="auto">
            <a:xfrm>
              <a:off x="8332918" y="5360166"/>
              <a:ext cx="348863" cy="370247"/>
            </a:xfrm>
            <a:custGeom>
              <a:avLst/>
              <a:gdLst>
                <a:gd name="T0" fmla="*/ 4275 w 5809"/>
                <a:gd name="T1" fmla="*/ 4442 h 6164"/>
                <a:gd name="T2" fmla="*/ 3975 w 5809"/>
                <a:gd name="T3" fmla="*/ 4875 h 6164"/>
                <a:gd name="T4" fmla="*/ 4040 w 5809"/>
                <a:gd name="T5" fmla="*/ 5417 h 6164"/>
                <a:gd name="T6" fmla="*/ 4434 w 5809"/>
                <a:gd name="T7" fmla="*/ 5766 h 6164"/>
                <a:gd name="T8" fmla="*/ 4980 w 5809"/>
                <a:gd name="T9" fmla="*/ 5766 h 6164"/>
                <a:gd name="T10" fmla="*/ 5374 w 5809"/>
                <a:gd name="T11" fmla="*/ 5417 h 6164"/>
                <a:gd name="T12" fmla="*/ 5439 w 5809"/>
                <a:gd name="T13" fmla="*/ 4875 h 6164"/>
                <a:gd name="T14" fmla="*/ 5139 w 5809"/>
                <a:gd name="T15" fmla="*/ 4442 h 6164"/>
                <a:gd name="T16" fmla="*/ 1103 w 5809"/>
                <a:gd name="T17" fmla="*/ 2325 h 6164"/>
                <a:gd name="T18" fmla="*/ 602 w 5809"/>
                <a:gd name="T19" fmla="*/ 2516 h 6164"/>
                <a:gd name="T20" fmla="*/ 353 w 5809"/>
                <a:gd name="T21" fmla="*/ 2987 h 6164"/>
                <a:gd name="T22" fmla="*/ 484 w 5809"/>
                <a:gd name="T23" fmla="*/ 3513 h 6164"/>
                <a:gd name="T24" fmla="*/ 917 w 5809"/>
                <a:gd name="T25" fmla="*/ 3815 h 6164"/>
                <a:gd name="T26" fmla="*/ 1459 w 5809"/>
                <a:gd name="T27" fmla="*/ 3749 h 6164"/>
                <a:gd name="T28" fmla="*/ 1808 w 5809"/>
                <a:gd name="T29" fmla="*/ 3355 h 6164"/>
                <a:gd name="T30" fmla="*/ 1808 w 5809"/>
                <a:gd name="T31" fmla="*/ 2809 h 6164"/>
                <a:gd name="T32" fmla="*/ 1459 w 5809"/>
                <a:gd name="T33" fmla="*/ 2413 h 6164"/>
                <a:gd name="T34" fmla="*/ 4612 w 5809"/>
                <a:gd name="T35" fmla="*/ 353 h 6164"/>
                <a:gd name="T36" fmla="*/ 4141 w 5809"/>
                <a:gd name="T37" fmla="*/ 603 h 6164"/>
                <a:gd name="T38" fmla="*/ 3950 w 5809"/>
                <a:gd name="T39" fmla="*/ 1104 h 6164"/>
                <a:gd name="T40" fmla="*/ 4141 w 5809"/>
                <a:gd name="T41" fmla="*/ 1606 h 6164"/>
                <a:gd name="T42" fmla="*/ 4612 w 5809"/>
                <a:gd name="T43" fmla="*/ 1854 h 6164"/>
                <a:gd name="T44" fmla="*/ 5139 w 5809"/>
                <a:gd name="T45" fmla="*/ 1725 h 6164"/>
                <a:gd name="T46" fmla="*/ 5439 w 5809"/>
                <a:gd name="T47" fmla="*/ 1289 h 6164"/>
                <a:gd name="T48" fmla="*/ 5374 w 5809"/>
                <a:gd name="T49" fmla="*/ 749 h 6164"/>
                <a:gd name="T50" fmla="*/ 4980 w 5809"/>
                <a:gd name="T51" fmla="*/ 398 h 6164"/>
                <a:gd name="T52" fmla="*/ 4927 w 5809"/>
                <a:gd name="T53" fmla="*/ 23 h 6164"/>
                <a:gd name="T54" fmla="*/ 5484 w 5809"/>
                <a:gd name="T55" fmla="*/ 323 h 6164"/>
                <a:gd name="T56" fmla="*/ 5784 w 5809"/>
                <a:gd name="T57" fmla="*/ 880 h 6164"/>
                <a:gd name="T58" fmla="*/ 5721 w 5809"/>
                <a:gd name="T59" fmla="*/ 1531 h 6164"/>
                <a:gd name="T60" fmla="*/ 5321 w 5809"/>
                <a:gd name="T61" fmla="*/ 2015 h 6164"/>
                <a:gd name="T62" fmla="*/ 4706 w 5809"/>
                <a:gd name="T63" fmla="*/ 2205 h 6164"/>
                <a:gd name="T64" fmla="*/ 4123 w 5809"/>
                <a:gd name="T65" fmla="*/ 2038 h 6164"/>
                <a:gd name="T66" fmla="*/ 2166 w 5809"/>
                <a:gd name="T67" fmla="*/ 2804 h 6164"/>
                <a:gd name="T68" fmla="*/ 2168 w 5809"/>
                <a:gd name="T69" fmla="*/ 3357 h 6164"/>
                <a:gd name="T70" fmla="*/ 4126 w 5809"/>
                <a:gd name="T71" fmla="*/ 4126 h 6164"/>
                <a:gd name="T72" fmla="*/ 4706 w 5809"/>
                <a:gd name="T73" fmla="*/ 3961 h 6164"/>
                <a:gd name="T74" fmla="*/ 5323 w 5809"/>
                <a:gd name="T75" fmla="*/ 4149 h 6164"/>
                <a:gd name="T76" fmla="*/ 5723 w 5809"/>
                <a:gd name="T77" fmla="*/ 4635 h 6164"/>
                <a:gd name="T78" fmla="*/ 5786 w 5809"/>
                <a:gd name="T79" fmla="*/ 5284 h 6164"/>
                <a:gd name="T80" fmla="*/ 5486 w 5809"/>
                <a:gd name="T81" fmla="*/ 5841 h 6164"/>
                <a:gd name="T82" fmla="*/ 4929 w 5809"/>
                <a:gd name="T83" fmla="*/ 6143 h 6164"/>
                <a:gd name="T84" fmla="*/ 4280 w 5809"/>
                <a:gd name="T85" fmla="*/ 6078 h 6164"/>
                <a:gd name="T86" fmla="*/ 3794 w 5809"/>
                <a:gd name="T87" fmla="*/ 5678 h 6164"/>
                <a:gd name="T88" fmla="*/ 3607 w 5809"/>
                <a:gd name="T89" fmla="*/ 5063 h 6164"/>
                <a:gd name="T90" fmla="*/ 1915 w 5809"/>
                <a:gd name="T91" fmla="*/ 3826 h 6164"/>
                <a:gd name="T92" fmla="*/ 1411 w 5809"/>
                <a:gd name="T93" fmla="*/ 4140 h 6164"/>
                <a:gd name="T94" fmla="*/ 777 w 5809"/>
                <a:gd name="T95" fmla="*/ 4134 h 6164"/>
                <a:gd name="T96" fmla="*/ 253 w 5809"/>
                <a:gd name="T97" fmla="*/ 3783 h 6164"/>
                <a:gd name="T98" fmla="*/ 6 w 5809"/>
                <a:gd name="T99" fmla="*/ 3194 h 6164"/>
                <a:gd name="T100" fmla="*/ 133 w 5809"/>
                <a:gd name="T101" fmla="*/ 2556 h 6164"/>
                <a:gd name="T102" fmla="*/ 578 w 5809"/>
                <a:gd name="T103" fmla="*/ 2113 h 6164"/>
                <a:gd name="T104" fmla="*/ 1208 w 5809"/>
                <a:gd name="T105" fmla="*/ 1984 h 6164"/>
                <a:gd name="T106" fmla="*/ 1767 w 5809"/>
                <a:gd name="T107" fmla="*/ 2203 h 6164"/>
                <a:gd name="T108" fmla="*/ 3620 w 5809"/>
                <a:gd name="T109" fmla="*/ 1291 h 6164"/>
                <a:gd name="T110" fmla="*/ 3691 w 5809"/>
                <a:gd name="T111" fmla="*/ 674 h 6164"/>
                <a:gd name="T112" fmla="*/ 4091 w 5809"/>
                <a:gd name="T113" fmla="*/ 190 h 6164"/>
                <a:gd name="T114" fmla="*/ 4706 w 5809"/>
                <a:gd name="T115" fmla="*/ 0 h 6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9" h="6164">
                  <a:moveTo>
                    <a:pt x="4706" y="4305"/>
                  </a:moveTo>
                  <a:lnTo>
                    <a:pt x="4612" y="4310"/>
                  </a:lnTo>
                  <a:lnTo>
                    <a:pt x="4520" y="4329"/>
                  </a:lnTo>
                  <a:lnTo>
                    <a:pt x="4434" y="4355"/>
                  </a:lnTo>
                  <a:lnTo>
                    <a:pt x="4352" y="4395"/>
                  </a:lnTo>
                  <a:lnTo>
                    <a:pt x="4275" y="4442"/>
                  </a:lnTo>
                  <a:lnTo>
                    <a:pt x="4205" y="4496"/>
                  </a:lnTo>
                  <a:lnTo>
                    <a:pt x="4141" y="4560"/>
                  </a:lnTo>
                  <a:lnTo>
                    <a:pt x="4087" y="4629"/>
                  </a:lnTo>
                  <a:lnTo>
                    <a:pt x="4040" y="4706"/>
                  </a:lnTo>
                  <a:lnTo>
                    <a:pt x="4001" y="4789"/>
                  </a:lnTo>
                  <a:lnTo>
                    <a:pt x="3975" y="4875"/>
                  </a:lnTo>
                  <a:lnTo>
                    <a:pt x="3956" y="4967"/>
                  </a:lnTo>
                  <a:lnTo>
                    <a:pt x="3950" y="5061"/>
                  </a:lnTo>
                  <a:lnTo>
                    <a:pt x="3956" y="5157"/>
                  </a:lnTo>
                  <a:lnTo>
                    <a:pt x="3975" y="5248"/>
                  </a:lnTo>
                  <a:lnTo>
                    <a:pt x="4001" y="5335"/>
                  </a:lnTo>
                  <a:lnTo>
                    <a:pt x="4040" y="5417"/>
                  </a:lnTo>
                  <a:lnTo>
                    <a:pt x="4087" y="5494"/>
                  </a:lnTo>
                  <a:lnTo>
                    <a:pt x="4141" y="5564"/>
                  </a:lnTo>
                  <a:lnTo>
                    <a:pt x="4205" y="5627"/>
                  </a:lnTo>
                  <a:lnTo>
                    <a:pt x="4275" y="5682"/>
                  </a:lnTo>
                  <a:lnTo>
                    <a:pt x="4352" y="5729"/>
                  </a:lnTo>
                  <a:lnTo>
                    <a:pt x="4434" y="5766"/>
                  </a:lnTo>
                  <a:lnTo>
                    <a:pt x="4520" y="5794"/>
                  </a:lnTo>
                  <a:lnTo>
                    <a:pt x="4612" y="5811"/>
                  </a:lnTo>
                  <a:lnTo>
                    <a:pt x="4706" y="5819"/>
                  </a:lnTo>
                  <a:lnTo>
                    <a:pt x="4802" y="5811"/>
                  </a:lnTo>
                  <a:lnTo>
                    <a:pt x="4894" y="5794"/>
                  </a:lnTo>
                  <a:lnTo>
                    <a:pt x="4980" y="5766"/>
                  </a:lnTo>
                  <a:lnTo>
                    <a:pt x="5062" y="5729"/>
                  </a:lnTo>
                  <a:lnTo>
                    <a:pt x="5139" y="5682"/>
                  </a:lnTo>
                  <a:lnTo>
                    <a:pt x="5209" y="5627"/>
                  </a:lnTo>
                  <a:lnTo>
                    <a:pt x="5272" y="5564"/>
                  </a:lnTo>
                  <a:lnTo>
                    <a:pt x="5327" y="5494"/>
                  </a:lnTo>
                  <a:lnTo>
                    <a:pt x="5374" y="5417"/>
                  </a:lnTo>
                  <a:lnTo>
                    <a:pt x="5411" y="5335"/>
                  </a:lnTo>
                  <a:lnTo>
                    <a:pt x="5439" y="5248"/>
                  </a:lnTo>
                  <a:lnTo>
                    <a:pt x="5456" y="5157"/>
                  </a:lnTo>
                  <a:lnTo>
                    <a:pt x="5464" y="5061"/>
                  </a:lnTo>
                  <a:lnTo>
                    <a:pt x="5456" y="4967"/>
                  </a:lnTo>
                  <a:lnTo>
                    <a:pt x="5439" y="4875"/>
                  </a:lnTo>
                  <a:lnTo>
                    <a:pt x="5411" y="4789"/>
                  </a:lnTo>
                  <a:lnTo>
                    <a:pt x="5374" y="4706"/>
                  </a:lnTo>
                  <a:lnTo>
                    <a:pt x="5327" y="4629"/>
                  </a:lnTo>
                  <a:lnTo>
                    <a:pt x="5272" y="4560"/>
                  </a:lnTo>
                  <a:lnTo>
                    <a:pt x="5209" y="4496"/>
                  </a:lnTo>
                  <a:lnTo>
                    <a:pt x="5139" y="4442"/>
                  </a:lnTo>
                  <a:lnTo>
                    <a:pt x="5062" y="4395"/>
                  </a:lnTo>
                  <a:lnTo>
                    <a:pt x="4980" y="4355"/>
                  </a:lnTo>
                  <a:lnTo>
                    <a:pt x="4894" y="4329"/>
                  </a:lnTo>
                  <a:lnTo>
                    <a:pt x="4802" y="4310"/>
                  </a:lnTo>
                  <a:lnTo>
                    <a:pt x="4706" y="4305"/>
                  </a:lnTo>
                  <a:close/>
                  <a:moveTo>
                    <a:pt x="1103" y="2325"/>
                  </a:moveTo>
                  <a:lnTo>
                    <a:pt x="1009" y="2331"/>
                  </a:lnTo>
                  <a:lnTo>
                    <a:pt x="917" y="2348"/>
                  </a:lnTo>
                  <a:lnTo>
                    <a:pt x="831" y="2376"/>
                  </a:lnTo>
                  <a:lnTo>
                    <a:pt x="748" y="2413"/>
                  </a:lnTo>
                  <a:lnTo>
                    <a:pt x="672" y="2460"/>
                  </a:lnTo>
                  <a:lnTo>
                    <a:pt x="602" y="2516"/>
                  </a:lnTo>
                  <a:lnTo>
                    <a:pt x="538" y="2578"/>
                  </a:lnTo>
                  <a:lnTo>
                    <a:pt x="484" y="2650"/>
                  </a:lnTo>
                  <a:lnTo>
                    <a:pt x="437" y="2727"/>
                  </a:lnTo>
                  <a:lnTo>
                    <a:pt x="398" y="2809"/>
                  </a:lnTo>
                  <a:lnTo>
                    <a:pt x="371" y="2895"/>
                  </a:lnTo>
                  <a:lnTo>
                    <a:pt x="353" y="2987"/>
                  </a:lnTo>
                  <a:lnTo>
                    <a:pt x="347" y="3081"/>
                  </a:lnTo>
                  <a:lnTo>
                    <a:pt x="353" y="3177"/>
                  </a:lnTo>
                  <a:lnTo>
                    <a:pt x="371" y="3267"/>
                  </a:lnTo>
                  <a:lnTo>
                    <a:pt x="398" y="3355"/>
                  </a:lnTo>
                  <a:lnTo>
                    <a:pt x="437" y="3438"/>
                  </a:lnTo>
                  <a:lnTo>
                    <a:pt x="484" y="3513"/>
                  </a:lnTo>
                  <a:lnTo>
                    <a:pt x="538" y="3584"/>
                  </a:lnTo>
                  <a:lnTo>
                    <a:pt x="602" y="3646"/>
                  </a:lnTo>
                  <a:lnTo>
                    <a:pt x="672" y="3702"/>
                  </a:lnTo>
                  <a:lnTo>
                    <a:pt x="748" y="3749"/>
                  </a:lnTo>
                  <a:lnTo>
                    <a:pt x="831" y="3787"/>
                  </a:lnTo>
                  <a:lnTo>
                    <a:pt x="917" y="3815"/>
                  </a:lnTo>
                  <a:lnTo>
                    <a:pt x="1009" y="3832"/>
                  </a:lnTo>
                  <a:lnTo>
                    <a:pt x="1103" y="3837"/>
                  </a:lnTo>
                  <a:lnTo>
                    <a:pt x="1199" y="3832"/>
                  </a:lnTo>
                  <a:lnTo>
                    <a:pt x="1289" y="3815"/>
                  </a:lnTo>
                  <a:lnTo>
                    <a:pt x="1377" y="3787"/>
                  </a:lnTo>
                  <a:lnTo>
                    <a:pt x="1459" y="3749"/>
                  </a:lnTo>
                  <a:lnTo>
                    <a:pt x="1534" y="3702"/>
                  </a:lnTo>
                  <a:lnTo>
                    <a:pt x="1606" y="3646"/>
                  </a:lnTo>
                  <a:lnTo>
                    <a:pt x="1669" y="3584"/>
                  </a:lnTo>
                  <a:lnTo>
                    <a:pt x="1724" y="3513"/>
                  </a:lnTo>
                  <a:lnTo>
                    <a:pt x="1771" y="3438"/>
                  </a:lnTo>
                  <a:lnTo>
                    <a:pt x="1808" y="3355"/>
                  </a:lnTo>
                  <a:lnTo>
                    <a:pt x="1836" y="3267"/>
                  </a:lnTo>
                  <a:lnTo>
                    <a:pt x="1853" y="3177"/>
                  </a:lnTo>
                  <a:lnTo>
                    <a:pt x="1861" y="3081"/>
                  </a:lnTo>
                  <a:lnTo>
                    <a:pt x="1853" y="2987"/>
                  </a:lnTo>
                  <a:lnTo>
                    <a:pt x="1836" y="2895"/>
                  </a:lnTo>
                  <a:lnTo>
                    <a:pt x="1808" y="2809"/>
                  </a:lnTo>
                  <a:lnTo>
                    <a:pt x="1771" y="2727"/>
                  </a:lnTo>
                  <a:lnTo>
                    <a:pt x="1724" y="2650"/>
                  </a:lnTo>
                  <a:lnTo>
                    <a:pt x="1669" y="2578"/>
                  </a:lnTo>
                  <a:lnTo>
                    <a:pt x="1606" y="2516"/>
                  </a:lnTo>
                  <a:lnTo>
                    <a:pt x="1536" y="2460"/>
                  </a:lnTo>
                  <a:lnTo>
                    <a:pt x="1459" y="2413"/>
                  </a:lnTo>
                  <a:lnTo>
                    <a:pt x="1377" y="2376"/>
                  </a:lnTo>
                  <a:lnTo>
                    <a:pt x="1291" y="2348"/>
                  </a:lnTo>
                  <a:lnTo>
                    <a:pt x="1199" y="2331"/>
                  </a:lnTo>
                  <a:lnTo>
                    <a:pt x="1103" y="2325"/>
                  </a:lnTo>
                  <a:close/>
                  <a:moveTo>
                    <a:pt x="4706" y="347"/>
                  </a:moveTo>
                  <a:lnTo>
                    <a:pt x="4612" y="353"/>
                  </a:lnTo>
                  <a:lnTo>
                    <a:pt x="4520" y="370"/>
                  </a:lnTo>
                  <a:lnTo>
                    <a:pt x="4434" y="398"/>
                  </a:lnTo>
                  <a:lnTo>
                    <a:pt x="4352" y="436"/>
                  </a:lnTo>
                  <a:lnTo>
                    <a:pt x="4277" y="482"/>
                  </a:lnTo>
                  <a:lnTo>
                    <a:pt x="4205" y="539"/>
                  </a:lnTo>
                  <a:lnTo>
                    <a:pt x="4141" y="603"/>
                  </a:lnTo>
                  <a:lnTo>
                    <a:pt x="4087" y="672"/>
                  </a:lnTo>
                  <a:lnTo>
                    <a:pt x="4040" y="749"/>
                  </a:lnTo>
                  <a:lnTo>
                    <a:pt x="4003" y="831"/>
                  </a:lnTo>
                  <a:lnTo>
                    <a:pt x="3975" y="918"/>
                  </a:lnTo>
                  <a:lnTo>
                    <a:pt x="3956" y="1010"/>
                  </a:lnTo>
                  <a:lnTo>
                    <a:pt x="3950" y="1104"/>
                  </a:lnTo>
                  <a:lnTo>
                    <a:pt x="3956" y="1199"/>
                  </a:lnTo>
                  <a:lnTo>
                    <a:pt x="3975" y="1289"/>
                  </a:lnTo>
                  <a:lnTo>
                    <a:pt x="4001" y="1378"/>
                  </a:lnTo>
                  <a:lnTo>
                    <a:pt x="4040" y="1460"/>
                  </a:lnTo>
                  <a:lnTo>
                    <a:pt x="4087" y="1535"/>
                  </a:lnTo>
                  <a:lnTo>
                    <a:pt x="4141" y="1606"/>
                  </a:lnTo>
                  <a:lnTo>
                    <a:pt x="4205" y="1668"/>
                  </a:lnTo>
                  <a:lnTo>
                    <a:pt x="4275" y="1725"/>
                  </a:lnTo>
                  <a:lnTo>
                    <a:pt x="4352" y="1772"/>
                  </a:lnTo>
                  <a:lnTo>
                    <a:pt x="4434" y="1809"/>
                  </a:lnTo>
                  <a:lnTo>
                    <a:pt x="4520" y="1837"/>
                  </a:lnTo>
                  <a:lnTo>
                    <a:pt x="4612" y="1854"/>
                  </a:lnTo>
                  <a:lnTo>
                    <a:pt x="4706" y="1860"/>
                  </a:lnTo>
                  <a:lnTo>
                    <a:pt x="4802" y="1854"/>
                  </a:lnTo>
                  <a:lnTo>
                    <a:pt x="4894" y="1837"/>
                  </a:lnTo>
                  <a:lnTo>
                    <a:pt x="4980" y="1809"/>
                  </a:lnTo>
                  <a:lnTo>
                    <a:pt x="5062" y="1772"/>
                  </a:lnTo>
                  <a:lnTo>
                    <a:pt x="5139" y="1725"/>
                  </a:lnTo>
                  <a:lnTo>
                    <a:pt x="5209" y="1668"/>
                  </a:lnTo>
                  <a:lnTo>
                    <a:pt x="5272" y="1606"/>
                  </a:lnTo>
                  <a:lnTo>
                    <a:pt x="5327" y="1535"/>
                  </a:lnTo>
                  <a:lnTo>
                    <a:pt x="5374" y="1460"/>
                  </a:lnTo>
                  <a:lnTo>
                    <a:pt x="5411" y="1378"/>
                  </a:lnTo>
                  <a:lnTo>
                    <a:pt x="5439" y="1289"/>
                  </a:lnTo>
                  <a:lnTo>
                    <a:pt x="5456" y="1199"/>
                  </a:lnTo>
                  <a:lnTo>
                    <a:pt x="5464" y="1104"/>
                  </a:lnTo>
                  <a:lnTo>
                    <a:pt x="5456" y="1010"/>
                  </a:lnTo>
                  <a:lnTo>
                    <a:pt x="5439" y="918"/>
                  </a:lnTo>
                  <a:lnTo>
                    <a:pt x="5411" y="831"/>
                  </a:lnTo>
                  <a:lnTo>
                    <a:pt x="5374" y="749"/>
                  </a:lnTo>
                  <a:lnTo>
                    <a:pt x="5327" y="672"/>
                  </a:lnTo>
                  <a:lnTo>
                    <a:pt x="5272" y="603"/>
                  </a:lnTo>
                  <a:lnTo>
                    <a:pt x="5209" y="539"/>
                  </a:lnTo>
                  <a:lnTo>
                    <a:pt x="5139" y="482"/>
                  </a:lnTo>
                  <a:lnTo>
                    <a:pt x="5062" y="436"/>
                  </a:lnTo>
                  <a:lnTo>
                    <a:pt x="4980" y="398"/>
                  </a:lnTo>
                  <a:lnTo>
                    <a:pt x="4894" y="370"/>
                  </a:lnTo>
                  <a:lnTo>
                    <a:pt x="4802" y="353"/>
                  </a:lnTo>
                  <a:lnTo>
                    <a:pt x="4706" y="347"/>
                  </a:lnTo>
                  <a:close/>
                  <a:moveTo>
                    <a:pt x="4706" y="0"/>
                  </a:moveTo>
                  <a:lnTo>
                    <a:pt x="4819" y="6"/>
                  </a:lnTo>
                  <a:lnTo>
                    <a:pt x="4927" y="23"/>
                  </a:lnTo>
                  <a:lnTo>
                    <a:pt x="5032" y="51"/>
                  </a:lnTo>
                  <a:lnTo>
                    <a:pt x="5134" y="87"/>
                  </a:lnTo>
                  <a:lnTo>
                    <a:pt x="5231" y="133"/>
                  </a:lnTo>
                  <a:lnTo>
                    <a:pt x="5321" y="190"/>
                  </a:lnTo>
                  <a:lnTo>
                    <a:pt x="5406" y="252"/>
                  </a:lnTo>
                  <a:lnTo>
                    <a:pt x="5484" y="323"/>
                  </a:lnTo>
                  <a:lnTo>
                    <a:pt x="5556" y="402"/>
                  </a:lnTo>
                  <a:lnTo>
                    <a:pt x="5619" y="486"/>
                  </a:lnTo>
                  <a:lnTo>
                    <a:pt x="5674" y="578"/>
                  </a:lnTo>
                  <a:lnTo>
                    <a:pt x="5721" y="674"/>
                  </a:lnTo>
                  <a:lnTo>
                    <a:pt x="5758" y="775"/>
                  </a:lnTo>
                  <a:lnTo>
                    <a:pt x="5784" y="880"/>
                  </a:lnTo>
                  <a:lnTo>
                    <a:pt x="5801" y="989"/>
                  </a:lnTo>
                  <a:lnTo>
                    <a:pt x="5807" y="1102"/>
                  </a:lnTo>
                  <a:lnTo>
                    <a:pt x="5801" y="1214"/>
                  </a:lnTo>
                  <a:lnTo>
                    <a:pt x="5784" y="1325"/>
                  </a:lnTo>
                  <a:lnTo>
                    <a:pt x="5758" y="1430"/>
                  </a:lnTo>
                  <a:lnTo>
                    <a:pt x="5721" y="1531"/>
                  </a:lnTo>
                  <a:lnTo>
                    <a:pt x="5674" y="1627"/>
                  </a:lnTo>
                  <a:lnTo>
                    <a:pt x="5619" y="1719"/>
                  </a:lnTo>
                  <a:lnTo>
                    <a:pt x="5556" y="1803"/>
                  </a:lnTo>
                  <a:lnTo>
                    <a:pt x="5484" y="1882"/>
                  </a:lnTo>
                  <a:lnTo>
                    <a:pt x="5406" y="1954"/>
                  </a:lnTo>
                  <a:lnTo>
                    <a:pt x="5321" y="2015"/>
                  </a:lnTo>
                  <a:lnTo>
                    <a:pt x="5229" y="2072"/>
                  </a:lnTo>
                  <a:lnTo>
                    <a:pt x="5134" y="2119"/>
                  </a:lnTo>
                  <a:lnTo>
                    <a:pt x="5032" y="2154"/>
                  </a:lnTo>
                  <a:lnTo>
                    <a:pt x="4927" y="2182"/>
                  </a:lnTo>
                  <a:lnTo>
                    <a:pt x="4819" y="2199"/>
                  </a:lnTo>
                  <a:lnTo>
                    <a:pt x="4706" y="2205"/>
                  </a:lnTo>
                  <a:lnTo>
                    <a:pt x="4601" y="2199"/>
                  </a:lnTo>
                  <a:lnTo>
                    <a:pt x="4498" y="2184"/>
                  </a:lnTo>
                  <a:lnTo>
                    <a:pt x="4398" y="2160"/>
                  </a:lnTo>
                  <a:lnTo>
                    <a:pt x="4303" y="2128"/>
                  </a:lnTo>
                  <a:lnTo>
                    <a:pt x="4211" y="2087"/>
                  </a:lnTo>
                  <a:lnTo>
                    <a:pt x="4123" y="2038"/>
                  </a:lnTo>
                  <a:lnTo>
                    <a:pt x="4042" y="1982"/>
                  </a:lnTo>
                  <a:lnTo>
                    <a:pt x="3965" y="1918"/>
                  </a:lnTo>
                  <a:lnTo>
                    <a:pt x="3896" y="1848"/>
                  </a:lnTo>
                  <a:lnTo>
                    <a:pt x="3832" y="1772"/>
                  </a:lnTo>
                  <a:lnTo>
                    <a:pt x="2140" y="2717"/>
                  </a:lnTo>
                  <a:lnTo>
                    <a:pt x="2166" y="2804"/>
                  </a:lnTo>
                  <a:lnTo>
                    <a:pt x="2187" y="2894"/>
                  </a:lnTo>
                  <a:lnTo>
                    <a:pt x="2198" y="2987"/>
                  </a:lnTo>
                  <a:lnTo>
                    <a:pt x="2202" y="3081"/>
                  </a:lnTo>
                  <a:lnTo>
                    <a:pt x="2198" y="3175"/>
                  </a:lnTo>
                  <a:lnTo>
                    <a:pt x="2187" y="3269"/>
                  </a:lnTo>
                  <a:lnTo>
                    <a:pt x="2168" y="3357"/>
                  </a:lnTo>
                  <a:lnTo>
                    <a:pt x="2142" y="3445"/>
                  </a:lnTo>
                  <a:lnTo>
                    <a:pt x="3834" y="4391"/>
                  </a:lnTo>
                  <a:lnTo>
                    <a:pt x="3898" y="4316"/>
                  </a:lnTo>
                  <a:lnTo>
                    <a:pt x="3969" y="4246"/>
                  </a:lnTo>
                  <a:lnTo>
                    <a:pt x="4044" y="4183"/>
                  </a:lnTo>
                  <a:lnTo>
                    <a:pt x="4126" y="4126"/>
                  </a:lnTo>
                  <a:lnTo>
                    <a:pt x="4213" y="4078"/>
                  </a:lnTo>
                  <a:lnTo>
                    <a:pt x="4305" y="4036"/>
                  </a:lnTo>
                  <a:lnTo>
                    <a:pt x="4400" y="4004"/>
                  </a:lnTo>
                  <a:lnTo>
                    <a:pt x="4500" y="3980"/>
                  </a:lnTo>
                  <a:lnTo>
                    <a:pt x="4601" y="3965"/>
                  </a:lnTo>
                  <a:lnTo>
                    <a:pt x="4706" y="3961"/>
                  </a:lnTo>
                  <a:lnTo>
                    <a:pt x="4819" y="3967"/>
                  </a:lnTo>
                  <a:lnTo>
                    <a:pt x="4929" y="3984"/>
                  </a:lnTo>
                  <a:lnTo>
                    <a:pt x="5034" y="4010"/>
                  </a:lnTo>
                  <a:lnTo>
                    <a:pt x="5136" y="4048"/>
                  </a:lnTo>
                  <a:lnTo>
                    <a:pt x="5231" y="4094"/>
                  </a:lnTo>
                  <a:lnTo>
                    <a:pt x="5323" y="4149"/>
                  </a:lnTo>
                  <a:lnTo>
                    <a:pt x="5407" y="4213"/>
                  </a:lnTo>
                  <a:lnTo>
                    <a:pt x="5486" y="4284"/>
                  </a:lnTo>
                  <a:lnTo>
                    <a:pt x="5558" y="4363"/>
                  </a:lnTo>
                  <a:lnTo>
                    <a:pt x="5621" y="4447"/>
                  </a:lnTo>
                  <a:lnTo>
                    <a:pt x="5676" y="4537"/>
                  </a:lnTo>
                  <a:lnTo>
                    <a:pt x="5723" y="4635"/>
                  </a:lnTo>
                  <a:lnTo>
                    <a:pt x="5760" y="4736"/>
                  </a:lnTo>
                  <a:lnTo>
                    <a:pt x="5786" y="4841"/>
                  </a:lnTo>
                  <a:lnTo>
                    <a:pt x="5803" y="4950"/>
                  </a:lnTo>
                  <a:lnTo>
                    <a:pt x="5809" y="5063"/>
                  </a:lnTo>
                  <a:lnTo>
                    <a:pt x="5803" y="5175"/>
                  </a:lnTo>
                  <a:lnTo>
                    <a:pt x="5786" y="5284"/>
                  </a:lnTo>
                  <a:lnTo>
                    <a:pt x="5760" y="5391"/>
                  </a:lnTo>
                  <a:lnTo>
                    <a:pt x="5723" y="5492"/>
                  </a:lnTo>
                  <a:lnTo>
                    <a:pt x="5676" y="5588"/>
                  </a:lnTo>
                  <a:lnTo>
                    <a:pt x="5621" y="5678"/>
                  </a:lnTo>
                  <a:lnTo>
                    <a:pt x="5558" y="5764"/>
                  </a:lnTo>
                  <a:lnTo>
                    <a:pt x="5486" y="5841"/>
                  </a:lnTo>
                  <a:lnTo>
                    <a:pt x="5409" y="5913"/>
                  </a:lnTo>
                  <a:lnTo>
                    <a:pt x="5323" y="5976"/>
                  </a:lnTo>
                  <a:lnTo>
                    <a:pt x="5233" y="6033"/>
                  </a:lnTo>
                  <a:lnTo>
                    <a:pt x="5137" y="6078"/>
                  </a:lnTo>
                  <a:lnTo>
                    <a:pt x="5036" y="6115"/>
                  </a:lnTo>
                  <a:lnTo>
                    <a:pt x="4929" y="6143"/>
                  </a:lnTo>
                  <a:lnTo>
                    <a:pt x="4820" y="6158"/>
                  </a:lnTo>
                  <a:lnTo>
                    <a:pt x="4708" y="6164"/>
                  </a:lnTo>
                  <a:lnTo>
                    <a:pt x="4595" y="6158"/>
                  </a:lnTo>
                  <a:lnTo>
                    <a:pt x="4487" y="6143"/>
                  </a:lnTo>
                  <a:lnTo>
                    <a:pt x="4382" y="6115"/>
                  </a:lnTo>
                  <a:lnTo>
                    <a:pt x="4280" y="6078"/>
                  </a:lnTo>
                  <a:lnTo>
                    <a:pt x="4183" y="6031"/>
                  </a:lnTo>
                  <a:lnTo>
                    <a:pt x="4093" y="5976"/>
                  </a:lnTo>
                  <a:lnTo>
                    <a:pt x="4008" y="5913"/>
                  </a:lnTo>
                  <a:lnTo>
                    <a:pt x="3930" y="5841"/>
                  </a:lnTo>
                  <a:lnTo>
                    <a:pt x="3858" y="5763"/>
                  </a:lnTo>
                  <a:lnTo>
                    <a:pt x="3794" y="5678"/>
                  </a:lnTo>
                  <a:lnTo>
                    <a:pt x="3740" y="5588"/>
                  </a:lnTo>
                  <a:lnTo>
                    <a:pt x="3693" y="5490"/>
                  </a:lnTo>
                  <a:lnTo>
                    <a:pt x="3656" y="5389"/>
                  </a:lnTo>
                  <a:lnTo>
                    <a:pt x="3629" y="5284"/>
                  </a:lnTo>
                  <a:lnTo>
                    <a:pt x="3613" y="5175"/>
                  </a:lnTo>
                  <a:lnTo>
                    <a:pt x="3607" y="5063"/>
                  </a:lnTo>
                  <a:lnTo>
                    <a:pt x="3611" y="4967"/>
                  </a:lnTo>
                  <a:lnTo>
                    <a:pt x="3624" y="4875"/>
                  </a:lnTo>
                  <a:lnTo>
                    <a:pt x="3643" y="4783"/>
                  </a:lnTo>
                  <a:lnTo>
                    <a:pt x="3671" y="4695"/>
                  </a:lnTo>
                  <a:lnTo>
                    <a:pt x="1979" y="3749"/>
                  </a:lnTo>
                  <a:lnTo>
                    <a:pt x="1915" y="3826"/>
                  </a:lnTo>
                  <a:lnTo>
                    <a:pt x="1844" y="3896"/>
                  </a:lnTo>
                  <a:lnTo>
                    <a:pt x="1769" y="3959"/>
                  </a:lnTo>
                  <a:lnTo>
                    <a:pt x="1686" y="4016"/>
                  </a:lnTo>
                  <a:lnTo>
                    <a:pt x="1598" y="4066"/>
                  </a:lnTo>
                  <a:lnTo>
                    <a:pt x="1508" y="4108"/>
                  </a:lnTo>
                  <a:lnTo>
                    <a:pt x="1411" y="4140"/>
                  </a:lnTo>
                  <a:lnTo>
                    <a:pt x="1311" y="4164"/>
                  </a:lnTo>
                  <a:lnTo>
                    <a:pt x="1210" y="4179"/>
                  </a:lnTo>
                  <a:lnTo>
                    <a:pt x="1103" y="4183"/>
                  </a:lnTo>
                  <a:lnTo>
                    <a:pt x="990" y="4177"/>
                  </a:lnTo>
                  <a:lnTo>
                    <a:pt x="882" y="4162"/>
                  </a:lnTo>
                  <a:lnTo>
                    <a:pt x="777" y="4134"/>
                  </a:lnTo>
                  <a:lnTo>
                    <a:pt x="675" y="4096"/>
                  </a:lnTo>
                  <a:lnTo>
                    <a:pt x="578" y="4051"/>
                  </a:lnTo>
                  <a:lnTo>
                    <a:pt x="488" y="3995"/>
                  </a:lnTo>
                  <a:lnTo>
                    <a:pt x="403" y="3931"/>
                  </a:lnTo>
                  <a:lnTo>
                    <a:pt x="325" y="3860"/>
                  </a:lnTo>
                  <a:lnTo>
                    <a:pt x="253" y="3783"/>
                  </a:lnTo>
                  <a:lnTo>
                    <a:pt x="190" y="3697"/>
                  </a:lnTo>
                  <a:lnTo>
                    <a:pt x="135" y="3607"/>
                  </a:lnTo>
                  <a:lnTo>
                    <a:pt x="88" y="3511"/>
                  </a:lnTo>
                  <a:lnTo>
                    <a:pt x="51" y="3410"/>
                  </a:lnTo>
                  <a:lnTo>
                    <a:pt x="23" y="3303"/>
                  </a:lnTo>
                  <a:lnTo>
                    <a:pt x="6" y="3194"/>
                  </a:lnTo>
                  <a:lnTo>
                    <a:pt x="0" y="3081"/>
                  </a:lnTo>
                  <a:lnTo>
                    <a:pt x="6" y="2969"/>
                  </a:lnTo>
                  <a:lnTo>
                    <a:pt x="23" y="2860"/>
                  </a:lnTo>
                  <a:lnTo>
                    <a:pt x="51" y="2755"/>
                  </a:lnTo>
                  <a:lnTo>
                    <a:pt x="88" y="2653"/>
                  </a:lnTo>
                  <a:lnTo>
                    <a:pt x="133" y="2556"/>
                  </a:lnTo>
                  <a:lnTo>
                    <a:pt x="190" y="2466"/>
                  </a:lnTo>
                  <a:lnTo>
                    <a:pt x="253" y="2381"/>
                  </a:lnTo>
                  <a:lnTo>
                    <a:pt x="325" y="2303"/>
                  </a:lnTo>
                  <a:lnTo>
                    <a:pt x="403" y="2231"/>
                  </a:lnTo>
                  <a:lnTo>
                    <a:pt x="488" y="2167"/>
                  </a:lnTo>
                  <a:lnTo>
                    <a:pt x="578" y="2113"/>
                  </a:lnTo>
                  <a:lnTo>
                    <a:pt x="675" y="2066"/>
                  </a:lnTo>
                  <a:lnTo>
                    <a:pt x="775" y="2029"/>
                  </a:lnTo>
                  <a:lnTo>
                    <a:pt x="882" y="2002"/>
                  </a:lnTo>
                  <a:lnTo>
                    <a:pt x="990" y="1985"/>
                  </a:lnTo>
                  <a:lnTo>
                    <a:pt x="1103" y="1980"/>
                  </a:lnTo>
                  <a:lnTo>
                    <a:pt x="1208" y="1984"/>
                  </a:lnTo>
                  <a:lnTo>
                    <a:pt x="1311" y="1999"/>
                  </a:lnTo>
                  <a:lnTo>
                    <a:pt x="1411" y="2023"/>
                  </a:lnTo>
                  <a:lnTo>
                    <a:pt x="1506" y="2055"/>
                  </a:lnTo>
                  <a:lnTo>
                    <a:pt x="1598" y="2096"/>
                  </a:lnTo>
                  <a:lnTo>
                    <a:pt x="1684" y="2145"/>
                  </a:lnTo>
                  <a:lnTo>
                    <a:pt x="1767" y="2203"/>
                  </a:lnTo>
                  <a:lnTo>
                    <a:pt x="1842" y="2265"/>
                  </a:lnTo>
                  <a:lnTo>
                    <a:pt x="1913" y="2336"/>
                  </a:lnTo>
                  <a:lnTo>
                    <a:pt x="1977" y="2411"/>
                  </a:lnTo>
                  <a:lnTo>
                    <a:pt x="3667" y="1468"/>
                  </a:lnTo>
                  <a:lnTo>
                    <a:pt x="3639" y="1381"/>
                  </a:lnTo>
                  <a:lnTo>
                    <a:pt x="3620" y="1291"/>
                  </a:lnTo>
                  <a:lnTo>
                    <a:pt x="3609" y="1197"/>
                  </a:lnTo>
                  <a:lnTo>
                    <a:pt x="3603" y="1102"/>
                  </a:lnTo>
                  <a:lnTo>
                    <a:pt x="3609" y="989"/>
                  </a:lnTo>
                  <a:lnTo>
                    <a:pt x="3626" y="880"/>
                  </a:lnTo>
                  <a:lnTo>
                    <a:pt x="3654" y="775"/>
                  </a:lnTo>
                  <a:lnTo>
                    <a:pt x="3691" y="674"/>
                  </a:lnTo>
                  <a:lnTo>
                    <a:pt x="3736" y="578"/>
                  </a:lnTo>
                  <a:lnTo>
                    <a:pt x="3793" y="486"/>
                  </a:lnTo>
                  <a:lnTo>
                    <a:pt x="3856" y="402"/>
                  </a:lnTo>
                  <a:lnTo>
                    <a:pt x="3928" y="323"/>
                  </a:lnTo>
                  <a:lnTo>
                    <a:pt x="4005" y="252"/>
                  </a:lnTo>
                  <a:lnTo>
                    <a:pt x="4091" y="190"/>
                  </a:lnTo>
                  <a:lnTo>
                    <a:pt x="4181" y="133"/>
                  </a:lnTo>
                  <a:lnTo>
                    <a:pt x="4277" y="87"/>
                  </a:lnTo>
                  <a:lnTo>
                    <a:pt x="4378" y="51"/>
                  </a:lnTo>
                  <a:lnTo>
                    <a:pt x="4483" y="23"/>
                  </a:lnTo>
                  <a:lnTo>
                    <a:pt x="4593" y="6"/>
                  </a:lnTo>
                  <a:lnTo>
                    <a:pt x="470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96" name="TextBox 95"/>
          <p:cNvSpPr txBox="1"/>
          <p:nvPr/>
        </p:nvSpPr>
        <p:spPr>
          <a:xfrm>
            <a:off x="6990166" y="5317732"/>
            <a:ext cx="2448272" cy="523220"/>
          </a:xfrm>
          <a:prstGeom prst="rect">
            <a:avLst/>
          </a:prstGeom>
          <a:noFill/>
        </p:spPr>
        <p:txBody>
          <a:bodyPr wrap="square" rtlCol="0" anchor="ctr">
            <a:spAutoFit/>
          </a:bodyPr>
          <a:lstStyle/>
          <a:p>
            <a:r>
              <a:rPr lang="ro-RO" sz="1400" kern="0" dirty="0" smtClean="0">
                <a:latin typeface="Arial" pitchFamily="34" charset="0"/>
                <a:cs typeface="Arial" pitchFamily="34" charset="0"/>
              </a:rPr>
              <a:t>Poziționare constantă peste media europeană</a:t>
            </a:r>
            <a:endParaRPr lang="en-US" sz="1400" kern="0" dirty="0">
              <a:latin typeface="Arial" pitchFamily="34" charset="0"/>
              <a:cs typeface="Arial" pitchFamily="34" charset="0"/>
            </a:endParaRPr>
          </a:p>
        </p:txBody>
      </p:sp>
      <p:sp>
        <p:nvSpPr>
          <p:cNvPr id="30" name="TextBox 29"/>
          <p:cNvSpPr txBox="1"/>
          <p:nvPr/>
        </p:nvSpPr>
        <p:spPr>
          <a:xfrm>
            <a:off x="7049218" y="4842085"/>
            <a:ext cx="2448272" cy="523220"/>
          </a:xfrm>
          <a:prstGeom prst="rect">
            <a:avLst/>
          </a:prstGeom>
          <a:noFill/>
        </p:spPr>
        <p:txBody>
          <a:bodyPr wrap="square" rtlCol="0" anchor="ctr">
            <a:spAutoFit/>
          </a:bodyPr>
          <a:lstStyle/>
          <a:p>
            <a:r>
              <a:rPr lang="ro-RO" sz="2800" b="1" dirty="0" smtClean="0"/>
              <a:t>+9%</a:t>
            </a:r>
            <a:endParaRPr lang="en-IN" sz="2800" b="1" dirty="0"/>
          </a:p>
        </p:txBody>
      </p:sp>
      <p:sp>
        <p:nvSpPr>
          <p:cNvPr id="31" name="Freeform 23"/>
          <p:cNvSpPr>
            <a:spLocks/>
          </p:cNvSpPr>
          <p:nvPr/>
        </p:nvSpPr>
        <p:spPr bwMode="auto">
          <a:xfrm>
            <a:off x="3085770" y="5252937"/>
            <a:ext cx="142778" cy="224951"/>
          </a:xfrm>
          <a:custGeom>
            <a:avLst/>
            <a:gdLst>
              <a:gd name="T0" fmla="*/ 286 w 1323"/>
              <a:gd name="T1" fmla="*/ 0 h 2087"/>
              <a:gd name="T2" fmla="*/ 307 w 1323"/>
              <a:gd name="T3" fmla="*/ 2 h 2087"/>
              <a:gd name="T4" fmla="*/ 326 w 1323"/>
              <a:gd name="T5" fmla="*/ 10 h 2087"/>
              <a:gd name="T6" fmla="*/ 343 w 1323"/>
              <a:gd name="T7" fmla="*/ 23 h 2087"/>
              <a:gd name="T8" fmla="*/ 1299 w 1323"/>
              <a:gd name="T9" fmla="*/ 987 h 2087"/>
              <a:gd name="T10" fmla="*/ 1312 w 1323"/>
              <a:gd name="T11" fmla="*/ 1004 h 2087"/>
              <a:gd name="T12" fmla="*/ 1319 w 1323"/>
              <a:gd name="T13" fmla="*/ 1023 h 2087"/>
              <a:gd name="T14" fmla="*/ 1323 w 1323"/>
              <a:gd name="T15" fmla="*/ 1043 h 2087"/>
              <a:gd name="T16" fmla="*/ 1319 w 1323"/>
              <a:gd name="T17" fmla="*/ 1063 h 2087"/>
              <a:gd name="T18" fmla="*/ 1312 w 1323"/>
              <a:gd name="T19" fmla="*/ 1083 h 2087"/>
              <a:gd name="T20" fmla="*/ 1299 w 1323"/>
              <a:gd name="T21" fmla="*/ 1100 h 2087"/>
              <a:gd name="T22" fmla="*/ 343 w 1323"/>
              <a:gd name="T23" fmla="*/ 2064 h 2087"/>
              <a:gd name="T24" fmla="*/ 326 w 1323"/>
              <a:gd name="T25" fmla="*/ 2076 h 2087"/>
              <a:gd name="T26" fmla="*/ 308 w 1323"/>
              <a:gd name="T27" fmla="*/ 2085 h 2087"/>
              <a:gd name="T28" fmla="*/ 287 w 1323"/>
              <a:gd name="T29" fmla="*/ 2087 h 2087"/>
              <a:gd name="T30" fmla="*/ 267 w 1323"/>
              <a:gd name="T31" fmla="*/ 2085 h 2087"/>
              <a:gd name="T32" fmla="*/ 247 w 1323"/>
              <a:gd name="T33" fmla="*/ 2076 h 2087"/>
              <a:gd name="T34" fmla="*/ 230 w 1323"/>
              <a:gd name="T35" fmla="*/ 2064 h 2087"/>
              <a:gd name="T36" fmla="*/ 24 w 1323"/>
              <a:gd name="T37" fmla="*/ 1854 h 2087"/>
              <a:gd name="T38" fmla="*/ 10 w 1323"/>
              <a:gd name="T39" fmla="*/ 1837 h 2087"/>
              <a:gd name="T40" fmla="*/ 3 w 1323"/>
              <a:gd name="T41" fmla="*/ 1819 h 2087"/>
              <a:gd name="T42" fmla="*/ 0 w 1323"/>
              <a:gd name="T43" fmla="*/ 1798 h 2087"/>
              <a:gd name="T44" fmla="*/ 3 w 1323"/>
              <a:gd name="T45" fmla="*/ 1777 h 2087"/>
              <a:gd name="T46" fmla="*/ 10 w 1323"/>
              <a:gd name="T47" fmla="*/ 1759 h 2087"/>
              <a:gd name="T48" fmla="*/ 24 w 1323"/>
              <a:gd name="T49" fmla="*/ 1742 h 2087"/>
              <a:gd name="T50" fmla="*/ 717 w 1323"/>
              <a:gd name="T51" fmla="*/ 1043 h 2087"/>
              <a:gd name="T52" fmla="*/ 24 w 1323"/>
              <a:gd name="T53" fmla="*/ 345 h 2087"/>
              <a:gd name="T54" fmla="*/ 10 w 1323"/>
              <a:gd name="T55" fmla="*/ 328 h 2087"/>
              <a:gd name="T56" fmla="*/ 3 w 1323"/>
              <a:gd name="T57" fmla="*/ 308 h 2087"/>
              <a:gd name="T58" fmla="*/ 0 w 1323"/>
              <a:gd name="T59" fmla="*/ 289 h 2087"/>
              <a:gd name="T60" fmla="*/ 3 w 1323"/>
              <a:gd name="T61" fmla="*/ 268 h 2087"/>
              <a:gd name="T62" fmla="*/ 10 w 1323"/>
              <a:gd name="T63" fmla="*/ 249 h 2087"/>
              <a:gd name="T64" fmla="*/ 24 w 1323"/>
              <a:gd name="T65" fmla="*/ 231 h 2087"/>
              <a:gd name="T66" fmla="*/ 230 w 1323"/>
              <a:gd name="T67" fmla="*/ 23 h 2087"/>
              <a:gd name="T68" fmla="*/ 247 w 1323"/>
              <a:gd name="T69" fmla="*/ 10 h 2087"/>
              <a:gd name="T70" fmla="*/ 267 w 1323"/>
              <a:gd name="T71" fmla="*/ 2 h 2087"/>
              <a:gd name="T72" fmla="*/ 286 w 1323"/>
              <a:gd name="T73" fmla="*/ 0 h 2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23" h="2087">
                <a:moveTo>
                  <a:pt x="286" y="0"/>
                </a:moveTo>
                <a:lnTo>
                  <a:pt x="307" y="2"/>
                </a:lnTo>
                <a:lnTo>
                  <a:pt x="326" y="10"/>
                </a:lnTo>
                <a:lnTo>
                  <a:pt x="343" y="23"/>
                </a:lnTo>
                <a:lnTo>
                  <a:pt x="1299" y="987"/>
                </a:lnTo>
                <a:lnTo>
                  <a:pt x="1312" y="1004"/>
                </a:lnTo>
                <a:lnTo>
                  <a:pt x="1319" y="1023"/>
                </a:lnTo>
                <a:lnTo>
                  <a:pt x="1323" y="1043"/>
                </a:lnTo>
                <a:lnTo>
                  <a:pt x="1319" y="1063"/>
                </a:lnTo>
                <a:lnTo>
                  <a:pt x="1312" y="1083"/>
                </a:lnTo>
                <a:lnTo>
                  <a:pt x="1299" y="1100"/>
                </a:lnTo>
                <a:lnTo>
                  <a:pt x="343" y="2064"/>
                </a:lnTo>
                <a:lnTo>
                  <a:pt x="326" y="2076"/>
                </a:lnTo>
                <a:lnTo>
                  <a:pt x="308" y="2085"/>
                </a:lnTo>
                <a:lnTo>
                  <a:pt x="287" y="2087"/>
                </a:lnTo>
                <a:lnTo>
                  <a:pt x="267" y="2085"/>
                </a:lnTo>
                <a:lnTo>
                  <a:pt x="247" y="2076"/>
                </a:lnTo>
                <a:lnTo>
                  <a:pt x="230" y="2064"/>
                </a:lnTo>
                <a:lnTo>
                  <a:pt x="24" y="1854"/>
                </a:lnTo>
                <a:lnTo>
                  <a:pt x="10" y="1837"/>
                </a:lnTo>
                <a:lnTo>
                  <a:pt x="3" y="1819"/>
                </a:lnTo>
                <a:lnTo>
                  <a:pt x="0" y="1798"/>
                </a:lnTo>
                <a:lnTo>
                  <a:pt x="3" y="1777"/>
                </a:lnTo>
                <a:lnTo>
                  <a:pt x="10" y="1759"/>
                </a:lnTo>
                <a:lnTo>
                  <a:pt x="24" y="1742"/>
                </a:lnTo>
                <a:lnTo>
                  <a:pt x="717" y="1043"/>
                </a:lnTo>
                <a:lnTo>
                  <a:pt x="24" y="345"/>
                </a:lnTo>
                <a:lnTo>
                  <a:pt x="10" y="328"/>
                </a:lnTo>
                <a:lnTo>
                  <a:pt x="3" y="308"/>
                </a:lnTo>
                <a:lnTo>
                  <a:pt x="0" y="289"/>
                </a:lnTo>
                <a:lnTo>
                  <a:pt x="3" y="268"/>
                </a:lnTo>
                <a:lnTo>
                  <a:pt x="10" y="249"/>
                </a:lnTo>
                <a:lnTo>
                  <a:pt x="24" y="231"/>
                </a:lnTo>
                <a:lnTo>
                  <a:pt x="230" y="23"/>
                </a:lnTo>
                <a:lnTo>
                  <a:pt x="247" y="10"/>
                </a:lnTo>
                <a:lnTo>
                  <a:pt x="267" y="2"/>
                </a:lnTo>
                <a:lnTo>
                  <a:pt x="28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2" name="Freeform 24"/>
          <p:cNvSpPr>
            <a:spLocks/>
          </p:cNvSpPr>
          <p:nvPr/>
        </p:nvSpPr>
        <p:spPr bwMode="auto">
          <a:xfrm>
            <a:off x="2824371" y="5252722"/>
            <a:ext cx="142562" cy="225166"/>
          </a:xfrm>
          <a:custGeom>
            <a:avLst/>
            <a:gdLst>
              <a:gd name="T0" fmla="*/ 1035 w 1322"/>
              <a:gd name="T1" fmla="*/ 0 h 2088"/>
              <a:gd name="T2" fmla="*/ 1056 w 1322"/>
              <a:gd name="T3" fmla="*/ 3 h 2088"/>
              <a:gd name="T4" fmla="*/ 1075 w 1322"/>
              <a:gd name="T5" fmla="*/ 11 h 2088"/>
              <a:gd name="T6" fmla="*/ 1091 w 1322"/>
              <a:gd name="T7" fmla="*/ 24 h 2088"/>
              <a:gd name="T8" fmla="*/ 1299 w 1322"/>
              <a:gd name="T9" fmla="*/ 232 h 2088"/>
              <a:gd name="T10" fmla="*/ 1312 w 1322"/>
              <a:gd name="T11" fmla="*/ 250 h 2088"/>
              <a:gd name="T12" fmla="*/ 1320 w 1322"/>
              <a:gd name="T13" fmla="*/ 269 h 2088"/>
              <a:gd name="T14" fmla="*/ 1322 w 1322"/>
              <a:gd name="T15" fmla="*/ 290 h 2088"/>
              <a:gd name="T16" fmla="*/ 1320 w 1322"/>
              <a:gd name="T17" fmla="*/ 311 h 2088"/>
              <a:gd name="T18" fmla="*/ 1312 w 1322"/>
              <a:gd name="T19" fmla="*/ 329 h 2088"/>
              <a:gd name="T20" fmla="*/ 1299 w 1322"/>
              <a:gd name="T21" fmla="*/ 346 h 2088"/>
              <a:gd name="T22" fmla="*/ 606 w 1322"/>
              <a:gd name="T23" fmla="*/ 1044 h 2088"/>
              <a:gd name="T24" fmla="*/ 1299 w 1322"/>
              <a:gd name="T25" fmla="*/ 1743 h 2088"/>
              <a:gd name="T26" fmla="*/ 1312 w 1322"/>
              <a:gd name="T27" fmla="*/ 1760 h 2088"/>
              <a:gd name="T28" fmla="*/ 1320 w 1322"/>
              <a:gd name="T29" fmla="*/ 1778 h 2088"/>
              <a:gd name="T30" fmla="*/ 1322 w 1322"/>
              <a:gd name="T31" fmla="*/ 1799 h 2088"/>
              <a:gd name="T32" fmla="*/ 1320 w 1322"/>
              <a:gd name="T33" fmla="*/ 1820 h 2088"/>
              <a:gd name="T34" fmla="*/ 1312 w 1322"/>
              <a:gd name="T35" fmla="*/ 1838 h 2088"/>
              <a:gd name="T36" fmla="*/ 1299 w 1322"/>
              <a:gd name="T37" fmla="*/ 1855 h 2088"/>
              <a:gd name="T38" fmla="*/ 1091 w 1322"/>
              <a:gd name="T39" fmla="*/ 2065 h 2088"/>
              <a:gd name="T40" fmla="*/ 1075 w 1322"/>
              <a:gd name="T41" fmla="*/ 2077 h 2088"/>
              <a:gd name="T42" fmla="*/ 1056 w 1322"/>
              <a:gd name="T43" fmla="*/ 2086 h 2088"/>
              <a:gd name="T44" fmla="*/ 1035 w 1322"/>
              <a:gd name="T45" fmla="*/ 2088 h 2088"/>
              <a:gd name="T46" fmla="*/ 1015 w 1322"/>
              <a:gd name="T47" fmla="*/ 2086 h 2088"/>
              <a:gd name="T48" fmla="*/ 997 w 1322"/>
              <a:gd name="T49" fmla="*/ 2077 h 2088"/>
              <a:gd name="T50" fmla="*/ 979 w 1322"/>
              <a:gd name="T51" fmla="*/ 2065 h 2088"/>
              <a:gd name="T52" fmla="*/ 23 w 1322"/>
              <a:gd name="T53" fmla="*/ 1101 h 2088"/>
              <a:gd name="T54" fmla="*/ 10 w 1322"/>
              <a:gd name="T55" fmla="*/ 1084 h 2088"/>
              <a:gd name="T56" fmla="*/ 2 w 1322"/>
              <a:gd name="T57" fmla="*/ 1064 h 2088"/>
              <a:gd name="T58" fmla="*/ 0 w 1322"/>
              <a:gd name="T59" fmla="*/ 1044 h 2088"/>
              <a:gd name="T60" fmla="*/ 2 w 1322"/>
              <a:gd name="T61" fmla="*/ 1024 h 2088"/>
              <a:gd name="T62" fmla="*/ 10 w 1322"/>
              <a:gd name="T63" fmla="*/ 1005 h 2088"/>
              <a:gd name="T64" fmla="*/ 23 w 1322"/>
              <a:gd name="T65" fmla="*/ 988 h 2088"/>
              <a:gd name="T66" fmla="*/ 979 w 1322"/>
              <a:gd name="T67" fmla="*/ 24 h 2088"/>
              <a:gd name="T68" fmla="*/ 997 w 1322"/>
              <a:gd name="T69" fmla="*/ 11 h 2088"/>
              <a:gd name="T70" fmla="*/ 1015 w 1322"/>
              <a:gd name="T71" fmla="*/ 3 h 2088"/>
              <a:gd name="T72" fmla="*/ 1035 w 1322"/>
              <a:gd name="T73" fmla="*/ 0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22" h="2088">
                <a:moveTo>
                  <a:pt x="1035" y="0"/>
                </a:moveTo>
                <a:lnTo>
                  <a:pt x="1056" y="3"/>
                </a:lnTo>
                <a:lnTo>
                  <a:pt x="1075" y="11"/>
                </a:lnTo>
                <a:lnTo>
                  <a:pt x="1091" y="24"/>
                </a:lnTo>
                <a:lnTo>
                  <a:pt x="1299" y="232"/>
                </a:lnTo>
                <a:lnTo>
                  <a:pt x="1312" y="250"/>
                </a:lnTo>
                <a:lnTo>
                  <a:pt x="1320" y="269"/>
                </a:lnTo>
                <a:lnTo>
                  <a:pt x="1322" y="290"/>
                </a:lnTo>
                <a:lnTo>
                  <a:pt x="1320" y="311"/>
                </a:lnTo>
                <a:lnTo>
                  <a:pt x="1312" y="329"/>
                </a:lnTo>
                <a:lnTo>
                  <a:pt x="1299" y="346"/>
                </a:lnTo>
                <a:lnTo>
                  <a:pt x="606" y="1044"/>
                </a:lnTo>
                <a:lnTo>
                  <a:pt x="1299" y="1743"/>
                </a:lnTo>
                <a:lnTo>
                  <a:pt x="1312" y="1760"/>
                </a:lnTo>
                <a:lnTo>
                  <a:pt x="1320" y="1778"/>
                </a:lnTo>
                <a:lnTo>
                  <a:pt x="1322" y="1799"/>
                </a:lnTo>
                <a:lnTo>
                  <a:pt x="1320" y="1820"/>
                </a:lnTo>
                <a:lnTo>
                  <a:pt x="1312" y="1838"/>
                </a:lnTo>
                <a:lnTo>
                  <a:pt x="1299" y="1855"/>
                </a:lnTo>
                <a:lnTo>
                  <a:pt x="1091" y="2065"/>
                </a:lnTo>
                <a:lnTo>
                  <a:pt x="1075" y="2077"/>
                </a:lnTo>
                <a:lnTo>
                  <a:pt x="1056" y="2086"/>
                </a:lnTo>
                <a:lnTo>
                  <a:pt x="1035" y="2088"/>
                </a:lnTo>
                <a:lnTo>
                  <a:pt x="1015" y="2086"/>
                </a:lnTo>
                <a:lnTo>
                  <a:pt x="997" y="2077"/>
                </a:lnTo>
                <a:lnTo>
                  <a:pt x="979" y="2065"/>
                </a:lnTo>
                <a:lnTo>
                  <a:pt x="23" y="1101"/>
                </a:lnTo>
                <a:lnTo>
                  <a:pt x="10" y="1084"/>
                </a:lnTo>
                <a:lnTo>
                  <a:pt x="2" y="1064"/>
                </a:lnTo>
                <a:lnTo>
                  <a:pt x="0" y="1044"/>
                </a:lnTo>
                <a:lnTo>
                  <a:pt x="2" y="1024"/>
                </a:lnTo>
                <a:lnTo>
                  <a:pt x="10" y="1005"/>
                </a:lnTo>
                <a:lnTo>
                  <a:pt x="23" y="988"/>
                </a:lnTo>
                <a:lnTo>
                  <a:pt x="979" y="24"/>
                </a:lnTo>
                <a:lnTo>
                  <a:pt x="997" y="11"/>
                </a:lnTo>
                <a:lnTo>
                  <a:pt x="1015" y="3"/>
                </a:lnTo>
                <a:lnTo>
                  <a:pt x="103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3" name="Freeform 25"/>
          <p:cNvSpPr>
            <a:spLocks/>
          </p:cNvSpPr>
          <p:nvPr/>
        </p:nvSpPr>
        <p:spPr bwMode="auto">
          <a:xfrm>
            <a:off x="2966717" y="5210449"/>
            <a:ext cx="119269" cy="309927"/>
          </a:xfrm>
          <a:custGeom>
            <a:avLst/>
            <a:gdLst>
              <a:gd name="T0" fmla="*/ 862 w 1107"/>
              <a:gd name="T1" fmla="*/ 0 h 2873"/>
              <a:gd name="T2" fmla="*/ 882 w 1107"/>
              <a:gd name="T3" fmla="*/ 3 h 2873"/>
              <a:gd name="T4" fmla="*/ 1050 w 1107"/>
              <a:gd name="T5" fmla="*/ 53 h 2873"/>
              <a:gd name="T6" fmla="*/ 1069 w 1107"/>
              <a:gd name="T7" fmla="*/ 62 h 2873"/>
              <a:gd name="T8" fmla="*/ 1085 w 1107"/>
              <a:gd name="T9" fmla="*/ 74 h 2873"/>
              <a:gd name="T10" fmla="*/ 1098 w 1107"/>
              <a:gd name="T11" fmla="*/ 92 h 2873"/>
              <a:gd name="T12" fmla="*/ 1105 w 1107"/>
              <a:gd name="T13" fmla="*/ 111 h 2873"/>
              <a:gd name="T14" fmla="*/ 1107 w 1107"/>
              <a:gd name="T15" fmla="*/ 132 h 2873"/>
              <a:gd name="T16" fmla="*/ 1104 w 1107"/>
              <a:gd name="T17" fmla="*/ 153 h 2873"/>
              <a:gd name="T18" fmla="*/ 324 w 1107"/>
              <a:gd name="T19" fmla="*/ 2816 h 2873"/>
              <a:gd name="T20" fmla="*/ 315 w 1107"/>
              <a:gd name="T21" fmla="*/ 2835 h 2873"/>
              <a:gd name="T22" fmla="*/ 302 w 1107"/>
              <a:gd name="T23" fmla="*/ 2850 h 2873"/>
              <a:gd name="T24" fmla="*/ 286 w 1107"/>
              <a:gd name="T25" fmla="*/ 2863 h 2873"/>
              <a:gd name="T26" fmla="*/ 268 w 1107"/>
              <a:gd name="T27" fmla="*/ 2870 h 2873"/>
              <a:gd name="T28" fmla="*/ 247 w 1107"/>
              <a:gd name="T29" fmla="*/ 2873 h 2873"/>
              <a:gd name="T30" fmla="*/ 226 w 1107"/>
              <a:gd name="T31" fmla="*/ 2870 h 2873"/>
              <a:gd name="T32" fmla="*/ 57 w 1107"/>
              <a:gd name="T33" fmla="*/ 2819 h 2873"/>
              <a:gd name="T34" fmla="*/ 38 w 1107"/>
              <a:gd name="T35" fmla="*/ 2811 h 2873"/>
              <a:gd name="T36" fmla="*/ 22 w 1107"/>
              <a:gd name="T37" fmla="*/ 2798 h 2873"/>
              <a:gd name="T38" fmla="*/ 10 w 1107"/>
              <a:gd name="T39" fmla="*/ 2781 h 2873"/>
              <a:gd name="T40" fmla="*/ 2 w 1107"/>
              <a:gd name="T41" fmla="*/ 2762 h 2873"/>
              <a:gd name="T42" fmla="*/ 0 w 1107"/>
              <a:gd name="T43" fmla="*/ 2741 h 2873"/>
              <a:gd name="T44" fmla="*/ 3 w 1107"/>
              <a:gd name="T45" fmla="*/ 2720 h 2873"/>
              <a:gd name="T46" fmla="*/ 784 w 1107"/>
              <a:gd name="T47" fmla="*/ 57 h 2873"/>
              <a:gd name="T48" fmla="*/ 792 w 1107"/>
              <a:gd name="T49" fmla="*/ 38 h 2873"/>
              <a:gd name="T50" fmla="*/ 806 w 1107"/>
              <a:gd name="T51" fmla="*/ 22 h 2873"/>
              <a:gd name="T52" fmla="*/ 822 w 1107"/>
              <a:gd name="T53" fmla="*/ 10 h 2873"/>
              <a:gd name="T54" fmla="*/ 841 w 1107"/>
              <a:gd name="T55" fmla="*/ 2 h 2873"/>
              <a:gd name="T56" fmla="*/ 862 w 1107"/>
              <a:gd name="T57" fmla="*/ 0 h 2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07" h="2873">
                <a:moveTo>
                  <a:pt x="862" y="0"/>
                </a:moveTo>
                <a:lnTo>
                  <a:pt x="882" y="3"/>
                </a:lnTo>
                <a:lnTo>
                  <a:pt x="1050" y="53"/>
                </a:lnTo>
                <a:lnTo>
                  <a:pt x="1069" y="62"/>
                </a:lnTo>
                <a:lnTo>
                  <a:pt x="1085" y="74"/>
                </a:lnTo>
                <a:lnTo>
                  <a:pt x="1098" y="92"/>
                </a:lnTo>
                <a:lnTo>
                  <a:pt x="1105" y="111"/>
                </a:lnTo>
                <a:lnTo>
                  <a:pt x="1107" y="132"/>
                </a:lnTo>
                <a:lnTo>
                  <a:pt x="1104" y="153"/>
                </a:lnTo>
                <a:lnTo>
                  <a:pt x="324" y="2816"/>
                </a:lnTo>
                <a:lnTo>
                  <a:pt x="315" y="2835"/>
                </a:lnTo>
                <a:lnTo>
                  <a:pt x="302" y="2850"/>
                </a:lnTo>
                <a:lnTo>
                  <a:pt x="286" y="2863"/>
                </a:lnTo>
                <a:lnTo>
                  <a:pt x="268" y="2870"/>
                </a:lnTo>
                <a:lnTo>
                  <a:pt x="247" y="2873"/>
                </a:lnTo>
                <a:lnTo>
                  <a:pt x="226" y="2870"/>
                </a:lnTo>
                <a:lnTo>
                  <a:pt x="57" y="2819"/>
                </a:lnTo>
                <a:lnTo>
                  <a:pt x="38" y="2811"/>
                </a:lnTo>
                <a:lnTo>
                  <a:pt x="22" y="2798"/>
                </a:lnTo>
                <a:lnTo>
                  <a:pt x="10" y="2781"/>
                </a:lnTo>
                <a:lnTo>
                  <a:pt x="2" y="2762"/>
                </a:lnTo>
                <a:lnTo>
                  <a:pt x="0" y="2741"/>
                </a:lnTo>
                <a:lnTo>
                  <a:pt x="3" y="2720"/>
                </a:lnTo>
                <a:lnTo>
                  <a:pt x="784" y="57"/>
                </a:lnTo>
                <a:lnTo>
                  <a:pt x="792" y="38"/>
                </a:lnTo>
                <a:lnTo>
                  <a:pt x="806" y="22"/>
                </a:lnTo>
                <a:lnTo>
                  <a:pt x="822" y="10"/>
                </a:lnTo>
                <a:lnTo>
                  <a:pt x="841" y="2"/>
                </a:lnTo>
                <a:lnTo>
                  <a:pt x="86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5" name="CasetăText 34"/>
          <p:cNvSpPr txBox="1"/>
          <p:nvPr/>
        </p:nvSpPr>
        <p:spPr>
          <a:xfrm>
            <a:off x="3741195" y="4608890"/>
            <a:ext cx="7992888"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Comisia Europeană, Euro-barometrele periodice; EB81, 83, 84, 85, 87, 89, 91, 93 și 94</a:t>
            </a:r>
            <a:endParaRPr lang="ro-RO" dirty="0"/>
          </a:p>
        </p:txBody>
      </p:sp>
    </p:spTree>
    <p:extLst>
      <p:ext uri="{BB962C8B-B14F-4D97-AF65-F5344CB8AC3E}">
        <p14:creationId xmlns:p14="http://schemas.microsoft.com/office/powerpoint/2010/main" val="215615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animEffect transition="in" filter="fade">
                                      <p:cBhvr>
                                        <p:cTn id="9" dur="500"/>
                                        <p:tgtEl>
                                          <p:spTgt spid="9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5"/>
                                        </p:tgtEl>
                                        <p:attrNameLst>
                                          <p:attrName>style.visibility</p:attrName>
                                        </p:attrNameLst>
                                      </p:cBhvr>
                                      <p:to>
                                        <p:strVal val="visible"/>
                                      </p:to>
                                    </p:set>
                                    <p:anim calcmode="lin" valueType="num">
                                      <p:cBhvr>
                                        <p:cTn id="12" dur="500" fill="hold"/>
                                        <p:tgtEl>
                                          <p:spTgt spid="95"/>
                                        </p:tgtEl>
                                        <p:attrNameLst>
                                          <p:attrName>ppt_w</p:attrName>
                                        </p:attrNameLst>
                                      </p:cBhvr>
                                      <p:tavLst>
                                        <p:tav tm="0">
                                          <p:val>
                                            <p:fltVal val="0"/>
                                          </p:val>
                                        </p:tav>
                                        <p:tav tm="100000">
                                          <p:val>
                                            <p:strVal val="#ppt_w"/>
                                          </p:val>
                                        </p:tav>
                                      </p:tavLst>
                                    </p:anim>
                                    <p:anim calcmode="lin" valueType="num">
                                      <p:cBhvr>
                                        <p:cTn id="13" dur="500" fill="hold"/>
                                        <p:tgtEl>
                                          <p:spTgt spid="95"/>
                                        </p:tgtEl>
                                        <p:attrNameLst>
                                          <p:attrName>ppt_h</p:attrName>
                                        </p:attrNameLst>
                                      </p:cBhvr>
                                      <p:tavLst>
                                        <p:tav tm="0">
                                          <p:val>
                                            <p:fltVal val="0"/>
                                          </p:val>
                                        </p:tav>
                                        <p:tav tm="100000">
                                          <p:val>
                                            <p:strVal val="#ppt_h"/>
                                          </p:val>
                                        </p:tav>
                                      </p:tavLst>
                                    </p:anim>
                                    <p:animEffect transition="in" filter="fade">
                                      <p:cBhvr>
                                        <p:cTn id="14" dur="500"/>
                                        <p:tgtEl>
                                          <p:spTgt spid="9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par>
                                <p:cTn id="20" presetID="53" presetClass="entr" presetSubtype="16"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6"/>
                                        </p:tgtEl>
                                        <p:attrNameLst>
                                          <p:attrName>style.visibility</p:attrName>
                                        </p:attrNameLst>
                                      </p:cBhvr>
                                      <p:to>
                                        <p:strVal val="visible"/>
                                      </p:to>
                                    </p:set>
                                    <p:anim calcmode="lin" valueType="num">
                                      <p:cBhvr>
                                        <p:cTn id="27" dur="500" fill="hold"/>
                                        <p:tgtEl>
                                          <p:spTgt spid="96"/>
                                        </p:tgtEl>
                                        <p:attrNameLst>
                                          <p:attrName>ppt_w</p:attrName>
                                        </p:attrNameLst>
                                      </p:cBhvr>
                                      <p:tavLst>
                                        <p:tav tm="0">
                                          <p:val>
                                            <p:fltVal val="0"/>
                                          </p:val>
                                        </p:tav>
                                        <p:tav tm="100000">
                                          <p:val>
                                            <p:strVal val="#ppt_w"/>
                                          </p:val>
                                        </p:tav>
                                      </p:tavLst>
                                    </p:anim>
                                    <p:anim calcmode="lin" valueType="num">
                                      <p:cBhvr>
                                        <p:cTn id="28" dur="500" fill="hold"/>
                                        <p:tgtEl>
                                          <p:spTgt spid="96"/>
                                        </p:tgtEl>
                                        <p:attrNameLst>
                                          <p:attrName>ppt_h</p:attrName>
                                        </p:attrNameLst>
                                      </p:cBhvr>
                                      <p:tavLst>
                                        <p:tav tm="0">
                                          <p:val>
                                            <p:fltVal val="0"/>
                                          </p:val>
                                        </p:tav>
                                        <p:tav tm="100000">
                                          <p:val>
                                            <p:strVal val="#ppt_h"/>
                                          </p:val>
                                        </p:tav>
                                      </p:tavLst>
                                    </p:anim>
                                    <p:animEffect transition="in" filter="fade">
                                      <p:cBhvr>
                                        <p:cTn id="29" dur="500"/>
                                        <p:tgtEl>
                                          <p:spTgt spid="9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left)">
                                      <p:cBhvr>
                                        <p:cTn id="39" dur="500"/>
                                        <p:tgtEl>
                                          <p:spTgt spid="10">
                                            <p:graphicEl>
                                              <a:chart seriesIdx="-3" categoryIdx="-3" bldStep="gridLegen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
                                            <p:graphicEl>
                                              <a:chart seriesIdx="-4" categoryIdx="0" bldStep="category"/>
                                            </p:graphicEl>
                                          </p:spTgt>
                                        </p:tgtEl>
                                        <p:attrNameLst>
                                          <p:attrName>style.visibility</p:attrName>
                                        </p:attrNameLst>
                                      </p:cBhvr>
                                      <p:to>
                                        <p:strVal val="visible"/>
                                      </p:to>
                                    </p:set>
                                    <p:animEffect transition="in" filter="wipe(left)">
                                      <p:cBhvr>
                                        <p:cTn id="44" dur="500"/>
                                        <p:tgtEl>
                                          <p:spTgt spid="10">
                                            <p:graphicEl>
                                              <a:chart seriesIdx="-4" categoryIdx="0" bldStep="category"/>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
                                            <p:graphicEl>
                                              <a:chart seriesIdx="-4" categoryIdx="1" bldStep="category"/>
                                            </p:graphicEl>
                                          </p:spTgt>
                                        </p:tgtEl>
                                        <p:attrNameLst>
                                          <p:attrName>style.visibility</p:attrName>
                                        </p:attrNameLst>
                                      </p:cBhvr>
                                      <p:to>
                                        <p:strVal val="visible"/>
                                      </p:to>
                                    </p:set>
                                    <p:animEffect transition="in" filter="wipe(left)">
                                      <p:cBhvr>
                                        <p:cTn id="49" dur="500"/>
                                        <p:tgtEl>
                                          <p:spTgt spid="10">
                                            <p:graphicEl>
                                              <a:chart seriesIdx="-4" categoryIdx="1" bldStep="category"/>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0">
                                            <p:graphicEl>
                                              <a:chart seriesIdx="-4" categoryIdx="2" bldStep="category"/>
                                            </p:graphicEl>
                                          </p:spTgt>
                                        </p:tgtEl>
                                        <p:attrNameLst>
                                          <p:attrName>style.visibility</p:attrName>
                                        </p:attrNameLst>
                                      </p:cBhvr>
                                      <p:to>
                                        <p:strVal val="visible"/>
                                      </p:to>
                                    </p:set>
                                    <p:animEffect transition="in" filter="wipe(left)">
                                      <p:cBhvr>
                                        <p:cTn id="54" dur="500"/>
                                        <p:tgtEl>
                                          <p:spTgt spid="10">
                                            <p:graphicEl>
                                              <a:chart seriesIdx="-4" categoryIdx="2" bldStep="category"/>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
                                            <p:graphicEl>
                                              <a:chart seriesIdx="-4" categoryIdx="3" bldStep="category"/>
                                            </p:graphicEl>
                                          </p:spTgt>
                                        </p:tgtEl>
                                        <p:attrNameLst>
                                          <p:attrName>style.visibility</p:attrName>
                                        </p:attrNameLst>
                                      </p:cBhvr>
                                      <p:to>
                                        <p:strVal val="visible"/>
                                      </p:to>
                                    </p:set>
                                    <p:animEffect transition="in" filter="wipe(left)">
                                      <p:cBhvr>
                                        <p:cTn id="59" dur="500"/>
                                        <p:tgtEl>
                                          <p:spTgt spid="10">
                                            <p:graphicEl>
                                              <a:chart seriesIdx="-4" categoryIdx="3" bldStep="category"/>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0">
                                            <p:graphicEl>
                                              <a:chart seriesIdx="-4" categoryIdx="4" bldStep="category"/>
                                            </p:graphicEl>
                                          </p:spTgt>
                                        </p:tgtEl>
                                        <p:attrNameLst>
                                          <p:attrName>style.visibility</p:attrName>
                                        </p:attrNameLst>
                                      </p:cBhvr>
                                      <p:to>
                                        <p:strVal val="visible"/>
                                      </p:to>
                                    </p:set>
                                    <p:animEffect transition="in" filter="wipe(left)">
                                      <p:cBhvr>
                                        <p:cTn id="64" dur="500"/>
                                        <p:tgtEl>
                                          <p:spTgt spid="10">
                                            <p:graphicEl>
                                              <a:chart seriesIdx="-4" categoryIdx="4" bldStep="category"/>
                                            </p:graphic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0">
                                            <p:graphicEl>
                                              <a:chart seriesIdx="-4" categoryIdx="5" bldStep="category"/>
                                            </p:graphicEl>
                                          </p:spTgt>
                                        </p:tgtEl>
                                        <p:attrNameLst>
                                          <p:attrName>style.visibility</p:attrName>
                                        </p:attrNameLst>
                                      </p:cBhvr>
                                      <p:to>
                                        <p:strVal val="visible"/>
                                      </p:to>
                                    </p:set>
                                    <p:animEffect transition="in" filter="wipe(left)">
                                      <p:cBhvr>
                                        <p:cTn id="69" dur="500"/>
                                        <p:tgtEl>
                                          <p:spTgt spid="10">
                                            <p:graphicEl>
                                              <a:chart seriesIdx="-4" categoryIdx="5" bldStep="category"/>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0">
                                            <p:graphicEl>
                                              <a:chart seriesIdx="-4" categoryIdx="6" bldStep="category"/>
                                            </p:graphicEl>
                                          </p:spTgt>
                                        </p:tgtEl>
                                        <p:attrNameLst>
                                          <p:attrName>style.visibility</p:attrName>
                                        </p:attrNameLst>
                                      </p:cBhvr>
                                      <p:to>
                                        <p:strVal val="visible"/>
                                      </p:to>
                                    </p:set>
                                    <p:animEffect transition="in" filter="wipe(left)">
                                      <p:cBhvr>
                                        <p:cTn id="74" dur="500"/>
                                        <p:tgtEl>
                                          <p:spTgt spid="10">
                                            <p:graphicEl>
                                              <a:chart seriesIdx="-4" categoryIdx="6" bldStep="category"/>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0">
                                            <p:graphicEl>
                                              <a:chart seriesIdx="-4" categoryIdx="7" bldStep="category"/>
                                            </p:graphicEl>
                                          </p:spTgt>
                                        </p:tgtEl>
                                        <p:attrNameLst>
                                          <p:attrName>style.visibility</p:attrName>
                                        </p:attrNameLst>
                                      </p:cBhvr>
                                      <p:to>
                                        <p:strVal val="visible"/>
                                      </p:to>
                                    </p:set>
                                    <p:animEffect transition="in" filter="wipe(left)">
                                      <p:cBhvr>
                                        <p:cTn id="79" dur="500"/>
                                        <p:tgtEl>
                                          <p:spTgt spid="10">
                                            <p:graphicEl>
                                              <a:chart seriesIdx="-4" categoryIdx="7"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category"/>
        </p:bldSub>
      </p:bldGraphic>
      <p:bldP spid="92" grpId="0" animBg="1"/>
      <p:bldP spid="95" grpId="0"/>
      <p:bldP spid="29" grpId="0"/>
      <p:bldP spid="96"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 name="Chart 49"/>
          <p:cNvGraphicFramePr/>
          <p:nvPr>
            <p:extLst>
              <p:ext uri="{D42A27DB-BD31-4B8C-83A1-F6EECF244321}">
                <p14:modId xmlns:p14="http://schemas.microsoft.com/office/powerpoint/2010/main" val="1283244442"/>
              </p:ext>
            </p:extLst>
          </p:nvPr>
        </p:nvGraphicFramePr>
        <p:xfrm>
          <a:off x="1854511" y="1091090"/>
          <a:ext cx="3368107" cy="354034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765820" y="274639"/>
            <a:ext cx="10969943" cy="711081"/>
          </a:xfrm>
        </p:spPr>
        <p:txBody>
          <a:bodyPr/>
          <a:lstStyle/>
          <a:p>
            <a:r>
              <a:rPr lang="ro-RO" sz="1800" b="1" dirty="0" smtClean="0"/>
              <a:t>Percepția nivelului de informare</a:t>
            </a:r>
            <a:endParaRPr lang="en-IN" sz="1800" b="1" dirty="0"/>
          </a:p>
        </p:txBody>
      </p:sp>
      <p:graphicFrame>
        <p:nvGraphicFramePr>
          <p:cNvPr id="75" name="Chart 74"/>
          <p:cNvGraphicFramePr/>
          <p:nvPr>
            <p:extLst>
              <p:ext uri="{D42A27DB-BD31-4B8C-83A1-F6EECF244321}">
                <p14:modId xmlns:p14="http://schemas.microsoft.com/office/powerpoint/2010/main" val="87912518"/>
              </p:ext>
            </p:extLst>
          </p:nvPr>
        </p:nvGraphicFramePr>
        <p:xfrm>
          <a:off x="7186895" y="1091090"/>
          <a:ext cx="3368107" cy="3540344"/>
        </p:xfrm>
        <a:graphic>
          <a:graphicData uri="http://schemas.openxmlformats.org/drawingml/2006/chart">
            <c:chart xmlns:c="http://schemas.openxmlformats.org/drawingml/2006/chart" xmlns:r="http://schemas.openxmlformats.org/officeDocument/2006/relationships" r:id="rId3"/>
          </a:graphicData>
        </a:graphic>
      </p:graphicFrame>
      <p:cxnSp>
        <p:nvCxnSpPr>
          <p:cNvPr id="76" name="Straight Connector 75"/>
          <p:cNvCxnSpPr/>
          <p:nvPr/>
        </p:nvCxnSpPr>
        <p:spPr>
          <a:xfrm>
            <a:off x="843123" y="4866952"/>
            <a:ext cx="10815337" cy="0"/>
          </a:xfrm>
          <a:prstGeom prst="line">
            <a:avLst/>
          </a:prstGeom>
          <a:ln>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250791" y="2259712"/>
            <a:ext cx="0" cy="1477743"/>
          </a:xfrm>
          <a:prstGeom prst="line">
            <a:avLst/>
          </a:prstGeom>
          <a:ln w="3175">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250791" y="5048122"/>
            <a:ext cx="0" cy="1055077"/>
          </a:xfrm>
          <a:prstGeom prst="line">
            <a:avLst/>
          </a:prstGeom>
          <a:ln w="3175">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843123" y="4382887"/>
            <a:ext cx="1077218" cy="369332"/>
          </a:xfrm>
          <a:prstGeom prst="rect">
            <a:avLst/>
          </a:prstGeom>
          <a:noFill/>
        </p:spPr>
        <p:txBody>
          <a:bodyPr wrap="none" lIns="0" rIns="0" rtlCol="0" anchor="t">
            <a:spAutoFit/>
          </a:bodyPr>
          <a:lstStyle/>
          <a:p>
            <a:r>
              <a:rPr lang="ro-RO" sz="1800" dirty="0" smtClean="0">
                <a:latin typeface="Arial" pitchFamily="34" charset="0"/>
                <a:cs typeface="Arial" pitchFamily="34" charset="0"/>
              </a:rPr>
              <a:t>Beneficiari</a:t>
            </a:r>
            <a:endParaRPr lang="en-IN" sz="1800" dirty="0">
              <a:latin typeface="Arial" pitchFamily="34" charset="0"/>
              <a:cs typeface="Arial" pitchFamily="34" charset="0"/>
            </a:endParaRPr>
          </a:p>
        </p:txBody>
      </p:sp>
      <p:sp>
        <p:nvSpPr>
          <p:cNvPr id="81" name="TextBox 80"/>
          <p:cNvSpPr txBox="1"/>
          <p:nvPr/>
        </p:nvSpPr>
        <p:spPr>
          <a:xfrm>
            <a:off x="6353727" y="4382887"/>
            <a:ext cx="2064668" cy="369332"/>
          </a:xfrm>
          <a:prstGeom prst="rect">
            <a:avLst/>
          </a:prstGeom>
          <a:noFill/>
        </p:spPr>
        <p:txBody>
          <a:bodyPr wrap="none" lIns="0" rIns="0" rtlCol="0" anchor="ctr">
            <a:spAutoFit/>
          </a:bodyPr>
          <a:lstStyle/>
          <a:p>
            <a:r>
              <a:rPr lang="en-IN" sz="1800" dirty="0" smtClean="0">
                <a:latin typeface="Arial" pitchFamily="34" charset="0"/>
                <a:cs typeface="Arial" pitchFamily="34" charset="0"/>
              </a:rPr>
              <a:t>P</a:t>
            </a:r>
            <a:r>
              <a:rPr lang="ro-RO" sz="1800" dirty="0" err="1" smtClean="0">
                <a:latin typeface="Arial" pitchFamily="34" charset="0"/>
                <a:cs typeface="Arial" pitchFamily="34" charset="0"/>
              </a:rPr>
              <a:t>otențiali</a:t>
            </a:r>
            <a:r>
              <a:rPr lang="ro-RO" sz="1800" dirty="0" smtClean="0">
                <a:latin typeface="Arial" pitchFamily="34" charset="0"/>
                <a:cs typeface="Arial" pitchFamily="34" charset="0"/>
              </a:rPr>
              <a:t> beneficiari</a:t>
            </a:r>
            <a:endParaRPr lang="en-IN" sz="1800" dirty="0">
              <a:latin typeface="Arial" pitchFamily="34" charset="0"/>
              <a:cs typeface="Arial" pitchFamily="34" charset="0"/>
            </a:endParaRPr>
          </a:p>
        </p:txBody>
      </p:sp>
      <p:sp>
        <p:nvSpPr>
          <p:cNvPr id="86" name="Freeform 7"/>
          <p:cNvSpPr>
            <a:spLocks/>
          </p:cNvSpPr>
          <p:nvPr/>
        </p:nvSpPr>
        <p:spPr bwMode="auto">
          <a:xfrm flipV="1">
            <a:off x="1050937" y="1441289"/>
            <a:ext cx="297514" cy="296450"/>
          </a:xfrm>
          <a:custGeom>
            <a:avLst/>
            <a:gdLst>
              <a:gd name="T0" fmla="*/ 220 w 3353"/>
              <a:gd name="T1" fmla="*/ 0 h 3341"/>
              <a:gd name="T2" fmla="*/ 3131 w 3353"/>
              <a:gd name="T3" fmla="*/ 0 h 3341"/>
              <a:gd name="T4" fmla="*/ 3171 w 3353"/>
              <a:gd name="T5" fmla="*/ 3 h 3341"/>
              <a:gd name="T6" fmla="*/ 3211 w 3353"/>
              <a:gd name="T7" fmla="*/ 17 h 3341"/>
              <a:gd name="T8" fmla="*/ 3217 w 3353"/>
              <a:gd name="T9" fmla="*/ 17 h 3341"/>
              <a:gd name="T10" fmla="*/ 3255 w 3353"/>
              <a:gd name="T11" fmla="*/ 40 h 3341"/>
              <a:gd name="T12" fmla="*/ 3290 w 3353"/>
              <a:gd name="T13" fmla="*/ 69 h 3341"/>
              <a:gd name="T14" fmla="*/ 3319 w 3353"/>
              <a:gd name="T15" fmla="*/ 101 h 3341"/>
              <a:gd name="T16" fmla="*/ 3342 w 3353"/>
              <a:gd name="T17" fmla="*/ 139 h 3341"/>
              <a:gd name="T18" fmla="*/ 3347 w 3353"/>
              <a:gd name="T19" fmla="*/ 166 h 3341"/>
              <a:gd name="T20" fmla="*/ 3353 w 3353"/>
              <a:gd name="T21" fmla="*/ 193 h 3341"/>
              <a:gd name="T22" fmla="*/ 3351 w 3353"/>
              <a:gd name="T23" fmla="*/ 220 h 3341"/>
              <a:gd name="T24" fmla="*/ 3351 w 3353"/>
              <a:gd name="T25" fmla="*/ 3121 h 3341"/>
              <a:gd name="T26" fmla="*/ 3346 w 3353"/>
              <a:gd name="T27" fmla="*/ 3173 h 3341"/>
              <a:gd name="T28" fmla="*/ 3330 w 3353"/>
              <a:gd name="T29" fmla="*/ 3219 h 3341"/>
              <a:gd name="T30" fmla="*/ 3303 w 3353"/>
              <a:gd name="T31" fmla="*/ 3259 h 3341"/>
              <a:gd name="T32" fmla="*/ 3271 w 3353"/>
              <a:gd name="T33" fmla="*/ 3293 h 3341"/>
              <a:gd name="T34" fmla="*/ 3229 w 3353"/>
              <a:gd name="T35" fmla="*/ 3320 h 3341"/>
              <a:gd name="T36" fmla="*/ 3182 w 3353"/>
              <a:gd name="T37" fmla="*/ 3335 h 3341"/>
              <a:gd name="T38" fmla="*/ 3131 w 3353"/>
              <a:gd name="T39" fmla="*/ 3341 h 3341"/>
              <a:gd name="T40" fmla="*/ 3079 w 3353"/>
              <a:gd name="T41" fmla="*/ 3335 h 3341"/>
              <a:gd name="T42" fmla="*/ 3033 w 3353"/>
              <a:gd name="T43" fmla="*/ 3320 h 3341"/>
              <a:gd name="T44" fmla="*/ 2993 w 3353"/>
              <a:gd name="T45" fmla="*/ 3293 h 3341"/>
              <a:gd name="T46" fmla="*/ 2958 w 3353"/>
              <a:gd name="T47" fmla="*/ 3259 h 3341"/>
              <a:gd name="T48" fmla="*/ 2931 w 3353"/>
              <a:gd name="T49" fmla="*/ 3219 h 3341"/>
              <a:gd name="T50" fmla="*/ 2916 w 3353"/>
              <a:gd name="T51" fmla="*/ 3173 h 3341"/>
              <a:gd name="T52" fmla="*/ 2910 w 3353"/>
              <a:gd name="T53" fmla="*/ 3121 h 3341"/>
              <a:gd name="T54" fmla="*/ 2910 w 3353"/>
              <a:gd name="T55" fmla="*/ 751 h 3341"/>
              <a:gd name="T56" fmla="*/ 378 w 3353"/>
              <a:gd name="T57" fmla="*/ 3276 h 3341"/>
              <a:gd name="T58" fmla="*/ 343 w 3353"/>
              <a:gd name="T59" fmla="*/ 3305 h 3341"/>
              <a:gd name="T60" fmla="*/ 303 w 3353"/>
              <a:gd name="T61" fmla="*/ 3326 h 3341"/>
              <a:gd name="T62" fmla="*/ 263 w 3353"/>
              <a:gd name="T63" fmla="*/ 3337 h 3341"/>
              <a:gd name="T64" fmla="*/ 220 w 3353"/>
              <a:gd name="T65" fmla="*/ 3341 h 3341"/>
              <a:gd name="T66" fmla="*/ 178 w 3353"/>
              <a:gd name="T67" fmla="*/ 3337 h 3341"/>
              <a:gd name="T68" fmla="*/ 138 w 3353"/>
              <a:gd name="T69" fmla="*/ 3326 h 3341"/>
              <a:gd name="T70" fmla="*/ 99 w 3353"/>
              <a:gd name="T71" fmla="*/ 3305 h 3341"/>
              <a:gd name="T72" fmla="*/ 65 w 3353"/>
              <a:gd name="T73" fmla="*/ 3276 h 3341"/>
              <a:gd name="T74" fmla="*/ 36 w 3353"/>
              <a:gd name="T75" fmla="*/ 3242 h 3341"/>
              <a:gd name="T76" fmla="*/ 17 w 3353"/>
              <a:gd name="T77" fmla="*/ 3203 h 3341"/>
              <a:gd name="T78" fmla="*/ 4 w 3353"/>
              <a:gd name="T79" fmla="*/ 3163 h 3341"/>
              <a:gd name="T80" fmla="*/ 0 w 3353"/>
              <a:gd name="T81" fmla="*/ 3121 h 3341"/>
              <a:gd name="T82" fmla="*/ 4 w 3353"/>
              <a:gd name="T83" fmla="*/ 3079 h 3341"/>
              <a:gd name="T84" fmla="*/ 17 w 3353"/>
              <a:gd name="T85" fmla="*/ 3039 h 3341"/>
              <a:gd name="T86" fmla="*/ 36 w 3353"/>
              <a:gd name="T87" fmla="*/ 3001 h 3341"/>
              <a:gd name="T88" fmla="*/ 65 w 3353"/>
              <a:gd name="T89" fmla="*/ 2966 h 3341"/>
              <a:gd name="T90" fmla="*/ 2597 w 3353"/>
              <a:gd name="T91" fmla="*/ 440 h 3341"/>
              <a:gd name="T92" fmla="*/ 220 w 3353"/>
              <a:gd name="T93" fmla="*/ 440 h 3341"/>
              <a:gd name="T94" fmla="*/ 170 w 3353"/>
              <a:gd name="T95" fmla="*/ 434 h 3341"/>
              <a:gd name="T96" fmla="*/ 122 w 3353"/>
              <a:gd name="T97" fmla="*/ 419 h 3341"/>
              <a:gd name="T98" fmla="*/ 82 w 3353"/>
              <a:gd name="T99" fmla="*/ 394 h 3341"/>
              <a:gd name="T100" fmla="*/ 48 w 3353"/>
              <a:gd name="T101" fmla="*/ 359 h 3341"/>
              <a:gd name="T102" fmla="*/ 23 w 3353"/>
              <a:gd name="T103" fmla="*/ 317 h 3341"/>
              <a:gd name="T104" fmla="*/ 5 w 3353"/>
              <a:gd name="T105" fmla="*/ 271 h 3341"/>
              <a:gd name="T106" fmla="*/ 0 w 3353"/>
              <a:gd name="T107" fmla="*/ 220 h 3341"/>
              <a:gd name="T108" fmla="*/ 5 w 3353"/>
              <a:gd name="T109" fmla="*/ 170 h 3341"/>
              <a:gd name="T110" fmla="*/ 23 w 3353"/>
              <a:gd name="T111" fmla="*/ 122 h 3341"/>
              <a:gd name="T112" fmla="*/ 48 w 3353"/>
              <a:gd name="T113" fmla="*/ 82 h 3341"/>
              <a:gd name="T114" fmla="*/ 82 w 3353"/>
              <a:gd name="T115" fmla="*/ 47 h 3341"/>
              <a:gd name="T116" fmla="*/ 122 w 3353"/>
              <a:gd name="T117" fmla="*/ 23 h 3341"/>
              <a:gd name="T118" fmla="*/ 170 w 3353"/>
              <a:gd name="T119" fmla="*/ 5 h 3341"/>
              <a:gd name="T120" fmla="*/ 220 w 3353"/>
              <a:gd name="T121" fmla="*/ 0 h 3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53" h="3341">
                <a:moveTo>
                  <a:pt x="220" y="0"/>
                </a:moveTo>
                <a:lnTo>
                  <a:pt x="3131" y="0"/>
                </a:lnTo>
                <a:lnTo>
                  <a:pt x="3171" y="3"/>
                </a:lnTo>
                <a:lnTo>
                  <a:pt x="3211" y="17"/>
                </a:lnTo>
                <a:lnTo>
                  <a:pt x="3217" y="17"/>
                </a:lnTo>
                <a:lnTo>
                  <a:pt x="3255" y="40"/>
                </a:lnTo>
                <a:lnTo>
                  <a:pt x="3290" y="69"/>
                </a:lnTo>
                <a:lnTo>
                  <a:pt x="3319" y="101"/>
                </a:lnTo>
                <a:lnTo>
                  <a:pt x="3342" y="139"/>
                </a:lnTo>
                <a:lnTo>
                  <a:pt x="3347" y="166"/>
                </a:lnTo>
                <a:lnTo>
                  <a:pt x="3353" y="193"/>
                </a:lnTo>
                <a:lnTo>
                  <a:pt x="3351" y="220"/>
                </a:lnTo>
                <a:lnTo>
                  <a:pt x="3351" y="3121"/>
                </a:lnTo>
                <a:lnTo>
                  <a:pt x="3346" y="3173"/>
                </a:lnTo>
                <a:lnTo>
                  <a:pt x="3330" y="3219"/>
                </a:lnTo>
                <a:lnTo>
                  <a:pt x="3303" y="3259"/>
                </a:lnTo>
                <a:lnTo>
                  <a:pt x="3271" y="3293"/>
                </a:lnTo>
                <a:lnTo>
                  <a:pt x="3229" y="3320"/>
                </a:lnTo>
                <a:lnTo>
                  <a:pt x="3182" y="3335"/>
                </a:lnTo>
                <a:lnTo>
                  <a:pt x="3131" y="3341"/>
                </a:lnTo>
                <a:lnTo>
                  <a:pt x="3079" y="3335"/>
                </a:lnTo>
                <a:lnTo>
                  <a:pt x="3033" y="3320"/>
                </a:lnTo>
                <a:lnTo>
                  <a:pt x="2993" y="3293"/>
                </a:lnTo>
                <a:lnTo>
                  <a:pt x="2958" y="3259"/>
                </a:lnTo>
                <a:lnTo>
                  <a:pt x="2931" y="3219"/>
                </a:lnTo>
                <a:lnTo>
                  <a:pt x="2916" y="3173"/>
                </a:lnTo>
                <a:lnTo>
                  <a:pt x="2910" y="3121"/>
                </a:lnTo>
                <a:lnTo>
                  <a:pt x="2910" y="751"/>
                </a:lnTo>
                <a:lnTo>
                  <a:pt x="378" y="3276"/>
                </a:lnTo>
                <a:lnTo>
                  <a:pt x="343" y="3305"/>
                </a:lnTo>
                <a:lnTo>
                  <a:pt x="303" y="3326"/>
                </a:lnTo>
                <a:lnTo>
                  <a:pt x="263" y="3337"/>
                </a:lnTo>
                <a:lnTo>
                  <a:pt x="220" y="3341"/>
                </a:lnTo>
                <a:lnTo>
                  <a:pt x="178" y="3337"/>
                </a:lnTo>
                <a:lnTo>
                  <a:pt x="138" y="3326"/>
                </a:lnTo>
                <a:lnTo>
                  <a:pt x="99" y="3305"/>
                </a:lnTo>
                <a:lnTo>
                  <a:pt x="65" y="3276"/>
                </a:lnTo>
                <a:lnTo>
                  <a:pt x="36" y="3242"/>
                </a:lnTo>
                <a:lnTo>
                  <a:pt x="17" y="3203"/>
                </a:lnTo>
                <a:lnTo>
                  <a:pt x="4" y="3163"/>
                </a:lnTo>
                <a:lnTo>
                  <a:pt x="0" y="3121"/>
                </a:lnTo>
                <a:lnTo>
                  <a:pt x="4" y="3079"/>
                </a:lnTo>
                <a:lnTo>
                  <a:pt x="17" y="3039"/>
                </a:lnTo>
                <a:lnTo>
                  <a:pt x="36" y="3001"/>
                </a:lnTo>
                <a:lnTo>
                  <a:pt x="65" y="2966"/>
                </a:lnTo>
                <a:lnTo>
                  <a:pt x="2597" y="440"/>
                </a:lnTo>
                <a:lnTo>
                  <a:pt x="220" y="440"/>
                </a:lnTo>
                <a:lnTo>
                  <a:pt x="170" y="434"/>
                </a:lnTo>
                <a:lnTo>
                  <a:pt x="122" y="419"/>
                </a:lnTo>
                <a:lnTo>
                  <a:pt x="82" y="394"/>
                </a:lnTo>
                <a:lnTo>
                  <a:pt x="48" y="359"/>
                </a:lnTo>
                <a:lnTo>
                  <a:pt x="23" y="317"/>
                </a:lnTo>
                <a:lnTo>
                  <a:pt x="5" y="271"/>
                </a:lnTo>
                <a:lnTo>
                  <a:pt x="0" y="220"/>
                </a:lnTo>
                <a:lnTo>
                  <a:pt x="5" y="170"/>
                </a:lnTo>
                <a:lnTo>
                  <a:pt x="23" y="122"/>
                </a:lnTo>
                <a:lnTo>
                  <a:pt x="48" y="82"/>
                </a:lnTo>
                <a:lnTo>
                  <a:pt x="82" y="47"/>
                </a:lnTo>
                <a:lnTo>
                  <a:pt x="122" y="23"/>
                </a:lnTo>
                <a:lnTo>
                  <a:pt x="170" y="5"/>
                </a:lnTo>
                <a:lnTo>
                  <a:pt x="2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91" name="Rectangle 90"/>
          <p:cNvSpPr/>
          <p:nvPr/>
        </p:nvSpPr>
        <p:spPr>
          <a:xfrm>
            <a:off x="6278980" y="1295851"/>
            <a:ext cx="688104" cy="587327"/>
          </a:xfrm>
          <a:prstGeom prst="rect">
            <a:avLst/>
          </a:prstGeom>
          <a:solidFill>
            <a:schemeClr val="accent6"/>
          </a:solidFill>
          <a:ln w="3175">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2" name="Freeform 7"/>
          <p:cNvSpPr>
            <a:spLocks/>
          </p:cNvSpPr>
          <p:nvPr/>
        </p:nvSpPr>
        <p:spPr bwMode="auto">
          <a:xfrm>
            <a:off x="6474275" y="1441289"/>
            <a:ext cx="297514" cy="296450"/>
          </a:xfrm>
          <a:custGeom>
            <a:avLst/>
            <a:gdLst>
              <a:gd name="T0" fmla="*/ 220 w 3353"/>
              <a:gd name="T1" fmla="*/ 0 h 3341"/>
              <a:gd name="T2" fmla="*/ 3131 w 3353"/>
              <a:gd name="T3" fmla="*/ 0 h 3341"/>
              <a:gd name="T4" fmla="*/ 3171 w 3353"/>
              <a:gd name="T5" fmla="*/ 3 h 3341"/>
              <a:gd name="T6" fmla="*/ 3211 w 3353"/>
              <a:gd name="T7" fmla="*/ 17 h 3341"/>
              <a:gd name="T8" fmla="*/ 3217 w 3353"/>
              <a:gd name="T9" fmla="*/ 17 h 3341"/>
              <a:gd name="T10" fmla="*/ 3255 w 3353"/>
              <a:gd name="T11" fmla="*/ 40 h 3341"/>
              <a:gd name="T12" fmla="*/ 3290 w 3353"/>
              <a:gd name="T13" fmla="*/ 69 h 3341"/>
              <a:gd name="T14" fmla="*/ 3319 w 3353"/>
              <a:gd name="T15" fmla="*/ 101 h 3341"/>
              <a:gd name="T16" fmla="*/ 3342 w 3353"/>
              <a:gd name="T17" fmla="*/ 139 h 3341"/>
              <a:gd name="T18" fmla="*/ 3347 w 3353"/>
              <a:gd name="T19" fmla="*/ 166 h 3341"/>
              <a:gd name="T20" fmla="*/ 3353 w 3353"/>
              <a:gd name="T21" fmla="*/ 193 h 3341"/>
              <a:gd name="T22" fmla="*/ 3351 w 3353"/>
              <a:gd name="T23" fmla="*/ 220 h 3341"/>
              <a:gd name="T24" fmla="*/ 3351 w 3353"/>
              <a:gd name="T25" fmla="*/ 3121 h 3341"/>
              <a:gd name="T26" fmla="*/ 3346 w 3353"/>
              <a:gd name="T27" fmla="*/ 3173 h 3341"/>
              <a:gd name="T28" fmla="*/ 3330 w 3353"/>
              <a:gd name="T29" fmla="*/ 3219 h 3341"/>
              <a:gd name="T30" fmla="*/ 3303 w 3353"/>
              <a:gd name="T31" fmla="*/ 3259 h 3341"/>
              <a:gd name="T32" fmla="*/ 3271 w 3353"/>
              <a:gd name="T33" fmla="*/ 3293 h 3341"/>
              <a:gd name="T34" fmla="*/ 3229 w 3353"/>
              <a:gd name="T35" fmla="*/ 3320 h 3341"/>
              <a:gd name="T36" fmla="*/ 3182 w 3353"/>
              <a:gd name="T37" fmla="*/ 3335 h 3341"/>
              <a:gd name="T38" fmla="*/ 3131 w 3353"/>
              <a:gd name="T39" fmla="*/ 3341 h 3341"/>
              <a:gd name="T40" fmla="*/ 3079 w 3353"/>
              <a:gd name="T41" fmla="*/ 3335 h 3341"/>
              <a:gd name="T42" fmla="*/ 3033 w 3353"/>
              <a:gd name="T43" fmla="*/ 3320 h 3341"/>
              <a:gd name="T44" fmla="*/ 2993 w 3353"/>
              <a:gd name="T45" fmla="*/ 3293 h 3341"/>
              <a:gd name="T46" fmla="*/ 2958 w 3353"/>
              <a:gd name="T47" fmla="*/ 3259 h 3341"/>
              <a:gd name="T48" fmla="*/ 2931 w 3353"/>
              <a:gd name="T49" fmla="*/ 3219 h 3341"/>
              <a:gd name="T50" fmla="*/ 2916 w 3353"/>
              <a:gd name="T51" fmla="*/ 3173 h 3341"/>
              <a:gd name="T52" fmla="*/ 2910 w 3353"/>
              <a:gd name="T53" fmla="*/ 3121 h 3341"/>
              <a:gd name="T54" fmla="*/ 2910 w 3353"/>
              <a:gd name="T55" fmla="*/ 751 h 3341"/>
              <a:gd name="T56" fmla="*/ 378 w 3353"/>
              <a:gd name="T57" fmla="*/ 3276 h 3341"/>
              <a:gd name="T58" fmla="*/ 343 w 3353"/>
              <a:gd name="T59" fmla="*/ 3305 h 3341"/>
              <a:gd name="T60" fmla="*/ 303 w 3353"/>
              <a:gd name="T61" fmla="*/ 3326 h 3341"/>
              <a:gd name="T62" fmla="*/ 263 w 3353"/>
              <a:gd name="T63" fmla="*/ 3337 h 3341"/>
              <a:gd name="T64" fmla="*/ 220 w 3353"/>
              <a:gd name="T65" fmla="*/ 3341 h 3341"/>
              <a:gd name="T66" fmla="*/ 178 w 3353"/>
              <a:gd name="T67" fmla="*/ 3337 h 3341"/>
              <a:gd name="T68" fmla="*/ 138 w 3353"/>
              <a:gd name="T69" fmla="*/ 3326 h 3341"/>
              <a:gd name="T70" fmla="*/ 99 w 3353"/>
              <a:gd name="T71" fmla="*/ 3305 h 3341"/>
              <a:gd name="T72" fmla="*/ 65 w 3353"/>
              <a:gd name="T73" fmla="*/ 3276 h 3341"/>
              <a:gd name="T74" fmla="*/ 36 w 3353"/>
              <a:gd name="T75" fmla="*/ 3242 h 3341"/>
              <a:gd name="T76" fmla="*/ 17 w 3353"/>
              <a:gd name="T77" fmla="*/ 3203 h 3341"/>
              <a:gd name="T78" fmla="*/ 4 w 3353"/>
              <a:gd name="T79" fmla="*/ 3163 h 3341"/>
              <a:gd name="T80" fmla="*/ 0 w 3353"/>
              <a:gd name="T81" fmla="*/ 3121 h 3341"/>
              <a:gd name="T82" fmla="*/ 4 w 3353"/>
              <a:gd name="T83" fmla="*/ 3079 h 3341"/>
              <a:gd name="T84" fmla="*/ 17 w 3353"/>
              <a:gd name="T85" fmla="*/ 3039 h 3341"/>
              <a:gd name="T86" fmla="*/ 36 w 3353"/>
              <a:gd name="T87" fmla="*/ 3001 h 3341"/>
              <a:gd name="T88" fmla="*/ 65 w 3353"/>
              <a:gd name="T89" fmla="*/ 2966 h 3341"/>
              <a:gd name="T90" fmla="*/ 2597 w 3353"/>
              <a:gd name="T91" fmla="*/ 440 h 3341"/>
              <a:gd name="T92" fmla="*/ 220 w 3353"/>
              <a:gd name="T93" fmla="*/ 440 h 3341"/>
              <a:gd name="T94" fmla="*/ 170 w 3353"/>
              <a:gd name="T95" fmla="*/ 434 h 3341"/>
              <a:gd name="T96" fmla="*/ 122 w 3353"/>
              <a:gd name="T97" fmla="*/ 419 h 3341"/>
              <a:gd name="T98" fmla="*/ 82 w 3353"/>
              <a:gd name="T99" fmla="*/ 394 h 3341"/>
              <a:gd name="T100" fmla="*/ 48 w 3353"/>
              <a:gd name="T101" fmla="*/ 359 h 3341"/>
              <a:gd name="T102" fmla="*/ 23 w 3353"/>
              <a:gd name="T103" fmla="*/ 317 h 3341"/>
              <a:gd name="T104" fmla="*/ 5 w 3353"/>
              <a:gd name="T105" fmla="*/ 271 h 3341"/>
              <a:gd name="T106" fmla="*/ 0 w 3353"/>
              <a:gd name="T107" fmla="*/ 220 h 3341"/>
              <a:gd name="T108" fmla="*/ 5 w 3353"/>
              <a:gd name="T109" fmla="*/ 170 h 3341"/>
              <a:gd name="T110" fmla="*/ 23 w 3353"/>
              <a:gd name="T111" fmla="*/ 122 h 3341"/>
              <a:gd name="T112" fmla="*/ 48 w 3353"/>
              <a:gd name="T113" fmla="*/ 82 h 3341"/>
              <a:gd name="T114" fmla="*/ 82 w 3353"/>
              <a:gd name="T115" fmla="*/ 47 h 3341"/>
              <a:gd name="T116" fmla="*/ 122 w 3353"/>
              <a:gd name="T117" fmla="*/ 23 h 3341"/>
              <a:gd name="T118" fmla="*/ 170 w 3353"/>
              <a:gd name="T119" fmla="*/ 5 h 3341"/>
              <a:gd name="T120" fmla="*/ 220 w 3353"/>
              <a:gd name="T121" fmla="*/ 0 h 3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53" h="3341">
                <a:moveTo>
                  <a:pt x="220" y="0"/>
                </a:moveTo>
                <a:lnTo>
                  <a:pt x="3131" y="0"/>
                </a:lnTo>
                <a:lnTo>
                  <a:pt x="3171" y="3"/>
                </a:lnTo>
                <a:lnTo>
                  <a:pt x="3211" y="17"/>
                </a:lnTo>
                <a:lnTo>
                  <a:pt x="3217" y="17"/>
                </a:lnTo>
                <a:lnTo>
                  <a:pt x="3255" y="40"/>
                </a:lnTo>
                <a:lnTo>
                  <a:pt x="3290" y="69"/>
                </a:lnTo>
                <a:lnTo>
                  <a:pt x="3319" y="101"/>
                </a:lnTo>
                <a:lnTo>
                  <a:pt x="3342" y="139"/>
                </a:lnTo>
                <a:lnTo>
                  <a:pt x="3347" y="166"/>
                </a:lnTo>
                <a:lnTo>
                  <a:pt x="3353" y="193"/>
                </a:lnTo>
                <a:lnTo>
                  <a:pt x="3351" y="220"/>
                </a:lnTo>
                <a:lnTo>
                  <a:pt x="3351" y="3121"/>
                </a:lnTo>
                <a:lnTo>
                  <a:pt x="3346" y="3173"/>
                </a:lnTo>
                <a:lnTo>
                  <a:pt x="3330" y="3219"/>
                </a:lnTo>
                <a:lnTo>
                  <a:pt x="3303" y="3259"/>
                </a:lnTo>
                <a:lnTo>
                  <a:pt x="3271" y="3293"/>
                </a:lnTo>
                <a:lnTo>
                  <a:pt x="3229" y="3320"/>
                </a:lnTo>
                <a:lnTo>
                  <a:pt x="3182" y="3335"/>
                </a:lnTo>
                <a:lnTo>
                  <a:pt x="3131" y="3341"/>
                </a:lnTo>
                <a:lnTo>
                  <a:pt x="3079" y="3335"/>
                </a:lnTo>
                <a:lnTo>
                  <a:pt x="3033" y="3320"/>
                </a:lnTo>
                <a:lnTo>
                  <a:pt x="2993" y="3293"/>
                </a:lnTo>
                <a:lnTo>
                  <a:pt x="2958" y="3259"/>
                </a:lnTo>
                <a:lnTo>
                  <a:pt x="2931" y="3219"/>
                </a:lnTo>
                <a:lnTo>
                  <a:pt x="2916" y="3173"/>
                </a:lnTo>
                <a:lnTo>
                  <a:pt x="2910" y="3121"/>
                </a:lnTo>
                <a:lnTo>
                  <a:pt x="2910" y="751"/>
                </a:lnTo>
                <a:lnTo>
                  <a:pt x="378" y="3276"/>
                </a:lnTo>
                <a:lnTo>
                  <a:pt x="343" y="3305"/>
                </a:lnTo>
                <a:lnTo>
                  <a:pt x="303" y="3326"/>
                </a:lnTo>
                <a:lnTo>
                  <a:pt x="263" y="3337"/>
                </a:lnTo>
                <a:lnTo>
                  <a:pt x="220" y="3341"/>
                </a:lnTo>
                <a:lnTo>
                  <a:pt x="178" y="3337"/>
                </a:lnTo>
                <a:lnTo>
                  <a:pt x="138" y="3326"/>
                </a:lnTo>
                <a:lnTo>
                  <a:pt x="99" y="3305"/>
                </a:lnTo>
                <a:lnTo>
                  <a:pt x="65" y="3276"/>
                </a:lnTo>
                <a:lnTo>
                  <a:pt x="36" y="3242"/>
                </a:lnTo>
                <a:lnTo>
                  <a:pt x="17" y="3203"/>
                </a:lnTo>
                <a:lnTo>
                  <a:pt x="4" y="3163"/>
                </a:lnTo>
                <a:lnTo>
                  <a:pt x="0" y="3121"/>
                </a:lnTo>
                <a:lnTo>
                  <a:pt x="4" y="3079"/>
                </a:lnTo>
                <a:lnTo>
                  <a:pt x="17" y="3039"/>
                </a:lnTo>
                <a:lnTo>
                  <a:pt x="36" y="3001"/>
                </a:lnTo>
                <a:lnTo>
                  <a:pt x="65" y="2966"/>
                </a:lnTo>
                <a:lnTo>
                  <a:pt x="2597" y="440"/>
                </a:lnTo>
                <a:lnTo>
                  <a:pt x="220" y="440"/>
                </a:lnTo>
                <a:lnTo>
                  <a:pt x="170" y="434"/>
                </a:lnTo>
                <a:lnTo>
                  <a:pt x="122" y="419"/>
                </a:lnTo>
                <a:lnTo>
                  <a:pt x="82" y="394"/>
                </a:lnTo>
                <a:lnTo>
                  <a:pt x="48" y="359"/>
                </a:lnTo>
                <a:lnTo>
                  <a:pt x="23" y="317"/>
                </a:lnTo>
                <a:lnTo>
                  <a:pt x="5" y="271"/>
                </a:lnTo>
                <a:lnTo>
                  <a:pt x="0" y="220"/>
                </a:lnTo>
                <a:lnTo>
                  <a:pt x="5" y="170"/>
                </a:lnTo>
                <a:lnTo>
                  <a:pt x="23" y="122"/>
                </a:lnTo>
                <a:lnTo>
                  <a:pt x="48" y="82"/>
                </a:lnTo>
                <a:lnTo>
                  <a:pt x="82" y="47"/>
                </a:lnTo>
                <a:lnTo>
                  <a:pt x="122" y="23"/>
                </a:lnTo>
                <a:lnTo>
                  <a:pt x="170" y="5"/>
                </a:lnTo>
                <a:lnTo>
                  <a:pt x="2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93" name="TextBox 92"/>
          <p:cNvSpPr txBox="1"/>
          <p:nvPr/>
        </p:nvSpPr>
        <p:spPr>
          <a:xfrm>
            <a:off x="4132020" y="4228999"/>
            <a:ext cx="1965178" cy="523220"/>
          </a:xfrm>
          <a:prstGeom prst="rect">
            <a:avLst/>
          </a:prstGeom>
          <a:noFill/>
        </p:spPr>
        <p:txBody>
          <a:bodyPr wrap="square" lIns="0" rIns="0" rtlCol="0" anchor="ctr">
            <a:spAutoFit/>
          </a:bodyPr>
          <a:lstStyle/>
          <a:p>
            <a:pPr algn="r"/>
            <a:r>
              <a:rPr lang="ro-RO" sz="2800" b="1" kern="0" dirty="0" smtClean="0">
                <a:latin typeface="Arial" pitchFamily="34" charset="0"/>
                <a:cs typeface="Arial" pitchFamily="34" charset="0"/>
              </a:rPr>
              <a:t>Media 8.52</a:t>
            </a:r>
            <a:endParaRPr lang="en-US" sz="2800" b="1" kern="0" dirty="0">
              <a:latin typeface="Arial" pitchFamily="34" charset="0"/>
              <a:cs typeface="Arial" pitchFamily="34" charset="0"/>
            </a:endParaRPr>
          </a:p>
        </p:txBody>
      </p:sp>
      <p:sp>
        <p:nvSpPr>
          <p:cNvPr id="95" name="TextBox 94"/>
          <p:cNvSpPr txBox="1"/>
          <p:nvPr/>
        </p:nvSpPr>
        <p:spPr>
          <a:xfrm>
            <a:off x="9572212" y="4231209"/>
            <a:ext cx="1965178" cy="523220"/>
          </a:xfrm>
          <a:prstGeom prst="rect">
            <a:avLst/>
          </a:prstGeom>
          <a:noFill/>
        </p:spPr>
        <p:txBody>
          <a:bodyPr wrap="square" lIns="0" rIns="0" rtlCol="0" anchor="ctr">
            <a:spAutoFit/>
          </a:bodyPr>
          <a:lstStyle/>
          <a:p>
            <a:pPr algn="r"/>
            <a:r>
              <a:rPr lang="ro-RO" sz="2800" b="1" kern="0" dirty="0" smtClean="0">
                <a:latin typeface="Arial" pitchFamily="34" charset="0"/>
                <a:cs typeface="Arial" pitchFamily="34" charset="0"/>
              </a:rPr>
              <a:t>Media 8,47</a:t>
            </a:r>
            <a:endParaRPr lang="en-US" sz="2800" b="1" kern="0" dirty="0">
              <a:latin typeface="Arial" pitchFamily="34" charset="0"/>
              <a:cs typeface="Arial" pitchFamily="34" charset="0"/>
            </a:endParaRPr>
          </a:p>
        </p:txBody>
      </p:sp>
      <p:sp>
        <p:nvSpPr>
          <p:cNvPr id="96" name="TextBox 95"/>
          <p:cNvSpPr txBox="1"/>
          <p:nvPr/>
        </p:nvSpPr>
        <p:spPr>
          <a:xfrm>
            <a:off x="2692925" y="5294343"/>
            <a:ext cx="2806457" cy="523220"/>
          </a:xfrm>
          <a:prstGeom prst="rect">
            <a:avLst/>
          </a:prstGeom>
          <a:noFill/>
        </p:spPr>
        <p:txBody>
          <a:bodyPr wrap="square" lIns="0" rIns="0" rtlCol="0" anchor="ctr">
            <a:spAutoFit/>
          </a:bodyPr>
          <a:lstStyle/>
          <a:p>
            <a:r>
              <a:rPr lang="ro-RO" sz="1400" kern="0" dirty="0">
                <a:latin typeface="Arial" pitchFamily="34" charset="0"/>
                <a:cs typeface="Arial" pitchFamily="34" charset="0"/>
              </a:rPr>
              <a:t>d</a:t>
            </a:r>
            <a:r>
              <a:rPr lang="ro-RO" sz="1400" kern="0" dirty="0" smtClean="0">
                <a:latin typeface="Arial" pitchFamily="34" charset="0"/>
                <a:cs typeface="Arial" pitchFamily="34" charset="0"/>
              </a:rPr>
              <a:t>intre beneficiari consideră că sunt complet informați (note de 10)</a:t>
            </a:r>
            <a:endParaRPr lang="en-US" sz="1400" kern="0" dirty="0">
              <a:latin typeface="Arial" pitchFamily="34" charset="0"/>
              <a:cs typeface="Arial" pitchFamily="34" charset="0"/>
            </a:endParaRPr>
          </a:p>
        </p:txBody>
      </p:sp>
      <p:sp>
        <p:nvSpPr>
          <p:cNvPr id="25" name="TextBox 24"/>
          <p:cNvSpPr txBox="1"/>
          <p:nvPr/>
        </p:nvSpPr>
        <p:spPr>
          <a:xfrm>
            <a:off x="1291964" y="5171232"/>
            <a:ext cx="1321196" cy="769441"/>
          </a:xfrm>
          <a:prstGeom prst="rect">
            <a:avLst/>
          </a:prstGeom>
          <a:noFill/>
        </p:spPr>
        <p:txBody>
          <a:bodyPr wrap="none" rtlCol="0" anchor="ctr">
            <a:spAutoFit/>
          </a:bodyPr>
          <a:lstStyle/>
          <a:p>
            <a:r>
              <a:rPr lang="ro-RO" sz="4400" b="1" dirty="0" smtClean="0"/>
              <a:t>35</a:t>
            </a:r>
            <a:r>
              <a:rPr lang="en-IN" sz="4400" b="1" dirty="0" smtClean="0"/>
              <a:t>%</a:t>
            </a:r>
            <a:endParaRPr lang="en-IN" sz="4400" b="1" dirty="0"/>
          </a:p>
        </p:txBody>
      </p:sp>
      <p:sp>
        <p:nvSpPr>
          <p:cNvPr id="98" name="TextBox 97"/>
          <p:cNvSpPr txBox="1"/>
          <p:nvPr/>
        </p:nvSpPr>
        <p:spPr>
          <a:xfrm>
            <a:off x="6825660" y="5171232"/>
            <a:ext cx="1321196" cy="769441"/>
          </a:xfrm>
          <a:prstGeom prst="rect">
            <a:avLst/>
          </a:prstGeom>
          <a:noFill/>
        </p:spPr>
        <p:txBody>
          <a:bodyPr wrap="none" rtlCol="0" anchor="ctr">
            <a:spAutoFit/>
          </a:bodyPr>
          <a:lstStyle/>
          <a:p>
            <a:r>
              <a:rPr lang="ro-RO" sz="4400" b="1" dirty="0" smtClean="0"/>
              <a:t>32</a:t>
            </a:r>
            <a:r>
              <a:rPr lang="en-IN" sz="4400" b="1" dirty="0" smtClean="0"/>
              <a:t>%</a:t>
            </a:r>
            <a:endParaRPr lang="en-IN" sz="4400" b="1" dirty="0"/>
          </a:p>
        </p:txBody>
      </p:sp>
      <p:sp>
        <p:nvSpPr>
          <p:cNvPr id="31" name="Rectangle 90"/>
          <p:cNvSpPr/>
          <p:nvPr/>
        </p:nvSpPr>
        <p:spPr>
          <a:xfrm>
            <a:off x="800875" y="1204992"/>
            <a:ext cx="688104" cy="587327"/>
          </a:xfrm>
          <a:prstGeom prst="rect">
            <a:avLst/>
          </a:prstGeom>
          <a:solidFill>
            <a:schemeClr val="accent6"/>
          </a:solidFill>
          <a:ln w="3175">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Freeform 7"/>
          <p:cNvSpPr>
            <a:spLocks/>
          </p:cNvSpPr>
          <p:nvPr/>
        </p:nvSpPr>
        <p:spPr bwMode="auto">
          <a:xfrm>
            <a:off x="979931" y="1350431"/>
            <a:ext cx="297514" cy="296450"/>
          </a:xfrm>
          <a:custGeom>
            <a:avLst/>
            <a:gdLst>
              <a:gd name="T0" fmla="*/ 220 w 3353"/>
              <a:gd name="T1" fmla="*/ 0 h 3341"/>
              <a:gd name="T2" fmla="*/ 3131 w 3353"/>
              <a:gd name="T3" fmla="*/ 0 h 3341"/>
              <a:gd name="T4" fmla="*/ 3171 w 3353"/>
              <a:gd name="T5" fmla="*/ 3 h 3341"/>
              <a:gd name="T6" fmla="*/ 3211 w 3353"/>
              <a:gd name="T7" fmla="*/ 17 h 3341"/>
              <a:gd name="T8" fmla="*/ 3217 w 3353"/>
              <a:gd name="T9" fmla="*/ 17 h 3341"/>
              <a:gd name="T10" fmla="*/ 3255 w 3353"/>
              <a:gd name="T11" fmla="*/ 40 h 3341"/>
              <a:gd name="T12" fmla="*/ 3290 w 3353"/>
              <a:gd name="T13" fmla="*/ 69 h 3341"/>
              <a:gd name="T14" fmla="*/ 3319 w 3353"/>
              <a:gd name="T15" fmla="*/ 101 h 3341"/>
              <a:gd name="T16" fmla="*/ 3342 w 3353"/>
              <a:gd name="T17" fmla="*/ 139 h 3341"/>
              <a:gd name="T18" fmla="*/ 3347 w 3353"/>
              <a:gd name="T19" fmla="*/ 166 h 3341"/>
              <a:gd name="T20" fmla="*/ 3353 w 3353"/>
              <a:gd name="T21" fmla="*/ 193 h 3341"/>
              <a:gd name="T22" fmla="*/ 3351 w 3353"/>
              <a:gd name="T23" fmla="*/ 220 h 3341"/>
              <a:gd name="T24" fmla="*/ 3351 w 3353"/>
              <a:gd name="T25" fmla="*/ 3121 h 3341"/>
              <a:gd name="T26" fmla="*/ 3346 w 3353"/>
              <a:gd name="T27" fmla="*/ 3173 h 3341"/>
              <a:gd name="T28" fmla="*/ 3330 w 3353"/>
              <a:gd name="T29" fmla="*/ 3219 h 3341"/>
              <a:gd name="T30" fmla="*/ 3303 w 3353"/>
              <a:gd name="T31" fmla="*/ 3259 h 3341"/>
              <a:gd name="T32" fmla="*/ 3271 w 3353"/>
              <a:gd name="T33" fmla="*/ 3293 h 3341"/>
              <a:gd name="T34" fmla="*/ 3229 w 3353"/>
              <a:gd name="T35" fmla="*/ 3320 h 3341"/>
              <a:gd name="T36" fmla="*/ 3182 w 3353"/>
              <a:gd name="T37" fmla="*/ 3335 h 3341"/>
              <a:gd name="T38" fmla="*/ 3131 w 3353"/>
              <a:gd name="T39" fmla="*/ 3341 h 3341"/>
              <a:gd name="T40" fmla="*/ 3079 w 3353"/>
              <a:gd name="T41" fmla="*/ 3335 h 3341"/>
              <a:gd name="T42" fmla="*/ 3033 w 3353"/>
              <a:gd name="T43" fmla="*/ 3320 h 3341"/>
              <a:gd name="T44" fmla="*/ 2993 w 3353"/>
              <a:gd name="T45" fmla="*/ 3293 h 3341"/>
              <a:gd name="T46" fmla="*/ 2958 w 3353"/>
              <a:gd name="T47" fmla="*/ 3259 h 3341"/>
              <a:gd name="T48" fmla="*/ 2931 w 3353"/>
              <a:gd name="T49" fmla="*/ 3219 h 3341"/>
              <a:gd name="T50" fmla="*/ 2916 w 3353"/>
              <a:gd name="T51" fmla="*/ 3173 h 3341"/>
              <a:gd name="T52" fmla="*/ 2910 w 3353"/>
              <a:gd name="T53" fmla="*/ 3121 h 3341"/>
              <a:gd name="T54" fmla="*/ 2910 w 3353"/>
              <a:gd name="T55" fmla="*/ 751 h 3341"/>
              <a:gd name="T56" fmla="*/ 378 w 3353"/>
              <a:gd name="T57" fmla="*/ 3276 h 3341"/>
              <a:gd name="T58" fmla="*/ 343 w 3353"/>
              <a:gd name="T59" fmla="*/ 3305 h 3341"/>
              <a:gd name="T60" fmla="*/ 303 w 3353"/>
              <a:gd name="T61" fmla="*/ 3326 h 3341"/>
              <a:gd name="T62" fmla="*/ 263 w 3353"/>
              <a:gd name="T63" fmla="*/ 3337 h 3341"/>
              <a:gd name="T64" fmla="*/ 220 w 3353"/>
              <a:gd name="T65" fmla="*/ 3341 h 3341"/>
              <a:gd name="T66" fmla="*/ 178 w 3353"/>
              <a:gd name="T67" fmla="*/ 3337 h 3341"/>
              <a:gd name="T68" fmla="*/ 138 w 3353"/>
              <a:gd name="T69" fmla="*/ 3326 h 3341"/>
              <a:gd name="T70" fmla="*/ 99 w 3353"/>
              <a:gd name="T71" fmla="*/ 3305 h 3341"/>
              <a:gd name="T72" fmla="*/ 65 w 3353"/>
              <a:gd name="T73" fmla="*/ 3276 h 3341"/>
              <a:gd name="T74" fmla="*/ 36 w 3353"/>
              <a:gd name="T75" fmla="*/ 3242 h 3341"/>
              <a:gd name="T76" fmla="*/ 17 w 3353"/>
              <a:gd name="T77" fmla="*/ 3203 h 3341"/>
              <a:gd name="T78" fmla="*/ 4 w 3353"/>
              <a:gd name="T79" fmla="*/ 3163 h 3341"/>
              <a:gd name="T80" fmla="*/ 0 w 3353"/>
              <a:gd name="T81" fmla="*/ 3121 h 3341"/>
              <a:gd name="T82" fmla="*/ 4 w 3353"/>
              <a:gd name="T83" fmla="*/ 3079 h 3341"/>
              <a:gd name="T84" fmla="*/ 17 w 3353"/>
              <a:gd name="T85" fmla="*/ 3039 h 3341"/>
              <a:gd name="T86" fmla="*/ 36 w 3353"/>
              <a:gd name="T87" fmla="*/ 3001 h 3341"/>
              <a:gd name="T88" fmla="*/ 65 w 3353"/>
              <a:gd name="T89" fmla="*/ 2966 h 3341"/>
              <a:gd name="T90" fmla="*/ 2597 w 3353"/>
              <a:gd name="T91" fmla="*/ 440 h 3341"/>
              <a:gd name="T92" fmla="*/ 220 w 3353"/>
              <a:gd name="T93" fmla="*/ 440 h 3341"/>
              <a:gd name="T94" fmla="*/ 170 w 3353"/>
              <a:gd name="T95" fmla="*/ 434 h 3341"/>
              <a:gd name="T96" fmla="*/ 122 w 3353"/>
              <a:gd name="T97" fmla="*/ 419 h 3341"/>
              <a:gd name="T98" fmla="*/ 82 w 3353"/>
              <a:gd name="T99" fmla="*/ 394 h 3341"/>
              <a:gd name="T100" fmla="*/ 48 w 3353"/>
              <a:gd name="T101" fmla="*/ 359 h 3341"/>
              <a:gd name="T102" fmla="*/ 23 w 3353"/>
              <a:gd name="T103" fmla="*/ 317 h 3341"/>
              <a:gd name="T104" fmla="*/ 5 w 3353"/>
              <a:gd name="T105" fmla="*/ 271 h 3341"/>
              <a:gd name="T106" fmla="*/ 0 w 3353"/>
              <a:gd name="T107" fmla="*/ 220 h 3341"/>
              <a:gd name="T108" fmla="*/ 5 w 3353"/>
              <a:gd name="T109" fmla="*/ 170 h 3341"/>
              <a:gd name="T110" fmla="*/ 23 w 3353"/>
              <a:gd name="T111" fmla="*/ 122 h 3341"/>
              <a:gd name="T112" fmla="*/ 48 w 3353"/>
              <a:gd name="T113" fmla="*/ 82 h 3341"/>
              <a:gd name="T114" fmla="*/ 82 w 3353"/>
              <a:gd name="T115" fmla="*/ 47 h 3341"/>
              <a:gd name="T116" fmla="*/ 122 w 3353"/>
              <a:gd name="T117" fmla="*/ 23 h 3341"/>
              <a:gd name="T118" fmla="*/ 170 w 3353"/>
              <a:gd name="T119" fmla="*/ 5 h 3341"/>
              <a:gd name="T120" fmla="*/ 220 w 3353"/>
              <a:gd name="T121" fmla="*/ 0 h 3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53" h="3341">
                <a:moveTo>
                  <a:pt x="220" y="0"/>
                </a:moveTo>
                <a:lnTo>
                  <a:pt x="3131" y="0"/>
                </a:lnTo>
                <a:lnTo>
                  <a:pt x="3171" y="3"/>
                </a:lnTo>
                <a:lnTo>
                  <a:pt x="3211" y="17"/>
                </a:lnTo>
                <a:lnTo>
                  <a:pt x="3217" y="17"/>
                </a:lnTo>
                <a:lnTo>
                  <a:pt x="3255" y="40"/>
                </a:lnTo>
                <a:lnTo>
                  <a:pt x="3290" y="69"/>
                </a:lnTo>
                <a:lnTo>
                  <a:pt x="3319" y="101"/>
                </a:lnTo>
                <a:lnTo>
                  <a:pt x="3342" y="139"/>
                </a:lnTo>
                <a:lnTo>
                  <a:pt x="3347" y="166"/>
                </a:lnTo>
                <a:lnTo>
                  <a:pt x="3353" y="193"/>
                </a:lnTo>
                <a:lnTo>
                  <a:pt x="3351" y="220"/>
                </a:lnTo>
                <a:lnTo>
                  <a:pt x="3351" y="3121"/>
                </a:lnTo>
                <a:lnTo>
                  <a:pt x="3346" y="3173"/>
                </a:lnTo>
                <a:lnTo>
                  <a:pt x="3330" y="3219"/>
                </a:lnTo>
                <a:lnTo>
                  <a:pt x="3303" y="3259"/>
                </a:lnTo>
                <a:lnTo>
                  <a:pt x="3271" y="3293"/>
                </a:lnTo>
                <a:lnTo>
                  <a:pt x="3229" y="3320"/>
                </a:lnTo>
                <a:lnTo>
                  <a:pt x="3182" y="3335"/>
                </a:lnTo>
                <a:lnTo>
                  <a:pt x="3131" y="3341"/>
                </a:lnTo>
                <a:lnTo>
                  <a:pt x="3079" y="3335"/>
                </a:lnTo>
                <a:lnTo>
                  <a:pt x="3033" y="3320"/>
                </a:lnTo>
                <a:lnTo>
                  <a:pt x="2993" y="3293"/>
                </a:lnTo>
                <a:lnTo>
                  <a:pt x="2958" y="3259"/>
                </a:lnTo>
                <a:lnTo>
                  <a:pt x="2931" y="3219"/>
                </a:lnTo>
                <a:lnTo>
                  <a:pt x="2916" y="3173"/>
                </a:lnTo>
                <a:lnTo>
                  <a:pt x="2910" y="3121"/>
                </a:lnTo>
                <a:lnTo>
                  <a:pt x="2910" y="751"/>
                </a:lnTo>
                <a:lnTo>
                  <a:pt x="378" y="3276"/>
                </a:lnTo>
                <a:lnTo>
                  <a:pt x="343" y="3305"/>
                </a:lnTo>
                <a:lnTo>
                  <a:pt x="303" y="3326"/>
                </a:lnTo>
                <a:lnTo>
                  <a:pt x="263" y="3337"/>
                </a:lnTo>
                <a:lnTo>
                  <a:pt x="220" y="3341"/>
                </a:lnTo>
                <a:lnTo>
                  <a:pt x="178" y="3337"/>
                </a:lnTo>
                <a:lnTo>
                  <a:pt x="138" y="3326"/>
                </a:lnTo>
                <a:lnTo>
                  <a:pt x="99" y="3305"/>
                </a:lnTo>
                <a:lnTo>
                  <a:pt x="65" y="3276"/>
                </a:lnTo>
                <a:lnTo>
                  <a:pt x="36" y="3242"/>
                </a:lnTo>
                <a:lnTo>
                  <a:pt x="17" y="3203"/>
                </a:lnTo>
                <a:lnTo>
                  <a:pt x="4" y="3163"/>
                </a:lnTo>
                <a:lnTo>
                  <a:pt x="0" y="3121"/>
                </a:lnTo>
                <a:lnTo>
                  <a:pt x="4" y="3079"/>
                </a:lnTo>
                <a:lnTo>
                  <a:pt x="17" y="3039"/>
                </a:lnTo>
                <a:lnTo>
                  <a:pt x="36" y="3001"/>
                </a:lnTo>
                <a:lnTo>
                  <a:pt x="65" y="2966"/>
                </a:lnTo>
                <a:lnTo>
                  <a:pt x="2597" y="440"/>
                </a:lnTo>
                <a:lnTo>
                  <a:pt x="220" y="440"/>
                </a:lnTo>
                <a:lnTo>
                  <a:pt x="170" y="434"/>
                </a:lnTo>
                <a:lnTo>
                  <a:pt x="122" y="419"/>
                </a:lnTo>
                <a:lnTo>
                  <a:pt x="82" y="394"/>
                </a:lnTo>
                <a:lnTo>
                  <a:pt x="48" y="359"/>
                </a:lnTo>
                <a:lnTo>
                  <a:pt x="23" y="317"/>
                </a:lnTo>
                <a:lnTo>
                  <a:pt x="5" y="271"/>
                </a:lnTo>
                <a:lnTo>
                  <a:pt x="0" y="220"/>
                </a:lnTo>
                <a:lnTo>
                  <a:pt x="5" y="170"/>
                </a:lnTo>
                <a:lnTo>
                  <a:pt x="23" y="122"/>
                </a:lnTo>
                <a:lnTo>
                  <a:pt x="48" y="82"/>
                </a:lnTo>
                <a:lnTo>
                  <a:pt x="82" y="47"/>
                </a:lnTo>
                <a:lnTo>
                  <a:pt x="122" y="23"/>
                </a:lnTo>
                <a:lnTo>
                  <a:pt x="170" y="5"/>
                </a:lnTo>
                <a:lnTo>
                  <a:pt x="2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3" name="CasetăText 32"/>
          <p:cNvSpPr txBox="1"/>
          <p:nvPr/>
        </p:nvSpPr>
        <p:spPr>
          <a:xfrm>
            <a:off x="2254347" y="864477"/>
            <a:ext cx="7992888" cy="261610"/>
          </a:xfrm>
          <a:prstGeom prst="rect">
            <a:avLst/>
          </a:prstGeom>
          <a:noFill/>
        </p:spPr>
        <p:txBody>
          <a:bodyPr wrap="square" rtlCol="0">
            <a:spAutoFit/>
          </a:bodyPr>
          <a:lstStyle/>
          <a:p>
            <a:pPr algn="ctr">
              <a:defRPr sz="1000" b="0" i="0" u="none" strike="noStrike" kern="1200" baseline="0">
                <a:solidFill>
                  <a:sysClr val="windowText" lastClr="000000">
                    <a:lumMod val="65000"/>
                    <a:lumOff val="35000"/>
                  </a:sysClr>
                </a:solidFill>
                <a:latin typeface="+mn-lt"/>
                <a:ea typeface="+mn-ea"/>
                <a:cs typeface="+mn-cs"/>
              </a:defRPr>
            </a:pPr>
            <a:r>
              <a:rPr lang="ro-RO" sz="1100" i="1" dirty="0"/>
              <a:t>Pe o scala de la 1 (deloc informat) la 10 (foarte bine informat) cat de informat considerați că sunteți despre POCU?</a:t>
            </a:r>
            <a:endParaRPr lang="ro-RO" dirty="0"/>
          </a:p>
        </p:txBody>
      </p:sp>
      <p:sp>
        <p:nvSpPr>
          <p:cNvPr id="36" name="TextBox 95"/>
          <p:cNvSpPr txBox="1"/>
          <p:nvPr/>
        </p:nvSpPr>
        <p:spPr>
          <a:xfrm>
            <a:off x="8277194" y="5294343"/>
            <a:ext cx="2806457" cy="523220"/>
          </a:xfrm>
          <a:prstGeom prst="rect">
            <a:avLst/>
          </a:prstGeom>
          <a:noFill/>
        </p:spPr>
        <p:txBody>
          <a:bodyPr wrap="square" lIns="0" rIns="0" rtlCol="0" anchor="ctr">
            <a:spAutoFit/>
          </a:bodyPr>
          <a:lstStyle/>
          <a:p>
            <a:r>
              <a:rPr lang="ro-RO" sz="1400" kern="0" dirty="0">
                <a:latin typeface="Arial" pitchFamily="34" charset="0"/>
                <a:cs typeface="Arial" pitchFamily="34" charset="0"/>
              </a:rPr>
              <a:t>d</a:t>
            </a:r>
            <a:r>
              <a:rPr lang="ro-RO" sz="1400" kern="0" dirty="0" smtClean="0">
                <a:latin typeface="Arial" pitchFamily="34" charset="0"/>
                <a:cs typeface="Arial" pitchFamily="34" charset="0"/>
              </a:rPr>
              <a:t>intre beneficiari consideră că sunt complet informați (note de 10)</a:t>
            </a:r>
            <a:endParaRPr lang="en-US" sz="1400" kern="0" dirty="0">
              <a:latin typeface="Arial" pitchFamily="34" charset="0"/>
              <a:cs typeface="Arial" pitchFamily="34" charset="0"/>
            </a:endParaRPr>
          </a:p>
        </p:txBody>
      </p:sp>
      <p:sp>
        <p:nvSpPr>
          <p:cNvPr id="34" name="CasetăText 33"/>
          <p:cNvSpPr txBox="1"/>
          <p:nvPr/>
        </p:nvSpPr>
        <p:spPr>
          <a:xfrm>
            <a:off x="3790027" y="6251164"/>
            <a:ext cx="7992888"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spTree>
    <p:extLst>
      <p:ext uri="{BB962C8B-B14F-4D97-AF65-F5344CB8AC3E}">
        <p14:creationId xmlns:p14="http://schemas.microsoft.com/office/powerpoint/2010/main" val="2063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500"/>
                                        <p:tgtEl>
                                          <p:spTgt spid="78"/>
                                        </p:tgtEl>
                                      </p:cBhvr>
                                    </p:animEffect>
                                  </p:childTnLst>
                                </p:cTn>
                              </p:par>
                              <p:par>
                                <p:cTn id="8" presetID="10" presetClass="entr" presetSubtype="0" fill="hold" nodeType="withEffect">
                                  <p:stCondLst>
                                    <p:cond delay="0"/>
                                  </p:stCondLst>
                                  <p:childTnLst>
                                    <p:set>
                                      <p:cBhvr>
                                        <p:cTn id="9" dur="1" fill="hold">
                                          <p:stCondLst>
                                            <p:cond delay="0"/>
                                          </p:stCondLst>
                                        </p:cTn>
                                        <p:tgtEl>
                                          <p:spTgt spid="76"/>
                                        </p:tgtEl>
                                        <p:attrNameLst>
                                          <p:attrName>style.visibility</p:attrName>
                                        </p:attrNameLst>
                                      </p:cBhvr>
                                      <p:to>
                                        <p:strVal val="visible"/>
                                      </p:to>
                                    </p:set>
                                    <p:animEffect transition="in" filter="fade">
                                      <p:cBhvr>
                                        <p:cTn id="10" dur="500"/>
                                        <p:tgtEl>
                                          <p:spTgt spid="76"/>
                                        </p:tgtEl>
                                      </p:cBhvr>
                                    </p:animEffect>
                                  </p:childTnLst>
                                </p:cTn>
                              </p:par>
                              <p:par>
                                <p:cTn id="11" presetID="10" presetClass="entr" presetSubtype="0" fill="hold" nodeType="with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fade">
                                      <p:cBhvr>
                                        <p:cTn id="13" dur="500"/>
                                        <p:tgtEl>
                                          <p:spTgt spid="7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0"/>
                                        </p:tgtEl>
                                        <p:attrNameLst>
                                          <p:attrName>style.visibility</p:attrName>
                                        </p:attrNameLst>
                                      </p:cBhvr>
                                      <p:to>
                                        <p:strVal val="visible"/>
                                      </p:to>
                                    </p:set>
                                    <p:anim calcmode="lin" valueType="num">
                                      <p:cBhvr>
                                        <p:cTn id="16" dur="500" fill="hold"/>
                                        <p:tgtEl>
                                          <p:spTgt spid="80"/>
                                        </p:tgtEl>
                                        <p:attrNameLst>
                                          <p:attrName>ppt_w</p:attrName>
                                        </p:attrNameLst>
                                      </p:cBhvr>
                                      <p:tavLst>
                                        <p:tav tm="0">
                                          <p:val>
                                            <p:fltVal val="0"/>
                                          </p:val>
                                        </p:tav>
                                        <p:tav tm="100000">
                                          <p:val>
                                            <p:strVal val="#ppt_w"/>
                                          </p:val>
                                        </p:tav>
                                      </p:tavLst>
                                    </p:anim>
                                    <p:anim calcmode="lin" valueType="num">
                                      <p:cBhvr>
                                        <p:cTn id="17" dur="500" fill="hold"/>
                                        <p:tgtEl>
                                          <p:spTgt spid="80"/>
                                        </p:tgtEl>
                                        <p:attrNameLst>
                                          <p:attrName>ppt_h</p:attrName>
                                        </p:attrNameLst>
                                      </p:cBhvr>
                                      <p:tavLst>
                                        <p:tav tm="0">
                                          <p:val>
                                            <p:fltVal val="0"/>
                                          </p:val>
                                        </p:tav>
                                        <p:tav tm="100000">
                                          <p:val>
                                            <p:strVal val="#ppt_h"/>
                                          </p:val>
                                        </p:tav>
                                      </p:tavLst>
                                    </p:anim>
                                    <p:animEffect transition="in" filter="fade">
                                      <p:cBhvr>
                                        <p:cTn id="18" dur="500"/>
                                        <p:tgtEl>
                                          <p:spTgt spid="80"/>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anim calcmode="lin" valueType="num">
                                      <p:cBhvr>
                                        <p:cTn id="21" dur="500" fill="hold"/>
                                        <p:tgtEl>
                                          <p:spTgt spid="93"/>
                                        </p:tgtEl>
                                        <p:attrNameLst>
                                          <p:attrName>ppt_w</p:attrName>
                                        </p:attrNameLst>
                                      </p:cBhvr>
                                      <p:tavLst>
                                        <p:tav tm="0">
                                          <p:val>
                                            <p:fltVal val="0"/>
                                          </p:val>
                                        </p:tav>
                                        <p:tav tm="100000">
                                          <p:val>
                                            <p:strVal val="#ppt_w"/>
                                          </p:val>
                                        </p:tav>
                                      </p:tavLst>
                                    </p:anim>
                                    <p:anim calcmode="lin" valueType="num">
                                      <p:cBhvr>
                                        <p:cTn id="22" dur="500" fill="hold"/>
                                        <p:tgtEl>
                                          <p:spTgt spid="93"/>
                                        </p:tgtEl>
                                        <p:attrNameLst>
                                          <p:attrName>ppt_h</p:attrName>
                                        </p:attrNameLst>
                                      </p:cBhvr>
                                      <p:tavLst>
                                        <p:tav tm="0">
                                          <p:val>
                                            <p:fltVal val="0"/>
                                          </p:val>
                                        </p:tav>
                                        <p:tav tm="100000">
                                          <p:val>
                                            <p:strVal val="#ppt_h"/>
                                          </p:val>
                                        </p:tav>
                                      </p:tavLst>
                                    </p:anim>
                                    <p:animEffect transition="in" filter="fade">
                                      <p:cBhvr>
                                        <p:cTn id="23" dur="500"/>
                                        <p:tgtEl>
                                          <p:spTgt spid="93"/>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p:cTn id="26" dur="500" fill="hold"/>
                                        <p:tgtEl>
                                          <p:spTgt spid="81"/>
                                        </p:tgtEl>
                                        <p:attrNameLst>
                                          <p:attrName>ppt_w</p:attrName>
                                        </p:attrNameLst>
                                      </p:cBhvr>
                                      <p:tavLst>
                                        <p:tav tm="0">
                                          <p:val>
                                            <p:fltVal val="0"/>
                                          </p:val>
                                        </p:tav>
                                        <p:tav tm="100000">
                                          <p:val>
                                            <p:strVal val="#ppt_w"/>
                                          </p:val>
                                        </p:tav>
                                      </p:tavLst>
                                    </p:anim>
                                    <p:anim calcmode="lin" valueType="num">
                                      <p:cBhvr>
                                        <p:cTn id="27" dur="500" fill="hold"/>
                                        <p:tgtEl>
                                          <p:spTgt spid="81"/>
                                        </p:tgtEl>
                                        <p:attrNameLst>
                                          <p:attrName>ppt_h</p:attrName>
                                        </p:attrNameLst>
                                      </p:cBhvr>
                                      <p:tavLst>
                                        <p:tav tm="0">
                                          <p:val>
                                            <p:fltVal val="0"/>
                                          </p:val>
                                        </p:tav>
                                        <p:tav tm="100000">
                                          <p:val>
                                            <p:strVal val="#ppt_h"/>
                                          </p:val>
                                        </p:tav>
                                      </p:tavLst>
                                    </p:anim>
                                    <p:animEffect transition="in" filter="fade">
                                      <p:cBhvr>
                                        <p:cTn id="28" dur="500"/>
                                        <p:tgtEl>
                                          <p:spTgt spid="8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95"/>
                                        </p:tgtEl>
                                        <p:attrNameLst>
                                          <p:attrName>style.visibility</p:attrName>
                                        </p:attrNameLst>
                                      </p:cBhvr>
                                      <p:to>
                                        <p:strVal val="visible"/>
                                      </p:to>
                                    </p:set>
                                    <p:anim calcmode="lin" valueType="num">
                                      <p:cBhvr>
                                        <p:cTn id="31" dur="500" fill="hold"/>
                                        <p:tgtEl>
                                          <p:spTgt spid="95"/>
                                        </p:tgtEl>
                                        <p:attrNameLst>
                                          <p:attrName>ppt_w</p:attrName>
                                        </p:attrNameLst>
                                      </p:cBhvr>
                                      <p:tavLst>
                                        <p:tav tm="0">
                                          <p:val>
                                            <p:fltVal val="0"/>
                                          </p:val>
                                        </p:tav>
                                        <p:tav tm="100000">
                                          <p:val>
                                            <p:strVal val="#ppt_w"/>
                                          </p:val>
                                        </p:tav>
                                      </p:tavLst>
                                    </p:anim>
                                    <p:anim calcmode="lin" valueType="num">
                                      <p:cBhvr>
                                        <p:cTn id="32" dur="500" fill="hold"/>
                                        <p:tgtEl>
                                          <p:spTgt spid="95"/>
                                        </p:tgtEl>
                                        <p:attrNameLst>
                                          <p:attrName>ppt_h</p:attrName>
                                        </p:attrNameLst>
                                      </p:cBhvr>
                                      <p:tavLst>
                                        <p:tav tm="0">
                                          <p:val>
                                            <p:fltVal val="0"/>
                                          </p:val>
                                        </p:tav>
                                        <p:tav tm="100000">
                                          <p:val>
                                            <p:strVal val="#ppt_h"/>
                                          </p:val>
                                        </p:tav>
                                      </p:tavLst>
                                    </p:anim>
                                    <p:animEffect transition="in" filter="fade">
                                      <p:cBhvr>
                                        <p:cTn id="33" dur="500"/>
                                        <p:tgtEl>
                                          <p:spTgt spid="95"/>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50">
                                            <p:graphicEl>
                                              <a:chart seriesIdx="-3" categoryIdx="-3" bldStep="gridLegend"/>
                                            </p:graphicEl>
                                          </p:spTgt>
                                        </p:tgtEl>
                                        <p:attrNameLst>
                                          <p:attrName>style.visibility</p:attrName>
                                        </p:attrNameLst>
                                      </p:cBhvr>
                                      <p:to>
                                        <p:strVal val="visible"/>
                                      </p:to>
                                    </p:set>
                                    <p:animEffect transition="in" filter="wheel(1)">
                                      <p:cBhvr>
                                        <p:cTn id="38" dur="2000"/>
                                        <p:tgtEl>
                                          <p:spTgt spid="50">
                                            <p:graphicEl>
                                              <a:chart seriesIdx="-3" categoryIdx="-3" bldStep="gridLegend"/>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50">
                                            <p:graphicEl>
                                              <a:chart seriesIdx="0" categoryIdx="-4" bldStep="series"/>
                                            </p:graphicEl>
                                          </p:spTgt>
                                        </p:tgtEl>
                                        <p:attrNameLst>
                                          <p:attrName>style.visibility</p:attrName>
                                        </p:attrNameLst>
                                      </p:cBhvr>
                                      <p:to>
                                        <p:strVal val="visible"/>
                                      </p:to>
                                    </p:set>
                                    <p:animEffect transition="in" filter="wheel(1)">
                                      <p:cBhvr>
                                        <p:cTn id="43" dur="2000"/>
                                        <p:tgtEl>
                                          <p:spTgt spid="50">
                                            <p:graphicEl>
                                              <a:chart seriesIdx="0" categoryIdx="-4" bldStep="series"/>
                                            </p:graphicEl>
                                          </p:spTgt>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75">
                                            <p:graphicEl>
                                              <a:chart seriesIdx="-3" categoryIdx="-3" bldStep="gridLegend"/>
                                            </p:graphicEl>
                                          </p:spTgt>
                                        </p:tgtEl>
                                        <p:attrNameLst>
                                          <p:attrName>style.visibility</p:attrName>
                                        </p:attrNameLst>
                                      </p:cBhvr>
                                      <p:to>
                                        <p:strVal val="visible"/>
                                      </p:to>
                                    </p:set>
                                    <p:animEffect transition="in" filter="wheel(1)">
                                      <p:cBhvr>
                                        <p:cTn id="46" dur="2000"/>
                                        <p:tgtEl>
                                          <p:spTgt spid="75">
                                            <p:graphicEl>
                                              <a:chart seriesIdx="-3" categoryIdx="-3" bldStep="gridLegend"/>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75">
                                            <p:graphicEl>
                                              <a:chart seriesIdx="0" categoryIdx="-4" bldStep="series"/>
                                            </p:graphicEl>
                                          </p:spTgt>
                                        </p:tgtEl>
                                        <p:attrNameLst>
                                          <p:attrName>style.visibility</p:attrName>
                                        </p:attrNameLst>
                                      </p:cBhvr>
                                      <p:to>
                                        <p:strVal val="visible"/>
                                      </p:to>
                                    </p:set>
                                    <p:animEffect transition="in" filter="wheel(1)">
                                      <p:cBhvr>
                                        <p:cTn id="51" dur="2000"/>
                                        <p:tgtEl>
                                          <p:spTgt spid="75">
                                            <p:graphicEl>
                                              <a:chart seriesIdx="0" categoryIdx="-4" bldStep="series"/>
                                            </p:graphicEl>
                                          </p:spTgt>
                                        </p:tgtEl>
                                      </p:cBhvr>
                                    </p:animEffect>
                                  </p:childTnLst>
                                </p:cTn>
                              </p:par>
                            </p:childTnLst>
                          </p:cTn>
                        </p:par>
                        <p:par>
                          <p:cTn id="52" fill="hold">
                            <p:stCondLst>
                              <p:cond delay="2000"/>
                            </p:stCondLst>
                            <p:childTnLst>
                              <p:par>
                                <p:cTn id="53" presetID="42" presetClass="entr" presetSubtype="0"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000"/>
                                        <p:tgtEl>
                                          <p:spTgt spid="25"/>
                                        </p:tgtEl>
                                      </p:cBhvr>
                                    </p:animEffect>
                                    <p:anim calcmode="lin" valueType="num">
                                      <p:cBhvr>
                                        <p:cTn id="56" dur="1000" fill="hold"/>
                                        <p:tgtEl>
                                          <p:spTgt spid="25"/>
                                        </p:tgtEl>
                                        <p:attrNameLst>
                                          <p:attrName>ppt_x</p:attrName>
                                        </p:attrNameLst>
                                      </p:cBhvr>
                                      <p:tavLst>
                                        <p:tav tm="0">
                                          <p:val>
                                            <p:strVal val="#ppt_x"/>
                                          </p:val>
                                        </p:tav>
                                        <p:tav tm="100000">
                                          <p:val>
                                            <p:strVal val="#ppt_x"/>
                                          </p:val>
                                        </p:tav>
                                      </p:tavLst>
                                    </p:anim>
                                    <p:anim calcmode="lin" valueType="num">
                                      <p:cBhvr>
                                        <p:cTn id="57" dur="1000" fill="hold"/>
                                        <p:tgtEl>
                                          <p:spTgt spid="25"/>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42" presetClass="entr" presetSubtype="0" fill="hold" grpId="0" nodeType="afterEffect">
                                  <p:stCondLst>
                                    <p:cond delay="0"/>
                                  </p:stCondLst>
                                  <p:childTnLst>
                                    <p:set>
                                      <p:cBhvr>
                                        <p:cTn id="60" dur="1" fill="hold">
                                          <p:stCondLst>
                                            <p:cond delay="0"/>
                                          </p:stCondLst>
                                        </p:cTn>
                                        <p:tgtEl>
                                          <p:spTgt spid="96"/>
                                        </p:tgtEl>
                                        <p:attrNameLst>
                                          <p:attrName>style.visibility</p:attrName>
                                        </p:attrNameLst>
                                      </p:cBhvr>
                                      <p:to>
                                        <p:strVal val="visible"/>
                                      </p:to>
                                    </p:set>
                                    <p:animEffect transition="in" filter="fade">
                                      <p:cBhvr>
                                        <p:cTn id="61" dur="1000"/>
                                        <p:tgtEl>
                                          <p:spTgt spid="96"/>
                                        </p:tgtEl>
                                      </p:cBhvr>
                                    </p:animEffect>
                                    <p:anim calcmode="lin" valueType="num">
                                      <p:cBhvr>
                                        <p:cTn id="62" dur="1000" fill="hold"/>
                                        <p:tgtEl>
                                          <p:spTgt spid="96"/>
                                        </p:tgtEl>
                                        <p:attrNameLst>
                                          <p:attrName>ppt_x</p:attrName>
                                        </p:attrNameLst>
                                      </p:cBhvr>
                                      <p:tavLst>
                                        <p:tav tm="0">
                                          <p:val>
                                            <p:strVal val="#ppt_x"/>
                                          </p:val>
                                        </p:tav>
                                        <p:tav tm="100000">
                                          <p:val>
                                            <p:strVal val="#ppt_x"/>
                                          </p:val>
                                        </p:tav>
                                      </p:tavLst>
                                    </p:anim>
                                    <p:anim calcmode="lin" valueType="num">
                                      <p:cBhvr>
                                        <p:cTn id="63" dur="1000" fill="hold"/>
                                        <p:tgtEl>
                                          <p:spTgt spid="96"/>
                                        </p:tgtEl>
                                        <p:attrNameLst>
                                          <p:attrName>ppt_y</p:attrName>
                                        </p:attrNameLst>
                                      </p:cBhvr>
                                      <p:tavLst>
                                        <p:tav tm="0">
                                          <p:val>
                                            <p:strVal val="#ppt_y+.1"/>
                                          </p:val>
                                        </p:tav>
                                        <p:tav tm="100000">
                                          <p:val>
                                            <p:strVal val="#ppt_y"/>
                                          </p:val>
                                        </p:tav>
                                      </p:tavLst>
                                    </p:anim>
                                  </p:childTnLst>
                                </p:cTn>
                              </p:par>
                            </p:childTnLst>
                          </p:cTn>
                        </p:par>
                        <p:par>
                          <p:cTn id="64" fill="hold">
                            <p:stCondLst>
                              <p:cond delay="4000"/>
                            </p:stCondLst>
                            <p:childTnLst>
                              <p:par>
                                <p:cTn id="65" presetID="42" presetClass="entr" presetSubtype="0" fill="hold" grpId="0" nodeType="afterEffect">
                                  <p:stCondLst>
                                    <p:cond delay="0"/>
                                  </p:stCondLst>
                                  <p:childTnLst>
                                    <p:set>
                                      <p:cBhvr>
                                        <p:cTn id="66" dur="1" fill="hold">
                                          <p:stCondLst>
                                            <p:cond delay="0"/>
                                          </p:stCondLst>
                                        </p:cTn>
                                        <p:tgtEl>
                                          <p:spTgt spid="98"/>
                                        </p:tgtEl>
                                        <p:attrNameLst>
                                          <p:attrName>style.visibility</p:attrName>
                                        </p:attrNameLst>
                                      </p:cBhvr>
                                      <p:to>
                                        <p:strVal val="visible"/>
                                      </p:to>
                                    </p:set>
                                    <p:animEffect transition="in" filter="fade">
                                      <p:cBhvr>
                                        <p:cTn id="67" dur="1000"/>
                                        <p:tgtEl>
                                          <p:spTgt spid="98"/>
                                        </p:tgtEl>
                                      </p:cBhvr>
                                    </p:animEffect>
                                    <p:anim calcmode="lin" valueType="num">
                                      <p:cBhvr>
                                        <p:cTn id="68" dur="1000" fill="hold"/>
                                        <p:tgtEl>
                                          <p:spTgt spid="98"/>
                                        </p:tgtEl>
                                        <p:attrNameLst>
                                          <p:attrName>ppt_x</p:attrName>
                                        </p:attrNameLst>
                                      </p:cBhvr>
                                      <p:tavLst>
                                        <p:tav tm="0">
                                          <p:val>
                                            <p:strVal val="#ppt_x"/>
                                          </p:val>
                                        </p:tav>
                                        <p:tav tm="100000">
                                          <p:val>
                                            <p:strVal val="#ppt_x"/>
                                          </p:val>
                                        </p:tav>
                                      </p:tavLst>
                                    </p:anim>
                                    <p:anim calcmode="lin" valueType="num">
                                      <p:cBhvr>
                                        <p:cTn id="69" dur="1000" fill="hold"/>
                                        <p:tgtEl>
                                          <p:spTgt spid="98"/>
                                        </p:tgtEl>
                                        <p:attrNameLst>
                                          <p:attrName>ppt_y</p:attrName>
                                        </p:attrNameLst>
                                      </p:cBhvr>
                                      <p:tavLst>
                                        <p:tav tm="0">
                                          <p:val>
                                            <p:strVal val="#ppt_y+.1"/>
                                          </p:val>
                                        </p:tav>
                                        <p:tav tm="100000">
                                          <p:val>
                                            <p:strVal val="#ppt_y"/>
                                          </p:val>
                                        </p:tav>
                                      </p:tavLst>
                                    </p:anim>
                                  </p:childTnLst>
                                </p:cTn>
                              </p:par>
                              <p:par>
                                <p:cTn id="70" presetID="53" presetClass="entr" presetSubtype="16" fill="hold" grpId="0" nodeType="withEffect">
                                  <p:stCondLst>
                                    <p:cond delay="0"/>
                                  </p:stCondLst>
                                  <p:childTnLst>
                                    <p:set>
                                      <p:cBhvr>
                                        <p:cTn id="71" dur="1" fill="hold">
                                          <p:stCondLst>
                                            <p:cond delay="0"/>
                                          </p:stCondLst>
                                        </p:cTn>
                                        <p:tgtEl>
                                          <p:spTgt spid="86"/>
                                        </p:tgtEl>
                                        <p:attrNameLst>
                                          <p:attrName>style.visibility</p:attrName>
                                        </p:attrNameLst>
                                      </p:cBhvr>
                                      <p:to>
                                        <p:strVal val="visible"/>
                                      </p:to>
                                    </p:set>
                                    <p:anim calcmode="lin" valueType="num">
                                      <p:cBhvr>
                                        <p:cTn id="72" dur="500" fill="hold"/>
                                        <p:tgtEl>
                                          <p:spTgt spid="86"/>
                                        </p:tgtEl>
                                        <p:attrNameLst>
                                          <p:attrName>ppt_w</p:attrName>
                                        </p:attrNameLst>
                                      </p:cBhvr>
                                      <p:tavLst>
                                        <p:tav tm="0">
                                          <p:val>
                                            <p:fltVal val="0"/>
                                          </p:val>
                                        </p:tav>
                                        <p:tav tm="100000">
                                          <p:val>
                                            <p:strVal val="#ppt_w"/>
                                          </p:val>
                                        </p:tav>
                                      </p:tavLst>
                                    </p:anim>
                                    <p:anim calcmode="lin" valueType="num">
                                      <p:cBhvr>
                                        <p:cTn id="73" dur="500" fill="hold"/>
                                        <p:tgtEl>
                                          <p:spTgt spid="86"/>
                                        </p:tgtEl>
                                        <p:attrNameLst>
                                          <p:attrName>ppt_h</p:attrName>
                                        </p:attrNameLst>
                                      </p:cBhvr>
                                      <p:tavLst>
                                        <p:tav tm="0">
                                          <p:val>
                                            <p:fltVal val="0"/>
                                          </p:val>
                                        </p:tav>
                                        <p:tav tm="100000">
                                          <p:val>
                                            <p:strVal val="#ppt_h"/>
                                          </p:val>
                                        </p:tav>
                                      </p:tavLst>
                                    </p:anim>
                                    <p:animEffect transition="in" filter="fade">
                                      <p:cBhvr>
                                        <p:cTn id="74" dur="500"/>
                                        <p:tgtEl>
                                          <p:spTgt spid="8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92"/>
                                        </p:tgtEl>
                                        <p:attrNameLst>
                                          <p:attrName>style.visibility</p:attrName>
                                        </p:attrNameLst>
                                      </p:cBhvr>
                                      <p:to>
                                        <p:strVal val="visible"/>
                                      </p:to>
                                    </p:set>
                                    <p:anim calcmode="lin" valueType="num">
                                      <p:cBhvr>
                                        <p:cTn id="77" dur="500" fill="hold"/>
                                        <p:tgtEl>
                                          <p:spTgt spid="92"/>
                                        </p:tgtEl>
                                        <p:attrNameLst>
                                          <p:attrName>ppt_w</p:attrName>
                                        </p:attrNameLst>
                                      </p:cBhvr>
                                      <p:tavLst>
                                        <p:tav tm="0">
                                          <p:val>
                                            <p:fltVal val="0"/>
                                          </p:val>
                                        </p:tav>
                                        <p:tav tm="100000">
                                          <p:val>
                                            <p:strVal val="#ppt_w"/>
                                          </p:val>
                                        </p:tav>
                                      </p:tavLst>
                                    </p:anim>
                                    <p:anim calcmode="lin" valueType="num">
                                      <p:cBhvr>
                                        <p:cTn id="78" dur="500" fill="hold"/>
                                        <p:tgtEl>
                                          <p:spTgt spid="92"/>
                                        </p:tgtEl>
                                        <p:attrNameLst>
                                          <p:attrName>ppt_h</p:attrName>
                                        </p:attrNameLst>
                                      </p:cBhvr>
                                      <p:tavLst>
                                        <p:tav tm="0">
                                          <p:val>
                                            <p:fltVal val="0"/>
                                          </p:val>
                                        </p:tav>
                                        <p:tav tm="100000">
                                          <p:val>
                                            <p:strVal val="#ppt_h"/>
                                          </p:val>
                                        </p:tav>
                                      </p:tavLst>
                                    </p:anim>
                                    <p:animEffect transition="in" filter="fade">
                                      <p:cBhvr>
                                        <p:cTn id="79" dur="500"/>
                                        <p:tgtEl>
                                          <p:spTgt spid="92"/>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91"/>
                                        </p:tgtEl>
                                        <p:attrNameLst>
                                          <p:attrName>style.visibility</p:attrName>
                                        </p:attrNameLst>
                                      </p:cBhvr>
                                      <p:to>
                                        <p:strVal val="visible"/>
                                      </p:to>
                                    </p:set>
                                    <p:anim calcmode="lin" valueType="num">
                                      <p:cBhvr>
                                        <p:cTn id="82" dur="500" fill="hold"/>
                                        <p:tgtEl>
                                          <p:spTgt spid="91"/>
                                        </p:tgtEl>
                                        <p:attrNameLst>
                                          <p:attrName>ppt_w</p:attrName>
                                        </p:attrNameLst>
                                      </p:cBhvr>
                                      <p:tavLst>
                                        <p:tav tm="0">
                                          <p:val>
                                            <p:fltVal val="0"/>
                                          </p:val>
                                        </p:tav>
                                        <p:tav tm="100000">
                                          <p:val>
                                            <p:strVal val="#ppt_w"/>
                                          </p:val>
                                        </p:tav>
                                      </p:tavLst>
                                    </p:anim>
                                    <p:anim calcmode="lin" valueType="num">
                                      <p:cBhvr>
                                        <p:cTn id="83" dur="500" fill="hold"/>
                                        <p:tgtEl>
                                          <p:spTgt spid="91"/>
                                        </p:tgtEl>
                                        <p:attrNameLst>
                                          <p:attrName>ppt_h</p:attrName>
                                        </p:attrNameLst>
                                      </p:cBhvr>
                                      <p:tavLst>
                                        <p:tav tm="0">
                                          <p:val>
                                            <p:fltVal val="0"/>
                                          </p:val>
                                        </p:tav>
                                        <p:tav tm="100000">
                                          <p:val>
                                            <p:strVal val="#ppt_h"/>
                                          </p:val>
                                        </p:tav>
                                      </p:tavLst>
                                    </p:anim>
                                    <p:animEffect transition="in" filter="fade">
                                      <p:cBhvr>
                                        <p:cTn id="84" dur="500"/>
                                        <p:tgtEl>
                                          <p:spTgt spid="9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500" fill="hold"/>
                                        <p:tgtEl>
                                          <p:spTgt spid="31"/>
                                        </p:tgtEl>
                                        <p:attrNameLst>
                                          <p:attrName>ppt_w</p:attrName>
                                        </p:attrNameLst>
                                      </p:cBhvr>
                                      <p:tavLst>
                                        <p:tav tm="0">
                                          <p:val>
                                            <p:fltVal val="0"/>
                                          </p:val>
                                        </p:tav>
                                        <p:tav tm="100000">
                                          <p:val>
                                            <p:strVal val="#ppt_w"/>
                                          </p:val>
                                        </p:tav>
                                      </p:tavLst>
                                    </p:anim>
                                    <p:anim calcmode="lin" valueType="num">
                                      <p:cBhvr>
                                        <p:cTn id="88" dur="500" fill="hold"/>
                                        <p:tgtEl>
                                          <p:spTgt spid="31"/>
                                        </p:tgtEl>
                                        <p:attrNameLst>
                                          <p:attrName>ppt_h</p:attrName>
                                        </p:attrNameLst>
                                      </p:cBhvr>
                                      <p:tavLst>
                                        <p:tav tm="0">
                                          <p:val>
                                            <p:fltVal val="0"/>
                                          </p:val>
                                        </p:tav>
                                        <p:tav tm="100000">
                                          <p:val>
                                            <p:strVal val="#ppt_h"/>
                                          </p:val>
                                        </p:tav>
                                      </p:tavLst>
                                    </p:anim>
                                    <p:animEffect transition="in" filter="fade">
                                      <p:cBhvr>
                                        <p:cTn id="89" dur="500"/>
                                        <p:tgtEl>
                                          <p:spTgt spid="31"/>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2"/>
                                        </p:tgtEl>
                                        <p:attrNameLst>
                                          <p:attrName>style.visibility</p:attrName>
                                        </p:attrNameLst>
                                      </p:cBhvr>
                                      <p:to>
                                        <p:strVal val="visible"/>
                                      </p:to>
                                    </p:set>
                                    <p:anim calcmode="lin" valueType="num">
                                      <p:cBhvr>
                                        <p:cTn id="92" dur="500" fill="hold"/>
                                        <p:tgtEl>
                                          <p:spTgt spid="32"/>
                                        </p:tgtEl>
                                        <p:attrNameLst>
                                          <p:attrName>ppt_w</p:attrName>
                                        </p:attrNameLst>
                                      </p:cBhvr>
                                      <p:tavLst>
                                        <p:tav tm="0">
                                          <p:val>
                                            <p:fltVal val="0"/>
                                          </p:val>
                                        </p:tav>
                                        <p:tav tm="100000">
                                          <p:val>
                                            <p:strVal val="#ppt_w"/>
                                          </p:val>
                                        </p:tav>
                                      </p:tavLst>
                                    </p:anim>
                                    <p:anim calcmode="lin" valueType="num">
                                      <p:cBhvr>
                                        <p:cTn id="93" dur="500" fill="hold"/>
                                        <p:tgtEl>
                                          <p:spTgt spid="32"/>
                                        </p:tgtEl>
                                        <p:attrNameLst>
                                          <p:attrName>ppt_h</p:attrName>
                                        </p:attrNameLst>
                                      </p:cBhvr>
                                      <p:tavLst>
                                        <p:tav tm="0">
                                          <p:val>
                                            <p:fltVal val="0"/>
                                          </p:val>
                                        </p:tav>
                                        <p:tav tm="100000">
                                          <p:val>
                                            <p:strVal val="#ppt_h"/>
                                          </p:val>
                                        </p:tav>
                                      </p:tavLst>
                                    </p:anim>
                                    <p:animEffect transition="in" filter="fade">
                                      <p:cBhvr>
                                        <p:cTn id="94" dur="500"/>
                                        <p:tgtEl>
                                          <p:spTgt spid="32"/>
                                        </p:tgtEl>
                                      </p:cBhvr>
                                    </p:animEffect>
                                  </p:childTnLst>
                                </p:cTn>
                              </p:par>
                            </p:childTnLst>
                          </p:cTn>
                        </p:par>
                        <p:par>
                          <p:cTn id="95" fill="hold">
                            <p:stCondLst>
                              <p:cond delay="5000"/>
                            </p:stCondLst>
                            <p:childTnLst>
                              <p:par>
                                <p:cTn id="96" presetID="42" presetClass="entr" presetSubtype="0" fill="hold" grpId="0" nodeType="after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fade">
                                      <p:cBhvr>
                                        <p:cTn id="98" dur="1000"/>
                                        <p:tgtEl>
                                          <p:spTgt spid="36"/>
                                        </p:tgtEl>
                                      </p:cBhvr>
                                    </p:animEffect>
                                    <p:anim calcmode="lin" valueType="num">
                                      <p:cBhvr>
                                        <p:cTn id="99" dur="1000" fill="hold"/>
                                        <p:tgtEl>
                                          <p:spTgt spid="36"/>
                                        </p:tgtEl>
                                        <p:attrNameLst>
                                          <p:attrName>ppt_x</p:attrName>
                                        </p:attrNameLst>
                                      </p:cBhvr>
                                      <p:tavLst>
                                        <p:tav tm="0">
                                          <p:val>
                                            <p:strVal val="#ppt_x"/>
                                          </p:val>
                                        </p:tav>
                                        <p:tav tm="100000">
                                          <p:val>
                                            <p:strVal val="#ppt_x"/>
                                          </p:val>
                                        </p:tav>
                                      </p:tavLst>
                                    </p:anim>
                                    <p:anim calcmode="lin" valueType="num">
                                      <p:cBhvr>
                                        <p:cTn id="100"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0" grpId="0">
        <p:bldSub>
          <a:bldChart bld="series"/>
        </p:bldSub>
      </p:bldGraphic>
      <p:bldGraphic spid="75" grpId="0">
        <p:bldSub>
          <a:bldChart bld="series"/>
        </p:bldSub>
      </p:bldGraphic>
      <p:bldP spid="80" grpId="0"/>
      <p:bldP spid="81" grpId="0"/>
      <p:bldP spid="86" grpId="0" animBg="1"/>
      <p:bldP spid="91" grpId="0" animBg="1"/>
      <p:bldP spid="92" grpId="0" animBg="1"/>
      <p:bldP spid="93" grpId="0"/>
      <p:bldP spid="95" grpId="0"/>
      <p:bldP spid="96" grpId="0"/>
      <p:bldP spid="25" grpId="0"/>
      <p:bldP spid="98" grpId="0"/>
      <p:bldP spid="31" grpId="0" animBg="1"/>
      <p:bldP spid="32" grpId="0" animBg="1"/>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1800" b="1" dirty="0" smtClean="0"/>
              <a:t>Distribuția la nivel regional a nivelului perceput de informare</a:t>
            </a:r>
            <a:endParaRPr lang="en-IN" sz="1800" b="1" dirty="0"/>
          </a:p>
        </p:txBody>
      </p:sp>
      <p:cxnSp>
        <p:nvCxnSpPr>
          <p:cNvPr id="1355" name="Straight Connector 1354"/>
          <p:cNvCxnSpPr/>
          <p:nvPr/>
        </p:nvCxnSpPr>
        <p:spPr>
          <a:xfrm>
            <a:off x="512164" y="6248395"/>
            <a:ext cx="10815337" cy="0"/>
          </a:xfrm>
          <a:prstGeom prst="line">
            <a:avLst/>
          </a:prstGeom>
          <a:ln>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052" name="Chart 9"/>
          <p:cNvGraphicFramePr/>
          <p:nvPr>
            <p:extLst>
              <p:ext uri="{D42A27DB-BD31-4B8C-83A1-F6EECF244321}">
                <p14:modId xmlns:p14="http://schemas.microsoft.com/office/powerpoint/2010/main" val="1582442957"/>
              </p:ext>
            </p:extLst>
          </p:nvPr>
        </p:nvGraphicFramePr>
        <p:xfrm>
          <a:off x="10157539" y="50363"/>
          <a:ext cx="1170099" cy="14808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Diagramă 17"/>
          <p:cNvGraphicFramePr/>
          <p:nvPr>
            <p:extLst>
              <p:ext uri="{D42A27DB-BD31-4B8C-83A1-F6EECF244321}">
                <p14:modId xmlns:p14="http://schemas.microsoft.com/office/powerpoint/2010/main" val="682113547"/>
              </p:ext>
            </p:extLst>
          </p:nvPr>
        </p:nvGraphicFramePr>
        <p:xfrm>
          <a:off x="6958507" y="1542369"/>
          <a:ext cx="5230317" cy="4490655"/>
        </p:xfrm>
        <a:graphic>
          <a:graphicData uri="http://schemas.openxmlformats.org/drawingml/2006/chart">
            <c:chart xmlns:c="http://schemas.openxmlformats.org/drawingml/2006/chart" xmlns:r="http://schemas.openxmlformats.org/officeDocument/2006/relationships" r:id="rId3"/>
          </a:graphicData>
        </a:graphic>
      </p:graphicFrame>
      <p:pic>
        <p:nvPicPr>
          <p:cNvPr id="19" name="Imagine 18"/>
          <p:cNvPicPr>
            <a:picLocks noChangeAspect="1"/>
          </p:cNvPicPr>
          <p:nvPr/>
        </p:nvPicPr>
        <p:blipFill>
          <a:blip r:embed="rId4"/>
          <a:stretch>
            <a:fillRect/>
          </a:stretch>
        </p:blipFill>
        <p:spPr>
          <a:xfrm>
            <a:off x="333772" y="1914397"/>
            <a:ext cx="6379470" cy="3687133"/>
          </a:xfrm>
          <a:prstGeom prst="rect">
            <a:avLst/>
          </a:prstGeom>
        </p:spPr>
      </p:pic>
      <p:sp>
        <p:nvSpPr>
          <p:cNvPr id="2081" name="CasetăText 2080"/>
          <p:cNvSpPr txBox="1"/>
          <p:nvPr/>
        </p:nvSpPr>
        <p:spPr>
          <a:xfrm>
            <a:off x="2097968" y="1160381"/>
            <a:ext cx="7992888" cy="430887"/>
          </a:xfrm>
          <a:prstGeom prst="rect">
            <a:avLst/>
          </a:prstGeom>
          <a:noFill/>
        </p:spPr>
        <p:txBody>
          <a:bodyPr wrap="square" rtlCol="0">
            <a:spAutoFit/>
          </a:bodyPr>
          <a:lstStyle/>
          <a:p>
            <a:pPr algn="ctr">
              <a:defRPr sz="1000" b="0" i="0" u="none" strike="noStrike" kern="1200" baseline="0">
                <a:solidFill>
                  <a:sysClr val="windowText" lastClr="000000">
                    <a:lumMod val="65000"/>
                    <a:lumOff val="35000"/>
                  </a:sysClr>
                </a:solidFill>
                <a:latin typeface="+mn-lt"/>
                <a:ea typeface="+mn-ea"/>
                <a:cs typeface="+mn-cs"/>
              </a:defRPr>
            </a:pPr>
            <a:r>
              <a:rPr lang="ro-RO" sz="1100" i="1" dirty="0"/>
              <a:t>Pe o scala de la 1 (deloc informat) la 10 (foarte bine informat) cat de informat considerați că sunteți despre POCU</a:t>
            </a:r>
            <a:r>
              <a:rPr lang="ro-RO" sz="1100" i="1" dirty="0" smtClean="0"/>
              <a:t>?</a:t>
            </a:r>
          </a:p>
          <a:p>
            <a:pPr algn="ctr">
              <a:defRPr sz="1000" b="0" i="0" u="none" strike="noStrike" kern="1200" baseline="0">
                <a:solidFill>
                  <a:sysClr val="windowText" lastClr="000000">
                    <a:lumMod val="65000"/>
                    <a:lumOff val="35000"/>
                  </a:sysClr>
                </a:solidFill>
                <a:latin typeface="+mn-lt"/>
                <a:ea typeface="+mn-ea"/>
                <a:cs typeface="+mn-cs"/>
              </a:defRPr>
            </a:pPr>
            <a:r>
              <a:rPr lang="ro-RO" sz="1100" i="1" dirty="0" smtClean="0"/>
              <a:t>Comparație de medii</a:t>
            </a:r>
            <a:endParaRPr lang="ro-RO" dirty="0"/>
          </a:p>
        </p:txBody>
      </p:sp>
      <p:sp>
        <p:nvSpPr>
          <p:cNvPr id="8" name="CasetăText 7"/>
          <p:cNvSpPr txBox="1"/>
          <p:nvPr/>
        </p:nvSpPr>
        <p:spPr>
          <a:xfrm>
            <a:off x="3586496" y="5981575"/>
            <a:ext cx="7992888"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cxnSp>
        <p:nvCxnSpPr>
          <p:cNvPr id="9" name="Conector cotit 8"/>
          <p:cNvCxnSpPr/>
          <p:nvPr/>
        </p:nvCxnSpPr>
        <p:spPr>
          <a:xfrm flipV="1">
            <a:off x="4294212" y="3573016"/>
            <a:ext cx="1800200" cy="1296144"/>
          </a:xfrm>
          <a:prstGeom prst="bentConnector3">
            <a:avLst>
              <a:gd name="adj1" fmla="val 100794"/>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91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55"/>
                                        </p:tgtEl>
                                        <p:attrNameLst>
                                          <p:attrName>style.visibility</p:attrName>
                                        </p:attrNameLst>
                                      </p:cBhvr>
                                      <p:to>
                                        <p:strVal val="visible"/>
                                      </p:to>
                                    </p:set>
                                    <p:animEffect transition="in" filter="fade">
                                      <p:cBhvr>
                                        <p:cTn id="7" dur="500"/>
                                        <p:tgtEl>
                                          <p:spTgt spid="1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are 11"/>
          <p:cNvGrpSpPr/>
          <p:nvPr/>
        </p:nvGrpSpPr>
        <p:grpSpPr>
          <a:xfrm>
            <a:off x="1485900" y="1055215"/>
            <a:ext cx="11120403" cy="6894806"/>
            <a:chOff x="1068422" y="730340"/>
            <a:chExt cx="11120403" cy="6894806"/>
          </a:xfrm>
        </p:grpSpPr>
        <p:graphicFrame>
          <p:nvGraphicFramePr>
            <p:cNvPr id="53" name="Diagramă 52"/>
            <p:cNvGraphicFramePr/>
            <p:nvPr>
              <p:extLst>
                <p:ext uri="{D42A27DB-BD31-4B8C-83A1-F6EECF244321}">
                  <p14:modId xmlns:p14="http://schemas.microsoft.com/office/powerpoint/2010/main" val="3143855681"/>
                </p:ext>
              </p:extLst>
            </p:nvPr>
          </p:nvGraphicFramePr>
          <p:xfrm>
            <a:off x="1068422" y="1216434"/>
            <a:ext cx="10051978" cy="64087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Diagramă 9"/>
            <p:cNvGraphicFramePr/>
            <p:nvPr>
              <p:extLst>
                <p:ext uri="{D42A27DB-BD31-4B8C-83A1-F6EECF244321}">
                  <p14:modId xmlns:p14="http://schemas.microsoft.com/office/powerpoint/2010/main" val="2055108712"/>
                </p:ext>
              </p:extLst>
            </p:nvPr>
          </p:nvGraphicFramePr>
          <p:xfrm>
            <a:off x="1146617" y="730340"/>
            <a:ext cx="11042208" cy="6127659"/>
          </p:xfrm>
          <a:graphic>
            <a:graphicData uri="http://schemas.openxmlformats.org/drawingml/2006/chart">
              <c:chart xmlns:c="http://schemas.openxmlformats.org/drawingml/2006/chart" xmlns:r="http://schemas.openxmlformats.org/officeDocument/2006/relationships" r:id="rId3"/>
            </a:graphicData>
          </a:graphic>
        </p:graphicFrame>
      </p:grpSp>
      <p:sp>
        <p:nvSpPr>
          <p:cNvPr id="2" name="Title 1"/>
          <p:cNvSpPr>
            <a:spLocks noGrp="1"/>
          </p:cNvSpPr>
          <p:nvPr>
            <p:ph type="title"/>
          </p:nvPr>
        </p:nvSpPr>
        <p:spPr>
          <a:xfrm>
            <a:off x="495927" y="344134"/>
            <a:ext cx="10969943" cy="711081"/>
          </a:xfrm>
        </p:spPr>
        <p:txBody>
          <a:bodyPr/>
          <a:lstStyle/>
          <a:p>
            <a:r>
              <a:rPr lang="ro-RO" sz="1800" b="1" dirty="0" smtClean="0"/>
              <a:t>Ponderea și aprecierea instrumentelor de comunicare</a:t>
            </a:r>
            <a:endParaRPr lang="en-IN" sz="1800" b="1" dirty="0"/>
          </a:p>
        </p:txBody>
      </p:sp>
      <p:graphicFrame>
        <p:nvGraphicFramePr>
          <p:cNvPr id="16" name="Diagramă 15"/>
          <p:cNvGraphicFramePr/>
          <p:nvPr>
            <p:extLst>
              <p:ext uri="{D42A27DB-BD31-4B8C-83A1-F6EECF244321}">
                <p14:modId xmlns:p14="http://schemas.microsoft.com/office/powerpoint/2010/main" val="1654329951"/>
              </p:ext>
            </p:extLst>
          </p:nvPr>
        </p:nvGraphicFramePr>
        <p:xfrm>
          <a:off x="261764" y="1722415"/>
          <a:ext cx="4320480" cy="4392488"/>
        </p:xfrm>
        <a:graphic>
          <a:graphicData uri="http://schemas.openxmlformats.org/drawingml/2006/chart">
            <c:chart xmlns:c="http://schemas.openxmlformats.org/drawingml/2006/chart" xmlns:r="http://schemas.openxmlformats.org/officeDocument/2006/relationships" r:id="rId4"/>
          </a:graphicData>
        </a:graphic>
      </p:graphicFrame>
      <p:sp>
        <p:nvSpPr>
          <p:cNvPr id="61" name="CasetăText 60"/>
          <p:cNvSpPr txBox="1"/>
          <p:nvPr/>
        </p:nvSpPr>
        <p:spPr>
          <a:xfrm>
            <a:off x="3790027" y="6251164"/>
            <a:ext cx="7992888"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spTree>
    <p:extLst>
      <p:ext uri="{BB962C8B-B14F-4D97-AF65-F5344CB8AC3E}">
        <p14:creationId xmlns:p14="http://schemas.microsoft.com/office/powerpoint/2010/main" val="785462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788" y="193585"/>
            <a:ext cx="10969943" cy="711081"/>
          </a:xfrm>
        </p:spPr>
        <p:txBody>
          <a:bodyPr/>
          <a:lstStyle/>
          <a:p>
            <a:r>
              <a:rPr lang="ro-RO" sz="1800" b="1" dirty="0" smtClean="0"/>
              <a:t>Comparație POCU-POSDRU a gradului de satisfacție față de comunicarea cu Autoritățile de management</a:t>
            </a:r>
            <a:endParaRPr lang="en-IN" sz="1800" b="1" dirty="0"/>
          </a:p>
        </p:txBody>
      </p:sp>
      <p:grpSp>
        <p:nvGrpSpPr>
          <p:cNvPr id="60" name="Group 59"/>
          <p:cNvGrpSpPr/>
          <p:nvPr/>
        </p:nvGrpSpPr>
        <p:grpSpPr>
          <a:xfrm>
            <a:off x="6050434" y="1918502"/>
            <a:ext cx="5169773" cy="4332064"/>
            <a:chOff x="6050434" y="1492830"/>
            <a:chExt cx="5169773" cy="4332064"/>
          </a:xfrm>
        </p:grpSpPr>
        <p:cxnSp>
          <p:nvCxnSpPr>
            <p:cNvPr id="5" name="Straight Connector 4"/>
            <p:cNvCxnSpPr/>
            <p:nvPr/>
          </p:nvCxnSpPr>
          <p:spPr>
            <a:xfrm>
              <a:off x="6050434" y="1492830"/>
              <a:ext cx="0" cy="4332064"/>
            </a:xfrm>
            <a:prstGeom prst="line">
              <a:avLst/>
            </a:prstGeom>
            <a:ln w="3175">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50434" y="3658862"/>
              <a:ext cx="5169773" cy="0"/>
            </a:xfrm>
            <a:prstGeom prst="line">
              <a:avLst/>
            </a:prstGeom>
            <a:ln w="3175">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9675834" y="1938323"/>
            <a:ext cx="1994216" cy="307777"/>
          </a:xfrm>
          <a:prstGeom prst="rect">
            <a:avLst/>
          </a:prstGeom>
          <a:noFill/>
        </p:spPr>
        <p:txBody>
          <a:bodyPr wrap="square" lIns="0" rIns="0" rtlCol="0" anchor="ctr">
            <a:spAutoFit/>
          </a:bodyPr>
          <a:lstStyle/>
          <a:p>
            <a:pPr algn="ctr"/>
            <a:r>
              <a:rPr lang="ro-RO" sz="1400" kern="0" dirty="0" smtClean="0">
                <a:latin typeface="Arial" pitchFamily="34" charset="0"/>
                <a:cs typeface="Arial" pitchFamily="34" charset="0"/>
              </a:rPr>
              <a:t>BENEFICIARI</a:t>
            </a:r>
            <a:endParaRPr lang="en-US" sz="1400" kern="0" dirty="0">
              <a:latin typeface="Arial" pitchFamily="34" charset="0"/>
              <a:cs typeface="Arial" pitchFamily="34" charset="0"/>
            </a:endParaRPr>
          </a:p>
        </p:txBody>
      </p:sp>
      <p:sp>
        <p:nvSpPr>
          <p:cNvPr id="63" name="TextBox 62"/>
          <p:cNvSpPr txBox="1"/>
          <p:nvPr/>
        </p:nvSpPr>
        <p:spPr>
          <a:xfrm>
            <a:off x="10192254" y="2133322"/>
            <a:ext cx="1043347" cy="523220"/>
          </a:xfrm>
          <a:prstGeom prst="rect">
            <a:avLst/>
          </a:prstGeom>
          <a:noFill/>
        </p:spPr>
        <p:txBody>
          <a:bodyPr wrap="square" lIns="0" rIns="0" rtlCol="0" anchor="ctr">
            <a:spAutoFit/>
          </a:bodyPr>
          <a:lstStyle/>
          <a:p>
            <a:pPr algn="ctr"/>
            <a:r>
              <a:rPr lang="ro-RO" sz="2800" b="1" kern="0" dirty="0" smtClean="0">
                <a:latin typeface="Arial" pitchFamily="34" charset="0"/>
                <a:cs typeface="Arial" pitchFamily="34" charset="0"/>
              </a:rPr>
              <a:t>19% </a:t>
            </a:r>
            <a:endParaRPr lang="en-US" sz="2800" b="1" kern="0" dirty="0">
              <a:latin typeface="Arial" pitchFamily="34" charset="0"/>
              <a:cs typeface="Arial" pitchFamily="34" charset="0"/>
            </a:endParaRPr>
          </a:p>
        </p:txBody>
      </p:sp>
      <p:graphicFrame>
        <p:nvGraphicFramePr>
          <p:cNvPr id="7" name="Diagramă 6"/>
          <p:cNvGraphicFramePr/>
          <p:nvPr>
            <p:extLst>
              <p:ext uri="{D42A27DB-BD31-4B8C-83A1-F6EECF244321}">
                <p14:modId xmlns:p14="http://schemas.microsoft.com/office/powerpoint/2010/main" val="1288952513"/>
              </p:ext>
            </p:extLst>
          </p:nvPr>
        </p:nvGraphicFramePr>
        <p:xfrm>
          <a:off x="-222668" y="2141516"/>
          <a:ext cx="6367197" cy="42058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Diagramă 12"/>
          <p:cNvGraphicFramePr/>
          <p:nvPr>
            <p:extLst>
              <p:ext uri="{D42A27DB-BD31-4B8C-83A1-F6EECF244321}">
                <p14:modId xmlns:p14="http://schemas.microsoft.com/office/powerpoint/2010/main" val="2496930999"/>
              </p:ext>
            </p:extLst>
          </p:nvPr>
        </p:nvGraphicFramePr>
        <p:xfrm>
          <a:off x="6301103" y="1641838"/>
          <a:ext cx="3891149" cy="2885425"/>
        </p:xfrm>
        <a:graphic>
          <a:graphicData uri="http://schemas.openxmlformats.org/drawingml/2006/chart">
            <c:chart xmlns:c="http://schemas.openxmlformats.org/drawingml/2006/chart" xmlns:r="http://schemas.openxmlformats.org/officeDocument/2006/relationships" r:id="rId3"/>
          </a:graphicData>
        </a:graphic>
      </p:graphicFrame>
      <p:sp>
        <p:nvSpPr>
          <p:cNvPr id="14" name="CasetăText 13"/>
          <p:cNvSpPr txBox="1"/>
          <p:nvPr/>
        </p:nvSpPr>
        <p:spPr>
          <a:xfrm>
            <a:off x="6154539" y="984069"/>
            <a:ext cx="4340765" cy="584775"/>
          </a:xfrm>
          <a:prstGeom prst="rect">
            <a:avLst/>
          </a:prstGeom>
          <a:noFill/>
        </p:spPr>
        <p:txBody>
          <a:bodyPr wrap="square" rtlCol="0">
            <a:spAutoFit/>
          </a:bodyPr>
          <a:lstStyle/>
          <a:p>
            <a:r>
              <a:rPr lang="ro-RO" sz="1600" i="1" dirty="0" smtClean="0"/>
              <a:t>Comunicarea </a:t>
            </a:r>
            <a:r>
              <a:rPr lang="ro-RO" sz="1600" i="1" dirty="0"/>
              <a:t>cu autoritățile de management ale POCU fata de POSDRU?</a:t>
            </a:r>
          </a:p>
        </p:txBody>
      </p:sp>
      <p:graphicFrame>
        <p:nvGraphicFramePr>
          <p:cNvPr id="50" name="Diagramă 49"/>
          <p:cNvGraphicFramePr/>
          <p:nvPr>
            <p:extLst>
              <p:ext uri="{D42A27DB-BD31-4B8C-83A1-F6EECF244321}">
                <p14:modId xmlns:p14="http://schemas.microsoft.com/office/powerpoint/2010/main" val="3113716456"/>
              </p:ext>
            </p:extLst>
          </p:nvPr>
        </p:nvGraphicFramePr>
        <p:xfrm>
          <a:off x="6233266" y="4215983"/>
          <a:ext cx="3958986" cy="2885425"/>
        </p:xfrm>
        <a:graphic>
          <a:graphicData uri="http://schemas.openxmlformats.org/drawingml/2006/chart">
            <c:chart xmlns:c="http://schemas.openxmlformats.org/drawingml/2006/chart" xmlns:r="http://schemas.openxmlformats.org/officeDocument/2006/relationships" r:id="rId4"/>
          </a:graphicData>
        </a:graphic>
      </p:graphicFrame>
      <p:sp>
        <p:nvSpPr>
          <p:cNvPr id="51" name="TextBox 30"/>
          <p:cNvSpPr txBox="1"/>
          <p:nvPr/>
        </p:nvSpPr>
        <p:spPr>
          <a:xfrm>
            <a:off x="9716820" y="4611108"/>
            <a:ext cx="1994216" cy="523220"/>
          </a:xfrm>
          <a:prstGeom prst="rect">
            <a:avLst/>
          </a:prstGeom>
          <a:noFill/>
        </p:spPr>
        <p:txBody>
          <a:bodyPr wrap="square" lIns="0" rIns="0" rtlCol="0" anchor="ctr">
            <a:spAutoFit/>
          </a:bodyPr>
          <a:lstStyle/>
          <a:p>
            <a:pPr algn="ctr"/>
            <a:r>
              <a:rPr lang="ro-RO" sz="1400" kern="0" dirty="0" smtClean="0">
                <a:latin typeface="Arial" pitchFamily="34" charset="0"/>
                <a:cs typeface="Arial" pitchFamily="34" charset="0"/>
              </a:rPr>
              <a:t>POTENȚIALI</a:t>
            </a:r>
          </a:p>
          <a:p>
            <a:pPr algn="ctr"/>
            <a:r>
              <a:rPr lang="ro-RO" sz="1400" kern="0" dirty="0" smtClean="0">
                <a:latin typeface="Arial" pitchFamily="34" charset="0"/>
                <a:cs typeface="Arial" pitchFamily="34" charset="0"/>
              </a:rPr>
              <a:t>BENEFICIARI</a:t>
            </a:r>
            <a:endParaRPr lang="en-US" sz="1400" kern="0" dirty="0">
              <a:latin typeface="Arial" pitchFamily="34" charset="0"/>
              <a:cs typeface="Arial" pitchFamily="34" charset="0"/>
            </a:endParaRPr>
          </a:p>
        </p:txBody>
      </p:sp>
      <p:sp>
        <p:nvSpPr>
          <p:cNvPr id="52" name="TextBox 62"/>
          <p:cNvSpPr txBox="1"/>
          <p:nvPr/>
        </p:nvSpPr>
        <p:spPr>
          <a:xfrm>
            <a:off x="10243499" y="5061579"/>
            <a:ext cx="1043347" cy="523220"/>
          </a:xfrm>
          <a:prstGeom prst="rect">
            <a:avLst/>
          </a:prstGeom>
          <a:noFill/>
        </p:spPr>
        <p:txBody>
          <a:bodyPr wrap="square" lIns="0" rIns="0" rtlCol="0" anchor="ctr">
            <a:spAutoFit/>
          </a:bodyPr>
          <a:lstStyle/>
          <a:p>
            <a:pPr algn="ctr"/>
            <a:r>
              <a:rPr lang="ro-RO" sz="2800" b="1" kern="0" dirty="0" smtClean="0">
                <a:latin typeface="Arial" pitchFamily="34" charset="0"/>
                <a:cs typeface="Arial" pitchFamily="34" charset="0"/>
              </a:rPr>
              <a:t>27% </a:t>
            </a:r>
            <a:endParaRPr lang="en-US" sz="2800" b="1" kern="0" dirty="0">
              <a:latin typeface="Arial" pitchFamily="34" charset="0"/>
              <a:cs typeface="Arial" pitchFamily="34" charset="0"/>
            </a:endParaRPr>
          </a:p>
        </p:txBody>
      </p:sp>
      <p:sp>
        <p:nvSpPr>
          <p:cNvPr id="53" name="CasetăText 52"/>
          <p:cNvSpPr txBox="1"/>
          <p:nvPr/>
        </p:nvSpPr>
        <p:spPr>
          <a:xfrm>
            <a:off x="2516340" y="5947290"/>
            <a:ext cx="3440000" cy="400110"/>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spTree>
    <p:extLst>
      <p:ext uri="{BB962C8B-B14F-4D97-AF65-F5344CB8AC3E}">
        <p14:creationId xmlns:p14="http://schemas.microsoft.com/office/powerpoint/2010/main" val="288093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 calcmode="lin" valueType="num">
                                      <p:cBhvr>
                                        <p:cTn id="10" dur="500" fill="hold"/>
                                        <p:tgtEl>
                                          <p:spTgt spid="63"/>
                                        </p:tgtEl>
                                        <p:attrNameLst>
                                          <p:attrName>ppt_w</p:attrName>
                                        </p:attrNameLst>
                                      </p:cBhvr>
                                      <p:tavLst>
                                        <p:tav tm="0">
                                          <p:val>
                                            <p:fltVal val="0"/>
                                          </p:val>
                                        </p:tav>
                                        <p:tav tm="100000">
                                          <p:val>
                                            <p:strVal val="#ppt_w"/>
                                          </p:val>
                                        </p:tav>
                                      </p:tavLst>
                                    </p:anim>
                                    <p:anim calcmode="lin" valueType="num">
                                      <p:cBhvr>
                                        <p:cTn id="11" dur="500" fill="hold"/>
                                        <p:tgtEl>
                                          <p:spTgt spid="63"/>
                                        </p:tgtEl>
                                        <p:attrNameLst>
                                          <p:attrName>ppt_h</p:attrName>
                                        </p:attrNameLst>
                                      </p:cBhvr>
                                      <p:tavLst>
                                        <p:tav tm="0">
                                          <p:val>
                                            <p:fltVal val="0"/>
                                          </p:val>
                                        </p:tav>
                                        <p:tav tm="100000">
                                          <p:val>
                                            <p:strVal val="#ppt_h"/>
                                          </p:val>
                                        </p:tav>
                                      </p:tavLst>
                                    </p:anim>
                                    <p:animEffect transition="in" filter="fade">
                                      <p:cBhvr>
                                        <p:cTn id="12" dur="500"/>
                                        <p:tgtEl>
                                          <p:spTgt spid="63"/>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ppt_w</p:attrName>
                                        </p:attrNameLst>
                                      </p:cBhvr>
                                      <p:tavLst>
                                        <p:tav tm="0">
                                          <p:val>
                                            <p:fltVal val="0"/>
                                          </p:val>
                                        </p:tav>
                                        <p:tav tm="100000">
                                          <p:val>
                                            <p:strVal val="#ppt_w"/>
                                          </p:val>
                                        </p:tav>
                                      </p:tavLst>
                                    </p:anim>
                                    <p:anim calcmode="lin" valueType="num">
                                      <p:cBhvr>
                                        <p:cTn id="16" dur="500" fill="hold"/>
                                        <p:tgtEl>
                                          <p:spTgt spid="31"/>
                                        </p:tgtEl>
                                        <p:attrNameLst>
                                          <p:attrName>ppt_h</p:attrName>
                                        </p:attrNameLst>
                                      </p:cBhvr>
                                      <p:tavLst>
                                        <p:tav tm="0">
                                          <p:val>
                                            <p:fltVal val="0"/>
                                          </p:val>
                                        </p:tav>
                                        <p:tav tm="100000">
                                          <p:val>
                                            <p:strVal val="#ppt_h"/>
                                          </p:val>
                                        </p:tav>
                                      </p:tavLst>
                                    </p:anim>
                                    <p:animEffect transition="in" filter="fade">
                                      <p:cBhvr>
                                        <p:cTn id="17" dur="500"/>
                                        <p:tgtEl>
                                          <p:spTgt spid="3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500" fill="hold"/>
                                        <p:tgtEl>
                                          <p:spTgt spid="52"/>
                                        </p:tgtEl>
                                        <p:attrNameLst>
                                          <p:attrName>ppt_w</p:attrName>
                                        </p:attrNameLst>
                                      </p:cBhvr>
                                      <p:tavLst>
                                        <p:tav tm="0">
                                          <p:val>
                                            <p:fltVal val="0"/>
                                          </p:val>
                                        </p:tav>
                                        <p:tav tm="100000">
                                          <p:val>
                                            <p:strVal val="#ppt_w"/>
                                          </p:val>
                                        </p:tav>
                                      </p:tavLst>
                                    </p:anim>
                                    <p:anim calcmode="lin" valueType="num">
                                      <p:cBhvr>
                                        <p:cTn id="21" dur="500" fill="hold"/>
                                        <p:tgtEl>
                                          <p:spTgt spid="52"/>
                                        </p:tgtEl>
                                        <p:attrNameLst>
                                          <p:attrName>ppt_h</p:attrName>
                                        </p:attrNameLst>
                                      </p:cBhvr>
                                      <p:tavLst>
                                        <p:tav tm="0">
                                          <p:val>
                                            <p:fltVal val="0"/>
                                          </p:val>
                                        </p:tav>
                                        <p:tav tm="100000">
                                          <p:val>
                                            <p:strVal val="#ppt_h"/>
                                          </p:val>
                                        </p:tav>
                                      </p:tavLst>
                                    </p:anim>
                                    <p:animEffect transition="in" filter="fade">
                                      <p:cBhvr>
                                        <p:cTn id="22" dur="500"/>
                                        <p:tgtEl>
                                          <p:spTgt spid="52"/>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anim calcmode="lin" valueType="num">
                                      <p:cBhvr>
                                        <p:cTn id="25" dur="500" fill="hold"/>
                                        <p:tgtEl>
                                          <p:spTgt spid="51"/>
                                        </p:tgtEl>
                                        <p:attrNameLst>
                                          <p:attrName>ppt_w</p:attrName>
                                        </p:attrNameLst>
                                      </p:cBhvr>
                                      <p:tavLst>
                                        <p:tav tm="0">
                                          <p:val>
                                            <p:fltVal val="0"/>
                                          </p:val>
                                        </p:tav>
                                        <p:tav tm="100000">
                                          <p:val>
                                            <p:strVal val="#ppt_w"/>
                                          </p:val>
                                        </p:tav>
                                      </p:tavLst>
                                    </p:anim>
                                    <p:anim calcmode="lin" valueType="num">
                                      <p:cBhvr>
                                        <p:cTn id="26" dur="500" fill="hold"/>
                                        <p:tgtEl>
                                          <p:spTgt spid="51"/>
                                        </p:tgtEl>
                                        <p:attrNameLst>
                                          <p:attrName>ppt_h</p:attrName>
                                        </p:attrNameLst>
                                      </p:cBhvr>
                                      <p:tavLst>
                                        <p:tav tm="0">
                                          <p:val>
                                            <p:fltVal val="0"/>
                                          </p:val>
                                        </p:tav>
                                        <p:tav tm="100000">
                                          <p:val>
                                            <p:strVal val="#ppt_h"/>
                                          </p:val>
                                        </p:tav>
                                      </p:tavLst>
                                    </p:anim>
                                    <p:animEffect transition="in" filter="fade">
                                      <p:cBhvr>
                                        <p:cTn id="2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63" grpId="0"/>
      <p:bldP spid="51" grpId="0"/>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z="1800" b="1" dirty="0" smtClean="0"/>
              <a:t>Indicele de conștientizare a rolului în comunicare</a:t>
            </a:r>
            <a:endParaRPr lang="ro-RO" sz="1800" b="1" dirty="0"/>
          </a:p>
        </p:txBody>
      </p:sp>
      <p:graphicFrame>
        <p:nvGraphicFramePr>
          <p:cNvPr id="3" name="Diagramă 2"/>
          <p:cNvGraphicFramePr/>
          <p:nvPr>
            <p:extLst>
              <p:ext uri="{D42A27DB-BD31-4B8C-83A1-F6EECF244321}">
                <p14:modId xmlns:p14="http://schemas.microsoft.com/office/powerpoint/2010/main" val="3715111524"/>
              </p:ext>
            </p:extLst>
          </p:nvPr>
        </p:nvGraphicFramePr>
        <p:xfrm>
          <a:off x="846596" y="985721"/>
          <a:ext cx="10936448" cy="4891552"/>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1354"/>
          <p:cNvCxnSpPr/>
          <p:nvPr/>
        </p:nvCxnSpPr>
        <p:spPr>
          <a:xfrm>
            <a:off x="609441" y="5899039"/>
            <a:ext cx="10815337" cy="0"/>
          </a:xfrm>
          <a:prstGeom prst="line">
            <a:avLst/>
          </a:prstGeom>
          <a:ln>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5" name="TextBox 24"/>
          <p:cNvSpPr txBox="1"/>
          <p:nvPr/>
        </p:nvSpPr>
        <p:spPr>
          <a:xfrm>
            <a:off x="2277988" y="5877273"/>
            <a:ext cx="1107996" cy="646331"/>
          </a:xfrm>
          <a:prstGeom prst="rect">
            <a:avLst/>
          </a:prstGeom>
          <a:noFill/>
        </p:spPr>
        <p:txBody>
          <a:bodyPr wrap="none" rtlCol="0" anchor="ctr">
            <a:spAutoFit/>
          </a:bodyPr>
          <a:lstStyle/>
          <a:p>
            <a:r>
              <a:rPr lang="ro-RO" sz="3600" b="1" dirty="0" smtClean="0"/>
              <a:t>6,40</a:t>
            </a:r>
            <a:endParaRPr lang="en-IN" sz="3600" b="1" dirty="0"/>
          </a:p>
        </p:txBody>
      </p:sp>
      <p:sp>
        <p:nvSpPr>
          <p:cNvPr id="6" name="TextBox 24"/>
          <p:cNvSpPr txBox="1"/>
          <p:nvPr/>
        </p:nvSpPr>
        <p:spPr>
          <a:xfrm>
            <a:off x="5130983" y="5860618"/>
            <a:ext cx="1107996" cy="646331"/>
          </a:xfrm>
          <a:prstGeom prst="rect">
            <a:avLst/>
          </a:prstGeom>
          <a:noFill/>
        </p:spPr>
        <p:txBody>
          <a:bodyPr wrap="none" rtlCol="0" anchor="ctr">
            <a:spAutoFit/>
          </a:bodyPr>
          <a:lstStyle/>
          <a:p>
            <a:r>
              <a:rPr lang="ro-RO" sz="3600" b="1" dirty="0" smtClean="0"/>
              <a:t>4,95</a:t>
            </a:r>
            <a:endParaRPr lang="en-IN" sz="3600" b="1" dirty="0"/>
          </a:p>
        </p:txBody>
      </p:sp>
      <p:sp>
        <p:nvSpPr>
          <p:cNvPr id="7" name="TextBox 24"/>
          <p:cNvSpPr txBox="1"/>
          <p:nvPr/>
        </p:nvSpPr>
        <p:spPr>
          <a:xfrm>
            <a:off x="7983978" y="5839959"/>
            <a:ext cx="1107996" cy="646331"/>
          </a:xfrm>
          <a:prstGeom prst="rect">
            <a:avLst/>
          </a:prstGeom>
          <a:noFill/>
        </p:spPr>
        <p:txBody>
          <a:bodyPr wrap="none" rtlCol="0" anchor="ctr">
            <a:spAutoFit/>
          </a:bodyPr>
          <a:lstStyle/>
          <a:p>
            <a:r>
              <a:rPr lang="ro-RO" sz="3600" b="1" dirty="0" smtClean="0"/>
              <a:t>7,33</a:t>
            </a:r>
            <a:endParaRPr lang="en-IN" sz="3600" b="1" dirty="0"/>
          </a:p>
        </p:txBody>
      </p:sp>
      <p:sp>
        <p:nvSpPr>
          <p:cNvPr id="8" name="CasetăText 7"/>
          <p:cNvSpPr txBox="1"/>
          <p:nvPr/>
        </p:nvSpPr>
        <p:spPr>
          <a:xfrm>
            <a:off x="4795435" y="6441572"/>
            <a:ext cx="6987609"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spTree>
    <p:extLst>
      <p:ext uri="{BB962C8B-B14F-4D97-AF65-F5344CB8AC3E}">
        <p14:creationId xmlns:p14="http://schemas.microsoft.com/office/powerpoint/2010/main" val="25866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asetăText 95"/>
          <p:cNvSpPr txBox="1"/>
          <p:nvPr/>
        </p:nvSpPr>
        <p:spPr>
          <a:xfrm>
            <a:off x="6652803" y="3531361"/>
            <a:ext cx="5050705" cy="738664"/>
          </a:xfrm>
          <a:prstGeom prst="rect">
            <a:avLst/>
          </a:prstGeom>
          <a:noFill/>
          <a:ln>
            <a:solidFill>
              <a:schemeClr val="accent6">
                <a:lumMod val="40000"/>
                <a:lumOff val="60000"/>
              </a:schemeClr>
            </a:solidFill>
          </a:ln>
        </p:spPr>
        <p:txBody>
          <a:bodyPr wrap="square" rtlCol="0">
            <a:spAutoFit/>
          </a:bodyPr>
          <a:lstStyle/>
          <a:p>
            <a:r>
              <a:rPr lang="ro-RO" sz="1400" i="1" dirty="0"/>
              <a:t>Un beneficiar POCU ar trebui să păstreze ceea ce află pentru el, deoarece este o competiție în câștigarea de proiecte și cine are informații are și mai multe șanse;</a:t>
            </a:r>
          </a:p>
        </p:txBody>
      </p:sp>
      <p:graphicFrame>
        <p:nvGraphicFramePr>
          <p:cNvPr id="36" name="Diagramă 35"/>
          <p:cNvGraphicFramePr/>
          <p:nvPr>
            <p:extLst>
              <p:ext uri="{D42A27DB-BD31-4B8C-83A1-F6EECF244321}">
                <p14:modId xmlns:p14="http://schemas.microsoft.com/office/powerpoint/2010/main" val="438935109"/>
              </p:ext>
            </p:extLst>
          </p:nvPr>
        </p:nvGraphicFramePr>
        <p:xfrm>
          <a:off x="6657476" y="1505279"/>
          <a:ext cx="4911204" cy="15212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0" name="Diagramă 99"/>
          <p:cNvGraphicFramePr/>
          <p:nvPr>
            <p:extLst>
              <p:ext uri="{D42A27DB-BD31-4B8C-83A1-F6EECF244321}">
                <p14:modId xmlns:p14="http://schemas.microsoft.com/office/powerpoint/2010/main" val="1637568451"/>
              </p:ext>
            </p:extLst>
          </p:nvPr>
        </p:nvGraphicFramePr>
        <p:xfrm>
          <a:off x="6792304" y="4529684"/>
          <a:ext cx="4911204" cy="152128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ro-RO" sz="1800" b="1" dirty="0" smtClean="0"/>
              <a:t>Activismul relațional</a:t>
            </a:r>
            <a:endParaRPr lang="en-IN" sz="1800" b="1" dirty="0"/>
          </a:p>
        </p:txBody>
      </p:sp>
      <p:sp>
        <p:nvSpPr>
          <p:cNvPr id="19" name="Freeform 7"/>
          <p:cNvSpPr>
            <a:spLocks/>
          </p:cNvSpPr>
          <p:nvPr/>
        </p:nvSpPr>
        <p:spPr bwMode="auto">
          <a:xfrm>
            <a:off x="1063763" y="1465886"/>
            <a:ext cx="304392" cy="303303"/>
          </a:xfrm>
          <a:custGeom>
            <a:avLst/>
            <a:gdLst>
              <a:gd name="T0" fmla="*/ 220 w 3353"/>
              <a:gd name="T1" fmla="*/ 0 h 3341"/>
              <a:gd name="T2" fmla="*/ 3131 w 3353"/>
              <a:gd name="T3" fmla="*/ 0 h 3341"/>
              <a:gd name="T4" fmla="*/ 3171 w 3353"/>
              <a:gd name="T5" fmla="*/ 3 h 3341"/>
              <a:gd name="T6" fmla="*/ 3211 w 3353"/>
              <a:gd name="T7" fmla="*/ 17 h 3341"/>
              <a:gd name="T8" fmla="*/ 3217 w 3353"/>
              <a:gd name="T9" fmla="*/ 17 h 3341"/>
              <a:gd name="T10" fmla="*/ 3255 w 3353"/>
              <a:gd name="T11" fmla="*/ 40 h 3341"/>
              <a:gd name="T12" fmla="*/ 3290 w 3353"/>
              <a:gd name="T13" fmla="*/ 69 h 3341"/>
              <a:gd name="T14" fmla="*/ 3319 w 3353"/>
              <a:gd name="T15" fmla="*/ 101 h 3341"/>
              <a:gd name="T16" fmla="*/ 3342 w 3353"/>
              <a:gd name="T17" fmla="*/ 139 h 3341"/>
              <a:gd name="T18" fmla="*/ 3347 w 3353"/>
              <a:gd name="T19" fmla="*/ 166 h 3341"/>
              <a:gd name="T20" fmla="*/ 3353 w 3353"/>
              <a:gd name="T21" fmla="*/ 193 h 3341"/>
              <a:gd name="T22" fmla="*/ 3351 w 3353"/>
              <a:gd name="T23" fmla="*/ 220 h 3341"/>
              <a:gd name="T24" fmla="*/ 3351 w 3353"/>
              <a:gd name="T25" fmla="*/ 3121 h 3341"/>
              <a:gd name="T26" fmla="*/ 3346 w 3353"/>
              <a:gd name="T27" fmla="*/ 3173 h 3341"/>
              <a:gd name="T28" fmla="*/ 3330 w 3353"/>
              <a:gd name="T29" fmla="*/ 3219 h 3341"/>
              <a:gd name="T30" fmla="*/ 3303 w 3353"/>
              <a:gd name="T31" fmla="*/ 3259 h 3341"/>
              <a:gd name="T32" fmla="*/ 3271 w 3353"/>
              <a:gd name="T33" fmla="*/ 3293 h 3341"/>
              <a:gd name="T34" fmla="*/ 3229 w 3353"/>
              <a:gd name="T35" fmla="*/ 3320 h 3341"/>
              <a:gd name="T36" fmla="*/ 3182 w 3353"/>
              <a:gd name="T37" fmla="*/ 3335 h 3341"/>
              <a:gd name="T38" fmla="*/ 3131 w 3353"/>
              <a:gd name="T39" fmla="*/ 3341 h 3341"/>
              <a:gd name="T40" fmla="*/ 3079 w 3353"/>
              <a:gd name="T41" fmla="*/ 3335 h 3341"/>
              <a:gd name="T42" fmla="*/ 3033 w 3353"/>
              <a:gd name="T43" fmla="*/ 3320 h 3341"/>
              <a:gd name="T44" fmla="*/ 2993 w 3353"/>
              <a:gd name="T45" fmla="*/ 3293 h 3341"/>
              <a:gd name="T46" fmla="*/ 2958 w 3353"/>
              <a:gd name="T47" fmla="*/ 3259 h 3341"/>
              <a:gd name="T48" fmla="*/ 2931 w 3353"/>
              <a:gd name="T49" fmla="*/ 3219 h 3341"/>
              <a:gd name="T50" fmla="*/ 2916 w 3353"/>
              <a:gd name="T51" fmla="*/ 3173 h 3341"/>
              <a:gd name="T52" fmla="*/ 2910 w 3353"/>
              <a:gd name="T53" fmla="*/ 3121 h 3341"/>
              <a:gd name="T54" fmla="*/ 2910 w 3353"/>
              <a:gd name="T55" fmla="*/ 751 h 3341"/>
              <a:gd name="T56" fmla="*/ 378 w 3353"/>
              <a:gd name="T57" fmla="*/ 3276 h 3341"/>
              <a:gd name="T58" fmla="*/ 343 w 3353"/>
              <a:gd name="T59" fmla="*/ 3305 h 3341"/>
              <a:gd name="T60" fmla="*/ 303 w 3353"/>
              <a:gd name="T61" fmla="*/ 3326 h 3341"/>
              <a:gd name="T62" fmla="*/ 263 w 3353"/>
              <a:gd name="T63" fmla="*/ 3337 h 3341"/>
              <a:gd name="T64" fmla="*/ 220 w 3353"/>
              <a:gd name="T65" fmla="*/ 3341 h 3341"/>
              <a:gd name="T66" fmla="*/ 178 w 3353"/>
              <a:gd name="T67" fmla="*/ 3337 h 3341"/>
              <a:gd name="T68" fmla="*/ 138 w 3353"/>
              <a:gd name="T69" fmla="*/ 3326 h 3341"/>
              <a:gd name="T70" fmla="*/ 99 w 3353"/>
              <a:gd name="T71" fmla="*/ 3305 h 3341"/>
              <a:gd name="T72" fmla="*/ 65 w 3353"/>
              <a:gd name="T73" fmla="*/ 3276 h 3341"/>
              <a:gd name="T74" fmla="*/ 36 w 3353"/>
              <a:gd name="T75" fmla="*/ 3242 h 3341"/>
              <a:gd name="T76" fmla="*/ 17 w 3353"/>
              <a:gd name="T77" fmla="*/ 3203 h 3341"/>
              <a:gd name="T78" fmla="*/ 4 w 3353"/>
              <a:gd name="T79" fmla="*/ 3163 h 3341"/>
              <a:gd name="T80" fmla="*/ 0 w 3353"/>
              <a:gd name="T81" fmla="*/ 3121 h 3341"/>
              <a:gd name="T82" fmla="*/ 4 w 3353"/>
              <a:gd name="T83" fmla="*/ 3079 h 3341"/>
              <a:gd name="T84" fmla="*/ 17 w 3353"/>
              <a:gd name="T85" fmla="*/ 3039 h 3341"/>
              <a:gd name="T86" fmla="*/ 36 w 3353"/>
              <a:gd name="T87" fmla="*/ 3001 h 3341"/>
              <a:gd name="T88" fmla="*/ 65 w 3353"/>
              <a:gd name="T89" fmla="*/ 2966 h 3341"/>
              <a:gd name="T90" fmla="*/ 2597 w 3353"/>
              <a:gd name="T91" fmla="*/ 440 h 3341"/>
              <a:gd name="T92" fmla="*/ 220 w 3353"/>
              <a:gd name="T93" fmla="*/ 440 h 3341"/>
              <a:gd name="T94" fmla="*/ 170 w 3353"/>
              <a:gd name="T95" fmla="*/ 434 h 3341"/>
              <a:gd name="T96" fmla="*/ 122 w 3353"/>
              <a:gd name="T97" fmla="*/ 419 h 3341"/>
              <a:gd name="T98" fmla="*/ 82 w 3353"/>
              <a:gd name="T99" fmla="*/ 394 h 3341"/>
              <a:gd name="T100" fmla="*/ 48 w 3353"/>
              <a:gd name="T101" fmla="*/ 359 h 3341"/>
              <a:gd name="T102" fmla="*/ 23 w 3353"/>
              <a:gd name="T103" fmla="*/ 317 h 3341"/>
              <a:gd name="T104" fmla="*/ 5 w 3353"/>
              <a:gd name="T105" fmla="*/ 271 h 3341"/>
              <a:gd name="T106" fmla="*/ 0 w 3353"/>
              <a:gd name="T107" fmla="*/ 220 h 3341"/>
              <a:gd name="T108" fmla="*/ 5 w 3353"/>
              <a:gd name="T109" fmla="*/ 170 h 3341"/>
              <a:gd name="T110" fmla="*/ 23 w 3353"/>
              <a:gd name="T111" fmla="*/ 122 h 3341"/>
              <a:gd name="T112" fmla="*/ 48 w 3353"/>
              <a:gd name="T113" fmla="*/ 82 h 3341"/>
              <a:gd name="T114" fmla="*/ 82 w 3353"/>
              <a:gd name="T115" fmla="*/ 47 h 3341"/>
              <a:gd name="T116" fmla="*/ 122 w 3353"/>
              <a:gd name="T117" fmla="*/ 23 h 3341"/>
              <a:gd name="T118" fmla="*/ 170 w 3353"/>
              <a:gd name="T119" fmla="*/ 5 h 3341"/>
              <a:gd name="T120" fmla="*/ 220 w 3353"/>
              <a:gd name="T121" fmla="*/ 0 h 3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53" h="3341">
                <a:moveTo>
                  <a:pt x="220" y="0"/>
                </a:moveTo>
                <a:lnTo>
                  <a:pt x="3131" y="0"/>
                </a:lnTo>
                <a:lnTo>
                  <a:pt x="3171" y="3"/>
                </a:lnTo>
                <a:lnTo>
                  <a:pt x="3211" y="17"/>
                </a:lnTo>
                <a:lnTo>
                  <a:pt x="3217" y="17"/>
                </a:lnTo>
                <a:lnTo>
                  <a:pt x="3255" y="40"/>
                </a:lnTo>
                <a:lnTo>
                  <a:pt x="3290" y="69"/>
                </a:lnTo>
                <a:lnTo>
                  <a:pt x="3319" y="101"/>
                </a:lnTo>
                <a:lnTo>
                  <a:pt x="3342" y="139"/>
                </a:lnTo>
                <a:lnTo>
                  <a:pt x="3347" y="166"/>
                </a:lnTo>
                <a:lnTo>
                  <a:pt x="3353" y="193"/>
                </a:lnTo>
                <a:lnTo>
                  <a:pt x="3351" y="220"/>
                </a:lnTo>
                <a:lnTo>
                  <a:pt x="3351" y="3121"/>
                </a:lnTo>
                <a:lnTo>
                  <a:pt x="3346" y="3173"/>
                </a:lnTo>
                <a:lnTo>
                  <a:pt x="3330" y="3219"/>
                </a:lnTo>
                <a:lnTo>
                  <a:pt x="3303" y="3259"/>
                </a:lnTo>
                <a:lnTo>
                  <a:pt x="3271" y="3293"/>
                </a:lnTo>
                <a:lnTo>
                  <a:pt x="3229" y="3320"/>
                </a:lnTo>
                <a:lnTo>
                  <a:pt x="3182" y="3335"/>
                </a:lnTo>
                <a:lnTo>
                  <a:pt x="3131" y="3341"/>
                </a:lnTo>
                <a:lnTo>
                  <a:pt x="3079" y="3335"/>
                </a:lnTo>
                <a:lnTo>
                  <a:pt x="3033" y="3320"/>
                </a:lnTo>
                <a:lnTo>
                  <a:pt x="2993" y="3293"/>
                </a:lnTo>
                <a:lnTo>
                  <a:pt x="2958" y="3259"/>
                </a:lnTo>
                <a:lnTo>
                  <a:pt x="2931" y="3219"/>
                </a:lnTo>
                <a:lnTo>
                  <a:pt x="2916" y="3173"/>
                </a:lnTo>
                <a:lnTo>
                  <a:pt x="2910" y="3121"/>
                </a:lnTo>
                <a:lnTo>
                  <a:pt x="2910" y="751"/>
                </a:lnTo>
                <a:lnTo>
                  <a:pt x="378" y="3276"/>
                </a:lnTo>
                <a:lnTo>
                  <a:pt x="343" y="3305"/>
                </a:lnTo>
                <a:lnTo>
                  <a:pt x="303" y="3326"/>
                </a:lnTo>
                <a:lnTo>
                  <a:pt x="263" y="3337"/>
                </a:lnTo>
                <a:lnTo>
                  <a:pt x="220" y="3341"/>
                </a:lnTo>
                <a:lnTo>
                  <a:pt x="178" y="3337"/>
                </a:lnTo>
                <a:lnTo>
                  <a:pt x="138" y="3326"/>
                </a:lnTo>
                <a:lnTo>
                  <a:pt x="99" y="3305"/>
                </a:lnTo>
                <a:lnTo>
                  <a:pt x="65" y="3276"/>
                </a:lnTo>
                <a:lnTo>
                  <a:pt x="36" y="3242"/>
                </a:lnTo>
                <a:lnTo>
                  <a:pt x="17" y="3203"/>
                </a:lnTo>
                <a:lnTo>
                  <a:pt x="4" y="3163"/>
                </a:lnTo>
                <a:lnTo>
                  <a:pt x="0" y="3121"/>
                </a:lnTo>
                <a:lnTo>
                  <a:pt x="4" y="3079"/>
                </a:lnTo>
                <a:lnTo>
                  <a:pt x="17" y="3039"/>
                </a:lnTo>
                <a:lnTo>
                  <a:pt x="36" y="3001"/>
                </a:lnTo>
                <a:lnTo>
                  <a:pt x="65" y="2966"/>
                </a:lnTo>
                <a:lnTo>
                  <a:pt x="2597" y="440"/>
                </a:lnTo>
                <a:lnTo>
                  <a:pt x="220" y="440"/>
                </a:lnTo>
                <a:lnTo>
                  <a:pt x="170" y="434"/>
                </a:lnTo>
                <a:lnTo>
                  <a:pt x="122" y="419"/>
                </a:lnTo>
                <a:lnTo>
                  <a:pt x="82" y="394"/>
                </a:lnTo>
                <a:lnTo>
                  <a:pt x="48" y="359"/>
                </a:lnTo>
                <a:lnTo>
                  <a:pt x="23" y="317"/>
                </a:lnTo>
                <a:lnTo>
                  <a:pt x="5" y="271"/>
                </a:lnTo>
                <a:lnTo>
                  <a:pt x="0" y="220"/>
                </a:lnTo>
                <a:lnTo>
                  <a:pt x="5" y="170"/>
                </a:lnTo>
                <a:lnTo>
                  <a:pt x="23" y="122"/>
                </a:lnTo>
                <a:lnTo>
                  <a:pt x="48" y="82"/>
                </a:lnTo>
                <a:lnTo>
                  <a:pt x="82" y="47"/>
                </a:lnTo>
                <a:lnTo>
                  <a:pt x="122" y="23"/>
                </a:lnTo>
                <a:lnTo>
                  <a:pt x="170" y="5"/>
                </a:lnTo>
                <a:lnTo>
                  <a:pt x="2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aphicFrame>
        <p:nvGraphicFramePr>
          <p:cNvPr id="17" name="Diagramă 16"/>
          <p:cNvGraphicFramePr/>
          <p:nvPr>
            <p:extLst>
              <p:ext uri="{D42A27DB-BD31-4B8C-83A1-F6EECF244321}">
                <p14:modId xmlns:p14="http://schemas.microsoft.com/office/powerpoint/2010/main" val="2160121915"/>
              </p:ext>
            </p:extLst>
          </p:nvPr>
        </p:nvGraphicFramePr>
        <p:xfrm>
          <a:off x="215319" y="1455672"/>
          <a:ext cx="5951101" cy="4651315"/>
        </p:xfrm>
        <a:graphic>
          <a:graphicData uri="http://schemas.openxmlformats.org/drawingml/2006/chart">
            <c:chart xmlns:c="http://schemas.openxmlformats.org/drawingml/2006/chart" xmlns:r="http://schemas.openxmlformats.org/officeDocument/2006/relationships" r:id="rId4"/>
          </a:graphicData>
        </a:graphic>
      </p:graphicFrame>
      <p:cxnSp>
        <p:nvCxnSpPr>
          <p:cNvPr id="75" name="Straight Connector 4"/>
          <p:cNvCxnSpPr/>
          <p:nvPr/>
        </p:nvCxnSpPr>
        <p:spPr>
          <a:xfrm>
            <a:off x="6409611" y="1455672"/>
            <a:ext cx="0" cy="4332064"/>
          </a:xfrm>
          <a:prstGeom prst="line">
            <a:avLst/>
          </a:prstGeom>
          <a:ln w="3175">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91" name="CasetăText 90"/>
          <p:cNvSpPr txBox="1"/>
          <p:nvPr/>
        </p:nvSpPr>
        <p:spPr>
          <a:xfrm>
            <a:off x="6619911" y="792286"/>
            <a:ext cx="5050705" cy="738664"/>
          </a:xfrm>
          <a:prstGeom prst="rect">
            <a:avLst/>
          </a:prstGeom>
          <a:noFill/>
          <a:ln>
            <a:solidFill>
              <a:schemeClr val="accent6">
                <a:lumMod val="40000"/>
                <a:lumOff val="60000"/>
              </a:schemeClr>
            </a:solidFill>
          </a:ln>
        </p:spPr>
        <p:txBody>
          <a:bodyPr wrap="square" rtlCol="0">
            <a:spAutoFit/>
          </a:bodyPr>
          <a:lstStyle/>
          <a:p>
            <a:r>
              <a:rPr lang="ro-RO" sz="1400" i="1" dirty="0" smtClean="0"/>
              <a:t>Un </a:t>
            </a:r>
            <a:r>
              <a:rPr lang="ro-RO" sz="1400" i="1" dirty="0"/>
              <a:t>beneficiar POCU ar trebui </a:t>
            </a:r>
            <a:r>
              <a:rPr lang="ro-RO" sz="1400" i="1" dirty="0" smtClean="0"/>
              <a:t>să </a:t>
            </a:r>
            <a:r>
              <a:rPr lang="ro-RO" sz="1400" i="1" dirty="0"/>
              <a:t>transmită informațiile pe care le deține în cât mai mare măsură pentru că astfel vor fi mai mulți aplicanţi și mai multe proiecte;</a:t>
            </a:r>
          </a:p>
        </p:txBody>
      </p:sp>
      <p:sp>
        <p:nvSpPr>
          <p:cNvPr id="101" name="CasetăText 100"/>
          <p:cNvSpPr txBox="1"/>
          <p:nvPr/>
        </p:nvSpPr>
        <p:spPr>
          <a:xfrm>
            <a:off x="4795435" y="6441572"/>
            <a:ext cx="6987609"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spTree>
    <p:extLst>
      <p:ext uri="{BB962C8B-B14F-4D97-AF65-F5344CB8AC3E}">
        <p14:creationId xmlns:p14="http://schemas.microsoft.com/office/powerpoint/2010/main" val="32354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1800" b="1" dirty="0" smtClean="0"/>
              <a:t>Diseminarea rezultatelor/ experienței</a:t>
            </a:r>
            <a:endParaRPr lang="en-IN" sz="1800" b="1" dirty="0"/>
          </a:p>
        </p:txBody>
      </p:sp>
      <p:sp>
        <p:nvSpPr>
          <p:cNvPr id="19" name="Freeform 7"/>
          <p:cNvSpPr>
            <a:spLocks/>
          </p:cNvSpPr>
          <p:nvPr/>
        </p:nvSpPr>
        <p:spPr bwMode="auto">
          <a:xfrm>
            <a:off x="1063763" y="1465886"/>
            <a:ext cx="304392" cy="303303"/>
          </a:xfrm>
          <a:custGeom>
            <a:avLst/>
            <a:gdLst>
              <a:gd name="T0" fmla="*/ 220 w 3353"/>
              <a:gd name="T1" fmla="*/ 0 h 3341"/>
              <a:gd name="T2" fmla="*/ 3131 w 3353"/>
              <a:gd name="T3" fmla="*/ 0 h 3341"/>
              <a:gd name="T4" fmla="*/ 3171 w 3353"/>
              <a:gd name="T5" fmla="*/ 3 h 3341"/>
              <a:gd name="T6" fmla="*/ 3211 w 3353"/>
              <a:gd name="T7" fmla="*/ 17 h 3341"/>
              <a:gd name="T8" fmla="*/ 3217 w 3353"/>
              <a:gd name="T9" fmla="*/ 17 h 3341"/>
              <a:gd name="T10" fmla="*/ 3255 w 3353"/>
              <a:gd name="T11" fmla="*/ 40 h 3341"/>
              <a:gd name="T12" fmla="*/ 3290 w 3353"/>
              <a:gd name="T13" fmla="*/ 69 h 3341"/>
              <a:gd name="T14" fmla="*/ 3319 w 3353"/>
              <a:gd name="T15" fmla="*/ 101 h 3341"/>
              <a:gd name="T16" fmla="*/ 3342 w 3353"/>
              <a:gd name="T17" fmla="*/ 139 h 3341"/>
              <a:gd name="T18" fmla="*/ 3347 w 3353"/>
              <a:gd name="T19" fmla="*/ 166 h 3341"/>
              <a:gd name="T20" fmla="*/ 3353 w 3353"/>
              <a:gd name="T21" fmla="*/ 193 h 3341"/>
              <a:gd name="T22" fmla="*/ 3351 w 3353"/>
              <a:gd name="T23" fmla="*/ 220 h 3341"/>
              <a:gd name="T24" fmla="*/ 3351 w 3353"/>
              <a:gd name="T25" fmla="*/ 3121 h 3341"/>
              <a:gd name="T26" fmla="*/ 3346 w 3353"/>
              <a:gd name="T27" fmla="*/ 3173 h 3341"/>
              <a:gd name="T28" fmla="*/ 3330 w 3353"/>
              <a:gd name="T29" fmla="*/ 3219 h 3341"/>
              <a:gd name="T30" fmla="*/ 3303 w 3353"/>
              <a:gd name="T31" fmla="*/ 3259 h 3341"/>
              <a:gd name="T32" fmla="*/ 3271 w 3353"/>
              <a:gd name="T33" fmla="*/ 3293 h 3341"/>
              <a:gd name="T34" fmla="*/ 3229 w 3353"/>
              <a:gd name="T35" fmla="*/ 3320 h 3341"/>
              <a:gd name="T36" fmla="*/ 3182 w 3353"/>
              <a:gd name="T37" fmla="*/ 3335 h 3341"/>
              <a:gd name="T38" fmla="*/ 3131 w 3353"/>
              <a:gd name="T39" fmla="*/ 3341 h 3341"/>
              <a:gd name="T40" fmla="*/ 3079 w 3353"/>
              <a:gd name="T41" fmla="*/ 3335 h 3341"/>
              <a:gd name="T42" fmla="*/ 3033 w 3353"/>
              <a:gd name="T43" fmla="*/ 3320 h 3341"/>
              <a:gd name="T44" fmla="*/ 2993 w 3353"/>
              <a:gd name="T45" fmla="*/ 3293 h 3341"/>
              <a:gd name="T46" fmla="*/ 2958 w 3353"/>
              <a:gd name="T47" fmla="*/ 3259 h 3341"/>
              <a:gd name="T48" fmla="*/ 2931 w 3353"/>
              <a:gd name="T49" fmla="*/ 3219 h 3341"/>
              <a:gd name="T50" fmla="*/ 2916 w 3353"/>
              <a:gd name="T51" fmla="*/ 3173 h 3341"/>
              <a:gd name="T52" fmla="*/ 2910 w 3353"/>
              <a:gd name="T53" fmla="*/ 3121 h 3341"/>
              <a:gd name="T54" fmla="*/ 2910 w 3353"/>
              <a:gd name="T55" fmla="*/ 751 h 3341"/>
              <a:gd name="T56" fmla="*/ 378 w 3353"/>
              <a:gd name="T57" fmla="*/ 3276 h 3341"/>
              <a:gd name="T58" fmla="*/ 343 w 3353"/>
              <a:gd name="T59" fmla="*/ 3305 h 3341"/>
              <a:gd name="T60" fmla="*/ 303 w 3353"/>
              <a:gd name="T61" fmla="*/ 3326 h 3341"/>
              <a:gd name="T62" fmla="*/ 263 w 3353"/>
              <a:gd name="T63" fmla="*/ 3337 h 3341"/>
              <a:gd name="T64" fmla="*/ 220 w 3353"/>
              <a:gd name="T65" fmla="*/ 3341 h 3341"/>
              <a:gd name="T66" fmla="*/ 178 w 3353"/>
              <a:gd name="T67" fmla="*/ 3337 h 3341"/>
              <a:gd name="T68" fmla="*/ 138 w 3353"/>
              <a:gd name="T69" fmla="*/ 3326 h 3341"/>
              <a:gd name="T70" fmla="*/ 99 w 3353"/>
              <a:gd name="T71" fmla="*/ 3305 h 3341"/>
              <a:gd name="T72" fmla="*/ 65 w 3353"/>
              <a:gd name="T73" fmla="*/ 3276 h 3341"/>
              <a:gd name="T74" fmla="*/ 36 w 3353"/>
              <a:gd name="T75" fmla="*/ 3242 h 3341"/>
              <a:gd name="T76" fmla="*/ 17 w 3353"/>
              <a:gd name="T77" fmla="*/ 3203 h 3341"/>
              <a:gd name="T78" fmla="*/ 4 w 3353"/>
              <a:gd name="T79" fmla="*/ 3163 h 3341"/>
              <a:gd name="T80" fmla="*/ 0 w 3353"/>
              <a:gd name="T81" fmla="*/ 3121 h 3341"/>
              <a:gd name="T82" fmla="*/ 4 w 3353"/>
              <a:gd name="T83" fmla="*/ 3079 h 3341"/>
              <a:gd name="T84" fmla="*/ 17 w 3353"/>
              <a:gd name="T85" fmla="*/ 3039 h 3341"/>
              <a:gd name="T86" fmla="*/ 36 w 3353"/>
              <a:gd name="T87" fmla="*/ 3001 h 3341"/>
              <a:gd name="T88" fmla="*/ 65 w 3353"/>
              <a:gd name="T89" fmla="*/ 2966 h 3341"/>
              <a:gd name="T90" fmla="*/ 2597 w 3353"/>
              <a:gd name="T91" fmla="*/ 440 h 3341"/>
              <a:gd name="T92" fmla="*/ 220 w 3353"/>
              <a:gd name="T93" fmla="*/ 440 h 3341"/>
              <a:gd name="T94" fmla="*/ 170 w 3353"/>
              <a:gd name="T95" fmla="*/ 434 h 3341"/>
              <a:gd name="T96" fmla="*/ 122 w 3353"/>
              <a:gd name="T97" fmla="*/ 419 h 3341"/>
              <a:gd name="T98" fmla="*/ 82 w 3353"/>
              <a:gd name="T99" fmla="*/ 394 h 3341"/>
              <a:gd name="T100" fmla="*/ 48 w 3353"/>
              <a:gd name="T101" fmla="*/ 359 h 3341"/>
              <a:gd name="T102" fmla="*/ 23 w 3353"/>
              <a:gd name="T103" fmla="*/ 317 h 3341"/>
              <a:gd name="T104" fmla="*/ 5 w 3353"/>
              <a:gd name="T105" fmla="*/ 271 h 3341"/>
              <a:gd name="T106" fmla="*/ 0 w 3353"/>
              <a:gd name="T107" fmla="*/ 220 h 3341"/>
              <a:gd name="T108" fmla="*/ 5 w 3353"/>
              <a:gd name="T109" fmla="*/ 170 h 3341"/>
              <a:gd name="T110" fmla="*/ 23 w 3353"/>
              <a:gd name="T111" fmla="*/ 122 h 3341"/>
              <a:gd name="T112" fmla="*/ 48 w 3353"/>
              <a:gd name="T113" fmla="*/ 82 h 3341"/>
              <a:gd name="T114" fmla="*/ 82 w 3353"/>
              <a:gd name="T115" fmla="*/ 47 h 3341"/>
              <a:gd name="T116" fmla="*/ 122 w 3353"/>
              <a:gd name="T117" fmla="*/ 23 h 3341"/>
              <a:gd name="T118" fmla="*/ 170 w 3353"/>
              <a:gd name="T119" fmla="*/ 5 h 3341"/>
              <a:gd name="T120" fmla="*/ 220 w 3353"/>
              <a:gd name="T121" fmla="*/ 0 h 3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53" h="3341">
                <a:moveTo>
                  <a:pt x="220" y="0"/>
                </a:moveTo>
                <a:lnTo>
                  <a:pt x="3131" y="0"/>
                </a:lnTo>
                <a:lnTo>
                  <a:pt x="3171" y="3"/>
                </a:lnTo>
                <a:lnTo>
                  <a:pt x="3211" y="17"/>
                </a:lnTo>
                <a:lnTo>
                  <a:pt x="3217" y="17"/>
                </a:lnTo>
                <a:lnTo>
                  <a:pt x="3255" y="40"/>
                </a:lnTo>
                <a:lnTo>
                  <a:pt x="3290" y="69"/>
                </a:lnTo>
                <a:lnTo>
                  <a:pt x="3319" y="101"/>
                </a:lnTo>
                <a:lnTo>
                  <a:pt x="3342" y="139"/>
                </a:lnTo>
                <a:lnTo>
                  <a:pt x="3347" y="166"/>
                </a:lnTo>
                <a:lnTo>
                  <a:pt x="3353" y="193"/>
                </a:lnTo>
                <a:lnTo>
                  <a:pt x="3351" y="220"/>
                </a:lnTo>
                <a:lnTo>
                  <a:pt x="3351" y="3121"/>
                </a:lnTo>
                <a:lnTo>
                  <a:pt x="3346" y="3173"/>
                </a:lnTo>
                <a:lnTo>
                  <a:pt x="3330" y="3219"/>
                </a:lnTo>
                <a:lnTo>
                  <a:pt x="3303" y="3259"/>
                </a:lnTo>
                <a:lnTo>
                  <a:pt x="3271" y="3293"/>
                </a:lnTo>
                <a:lnTo>
                  <a:pt x="3229" y="3320"/>
                </a:lnTo>
                <a:lnTo>
                  <a:pt x="3182" y="3335"/>
                </a:lnTo>
                <a:lnTo>
                  <a:pt x="3131" y="3341"/>
                </a:lnTo>
                <a:lnTo>
                  <a:pt x="3079" y="3335"/>
                </a:lnTo>
                <a:lnTo>
                  <a:pt x="3033" y="3320"/>
                </a:lnTo>
                <a:lnTo>
                  <a:pt x="2993" y="3293"/>
                </a:lnTo>
                <a:lnTo>
                  <a:pt x="2958" y="3259"/>
                </a:lnTo>
                <a:lnTo>
                  <a:pt x="2931" y="3219"/>
                </a:lnTo>
                <a:lnTo>
                  <a:pt x="2916" y="3173"/>
                </a:lnTo>
                <a:lnTo>
                  <a:pt x="2910" y="3121"/>
                </a:lnTo>
                <a:lnTo>
                  <a:pt x="2910" y="751"/>
                </a:lnTo>
                <a:lnTo>
                  <a:pt x="378" y="3276"/>
                </a:lnTo>
                <a:lnTo>
                  <a:pt x="343" y="3305"/>
                </a:lnTo>
                <a:lnTo>
                  <a:pt x="303" y="3326"/>
                </a:lnTo>
                <a:lnTo>
                  <a:pt x="263" y="3337"/>
                </a:lnTo>
                <a:lnTo>
                  <a:pt x="220" y="3341"/>
                </a:lnTo>
                <a:lnTo>
                  <a:pt x="178" y="3337"/>
                </a:lnTo>
                <a:lnTo>
                  <a:pt x="138" y="3326"/>
                </a:lnTo>
                <a:lnTo>
                  <a:pt x="99" y="3305"/>
                </a:lnTo>
                <a:lnTo>
                  <a:pt x="65" y="3276"/>
                </a:lnTo>
                <a:lnTo>
                  <a:pt x="36" y="3242"/>
                </a:lnTo>
                <a:lnTo>
                  <a:pt x="17" y="3203"/>
                </a:lnTo>
                <a:lnTo>
                  <a:pt x="4" y="3163"/>
                </a:lnTo>
                <a:lnTo>
                  <a:pt x="0" y="3121"/>
                </a:lnTo>
                <a:lnTo>
                  <a:pt x="4" y="3079"/>
                </a:lnTo>
                <a:lnTo>
                  <a:pt x="17" y="3039"/>
                </a:lnTo>
                <a:lnTo>
                  <a:pt x="36" y="3001"/>
                </a:lnTo>
                <a:lnTo>
                  <a:pt x="65" y="2966"/>
                </a:lnTo>
                <a:lnTo>
                  <a:pt x="2597" y="440"/>
                </a:lnTo>
                <a:lnTo>
                  <a:pt x="220" y="440"/>
                </a:lnTo>
                <a:lnTo>
                  <a:pt x="170" y="434"/>
                </a:lnTo>
                <a:lnTo>
                  <a:pt x="122" y="419"/>
                </a:lnTo>
                <a:lnTo>
                  <a:pt x="82" y="394"/>
                </a:lnTo>
                <a:lnTo>
                  <a:pt x="48" y="359"/>
                </a:lnTo>
                <a:lnTo>
                  <a:pt x="23" y="317"/>
                </a:lnTo>
                <a:lnTo>
                  <a:pt x="5" y="271"/>
                </a:lnTo>
                <a:lnTo>
                  <a:pt x="0" y="220"/>
                </a:lnTo>
                <a:lnTo>
                  <a:pt x="5" y="170"/>
                </a:lnTo>
                <a:lnTo>
                  <a:pt x="23" y="122"/>
                </a:lnTo>
                <a:lnTo>
                  <a:pt x="48" y="82"/>
                </a:lnTo>
                <a:lnTo>
                  <a:pt x="82" y="47"/>
                </a:lnTo>
                <a:lnTo>
                  <a:pt x="122" y="23"/>
                </a:lnTo>
                <a:lnTo>
                  <a:pt x="170" y="5"/>
                </a:lnTo>
                <a:lnTo>
                  <a:pt x="2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01" name="CasetăText 100"/>
          <p:cNvSpPr txBox="1"/>
          <p:nvPr/>
        </p:nvSpPr>
        <p:spPr>
          <a:xfrm>
            <a:off x="4795435" y="6441572"/>
            <a:ext cx="6987609"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graphicFrame>
        <p:nvGraphicFramePr>
          <p:cNvPr id="6" name="Diagramă 5"/>
          <p:cNvGraphicFramePr/>
          <p:nvPr>
            <p:extLst>
              <p:ext uri="{D42A27DB-BD31-4B8C-83A1-F6EECF244321}">
                <p14:modId xmlns:p14="http://schemas.microsoft.com/office/powerpoint/2010/main" val="743032890"/>
              </p:ext>
            </p:extLst>
          </p:nvPr>
        </p:nvGraphicFramePr>
        <p:xfrm>
          <a:off x="405781" y="2015352"/>
          <a:ext cx="5400599" cy="4005935"/>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30"/>
          <p:cNvSpPr txBox="1"/>
          <p:nvPr/>
        </p:nvSpPr>
        <p:spPr>
          <a:xfrm>
            <a:off x="2108972" y="1096189"/>
            <a:ext cx="1994216" cy="338554"/>
          </a:xfrm>
          <a:prstGeom prst="rect">
            <a:avLst/>
          </a:prstGeom>
          <a:noFill/>
          <a:ln>
            <a:solidFill>
              <a:schemeClr val="accent6">
                <a:lumMod val="40000"/>
                <a:lumOff val="60000"/>
              </a:schemeClr>
            </a:solidFill>
          </a:ln>
        </p:spPr>
        <p:txBody>
          <a:bodyPr wrap="square" lIns="0" rIns="0" rtlCol="0" anchor="ctr">
            <a:spAutoFit/>
          </a:bodyPr>
          <a:lstStyle/>
          <a:p>
            <a:pPr algn="ctr"/>
            <a:r>
              <a:rPr lang="ro-RO" sz="1600" kern="0" dirty="0" smtClean="0">
                <a:latin typeface="Arial" pitchFamily="34" charset="0"/>
                <a:cs typeface="Arial" pitchFamily="34" charset="0"/>
              </a:rPr>
              <a:t>BENEFICIARI</a:t>
            </a:r>
            <a:endParaRPr lang="en-US" sz="1600" kern="0" dirty="0">
              <a:latin typeface="Arial" pitchFamily="34" charset="0"/>
              <a:cs typeface="Arial" pitchFamily="34" charset="0"/>
            </a:endParaRPr>
          </a:p>
        </p:txBody>
      </p:sp>
      <p:sp>
        <p:nvSpPr>
          <p:cNvPr id="16" name="TextBox 62"/>
          <p:cNvSpPr txBox="1"/>
          <p:nvPr/>
        </p:nvSpPr>
        <p:spPr>
          <a:xfrm>
            <a:off x="1706290" y="1465886"/>
            <a:ext cx="3083980" cy="523220"/>
          </a:xfrm>
          <a:prstGeom prst="rect">
            <a:avLst/>
          </a:prstGeom>
          <a:noFill/>
        </p:spPr>
        <p:txBody>
          <a:bodyPr wrap="square" lIns="0" rIns="0" rtlCol="0" anchor="ctr">
            <a:spAutoFit/>
          </a:bodyPr>
          <a:lstStyle/>
          <a:p>
            <a:pPr algn="ctr"/>
            <a:r>
              <a:rPr lang="ro-RO" sz="2800" b="1" kern="0" dirty="0" smtClean="0">
                <a:latin typeface="Arial" pitchFamily="34" charset="0"/>
                <a:cs typeface="Arial" pitchFamily="34" charset="0"/>
              </a:rPr>
              <a:t>88% diseminare </a:t>
            </a:r>
            <a:endParaRPr lang="en-US" sz="2800" b="1" kern="0" dirty="0">
              <a:latin typeface="Arial" pitchFamily="34" charset="0"/>
              <a:cs typeface="Arial" pitchFamily="34" charset="0"/>
            </a:endParaRPr>
          </a:p>
        </p:txBody>
      </p:sp>
      <p:sp>
        <p:nvSpPr>
          <p:cNvPr id="18" name="TextBox 30"/>
          <p:cNvSpPr txBox="1"/>
          <p:nvPr/>
        </p:nvSpPr>
        <p:spPr>
          <a:xfrm>
            <a:off x="7810240" y="1079163"/>
            <a:ext cx="3240360" cy="338554"/>
          </a:xfrm>
          <a:prstGeom prst="rect">
            <a:avLst/>
          </a:prstGeom>
          <a:noFill/>
          <a:ln>
            <a:solidFill>
              <a:schemeClr val="accent6">
                <a:lumMod val="40000"/>
                <a:lumOff val="60000"/>
              </a:schemeClr>
            </a:solidFill>
          </a:ln>
        </p:spPr>
        <p:txBody>
          <a:bodyPr wrap="square" lIns="0" rIns="0" rtlCol="0" anchor="ctr">
            <a:spAutoFit/>
          </a:bodyPr>
          <a:lstStyle/>
          <a:p>
            <a:pPr algn="ctr"/>
            <a:r>
              <a:rPr lang="ro-RO" sz="1600" kern="0" dirty="0" smtClean="0">
                <a:latin typeface="Arial" pitchFamily="34" charset="0"/>
                <a:cs typeface="Arial" pitchFamily="34" charset="0"/>
              </a:rPr>
              <a:t>POTENȚIALI BENEFICIARI</a:t>
            </a:r>
            <a:endParaRPr lang="en-US" sz="1600" kern="0" dirty="0">
              <a:latin typeface="Arial" pitchFamily="34" charset="0"/>
              <a:cs typeface="Arial" pitchFamily="34" charset="0"/>
            </a:endParaRPr>
          </a:p>
        </p:txBody>
      </p:sp>
      <p:sp>
        <p:nvSpPr>
          <p:cNvPr id="20" name="TextBox 62"/>
          <p:cNvSpPr txBox="1"/>
          <p:nvPr/>
        </p:nvSpPr>
        <p:spPr>
          <a:xfrm>
            <a:off x="7966620" y="1463462"/>
            <a:ext cx="3083980" cy="523220"/>
          </a:xfrm>
          <a:prstGeom prst="rect">
            <a:avLst/>
          </a:prstGeom>
          <a:noFill/>
        </p:spPr>
        <p:txBody>
          <a:bodyPr wrap="square" lIns="0" rIns="0" rtlCol="0" anchor="ctr">
            <a:spAutoFit/>
          </a:bodyPr>
          <a:lstStyle/>
          <a:p>
            <a:pPr algn="ctr"/>
            <a:r>
              <a:rPr lang="ro-RO" sz="2800" b="1" kern="0" dirty="0" smtClean="0">
                <a:latin typeface="Arial" pitchFamily="34" charset="0"/>
                <a:cs typeface="Arial" pitchFamily="34" charset="0"/>
              </a:rPr>
              <a:t>39% diseminare </a:t>
            </a:r>
            <a:endParaRPr lang="en-US" sz="2800" b="1" kern="0" dirty="0">
              <a:latin typeface="Arial" pitchFamily="34" charset="0"/>
              <a:cs typeface="Arial" pitchFamily="34" charset="0"/>
            </a:endParaRPr>
          </a:p>
        </p:txBody>
      </p:sp>
      <p:graphicFrame>
        <p:nvGraphicFramePr>
          <p:cNvPr id="21" name="Diagramă 20"/>
          <p:cNvGraphicFramePr/>
          <p:nvPr>
            <p:extLst>
              <p:ext uri="{D42A27DB-BD31-4B8C-83A1-F6EECF244321}">
                <p14:modId xmlns:p14="http://schemas.microsoft.com/office/powerpoint/2010/main" val="2019308903"/>
              </p:ext>
            </p:extLst>
          </p:nvPr>
        </p:nvGraphicFramePr>
        <p:xfrm>
          <a:off x="7462564" y="3152630"/>
          <a:ext cx="3891149" cy="2885425"/>
        </p:xfrm>
        <a:graphic>
          <a:graphicData uri="http://schemas.openxmlformats.org/drawingml/2006/chart">
            <c:chart xmlns:c="http://schemas.openxmlformats.org/drawingml/2006/chart" xmlns:r="http://schemas.openxmlformats.org/officeDocument/2006/relationships" r:id="rId3"/>
          </a:graphicData>
        </a:graphic>
      </p:graphicFrame>
      <p:sp>
        <p:nvSpPr>
          <p:cNvPr id="22" name="CasetăText 21"/>
          <p:cNvSpPr txBox="1"/>
          <p:nvPr/>
        </p:nvSpPr>
        <p:spPr>
          <a:xfrm>
            <a:off x="7409378" y="2463741"/>
            <a:ext cx="4073270" cy="540112"/>
          </a:xfrm>
          <a:prstGeom prst="rect">
            <a:avLst/>
          </a:prstGeom>
          <a:solidFill>
            <a:schemeClr val="accent4">
              <a:lumMod val="20000"/>
              <a:lumOff val="80000"/>
            </a:schemeClr>
          </a:solidFill>
          <a:ln>
            <a:noFill/>
          </a:ln>
        </p:spPr>
        <p:txBody>
          <a:bodyPr wrap="square" rtlCol="0">
            <a:spAutoFit/>
          </a:bodyPr>
          <a:lstStyle/>
          <a:p>
            <a:r>
              <a:rPr lang="ro-RO" sz="1400" i="1" dirty="0"/>
              <a:t>Dacă </a:t>
            </a:r>
            <a:r>
              <a:rPr lang="ro-RO" sz="1400" i="1" dirty="0" smtClean="0"/>
              <a:t>ați diseminat informații cu privire la POCU, </a:t>
            </a:r>
            <a:r>
              <a:rPr lang="ro-RO" sz="1400" i="1" dirty="0"/>
              <a:t>ați spune că aceste mesaje au fost mai </a:t>
            </a:r>
            <a:r>
              <a:rPr lang="ro-RO" sz="1400" i="1" dirty="0" smtClean="0"/>
              <a:t>degrabă:</a:t>
            </a:r>
            <a:endParaRPr lang="ro-RO" sz="1400" i="1" dirty="0"/>
          </a:p>
        </p:txBody>
      </p:sp>
    </p:spTree>
    <p:extLst>
      <p:ext uri="{BB962C8B-B14F-4D97-AF65-F5344CB8AC3E}">
        <p14:creationId xmlns:p14="http://schemas.microsoft.com/office/powerpoint/2010/main" val="402343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cBhvr>
                                        <p:cTn id="24" dur="500"/>
                                        <p:tgtEl>
                                          <p:spTgt spid="2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5" grpId="0" animBg="1"/>
      <p:bldP spid="16" grpId="0"/>
      <p:bldP spid="18" grpId="0" animBg="1"/>
      <p:bldP spid="20" grpId="0"/>
    </p:bldLst>
  </p:timing>
</p:sld>
</file>

<file path=ppt/theme/theme1.xml><?xml version="1.0" encoding="utf-8"?>
<a:theme xmlns:a="http://schemas.openxmlformats.org/drawingml/2006/main" name="Office Theme">
  <a:themeElements>
    <a:clrScheme name="Custom 103">
      <a:dk1>
        <a:sysClr val="windowText" lastClr="000000"/>
      </a:dk1>
      <a:lt1>
        <a:sysClr val="window" lastClr="FFFFFF"/>
      </a:lt1>
      <a:dk2>
        <a:srgbClr val="1F497D"/>
      </a:dk2>
      <a:lt2>
        <a:srgbClr val="EEECE1"/>
      </a:lt2>
      <a:accent1>
        <a:srgbClr val="0D5B9B"/>
      </a:accent1>
      <a:accent2>
        <a:srgbClr val="197795"/>
      </a:accent2>
      <a:accent3>
        <a:srgbClr val="248E90"/>
      </a:accent3>
      <a:accent4>
        <a:srgbClr val="2EA68B"/>
      </a:accent4>
      <a:accent5>
        <a:srgbClr val="38BC86"/>
      </a:accent5>
      <a:accent6>
        <a:srgbClr val="44D880"/>
      </a:accent6>
      <a:hlink>
        <a:srgbClr val="0000FF"/>
      </a:hlink>
      <a:folHlink>
        <a:srgbClr val="800080"/>
      </a:folHlink>
    </a:clrScheme>
    <a:fontScheme name="Custom 1">
      <a:majorFont>
        <a:latin typeface="Calibr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62">
    <a:dk1>
      <a:sysClr val="windowText" lastClr="000000"/>
    </a:dk1>
    <a:lt1>
      <a:sysClr val="window" lastClr="FFFFFF"/>
    </a:lt1>
    <a:dk2>
      <a:srgbClr val="1F497D"/>
    </a:dk2>
    <a:lt2>
      <a:srgbClr val="EEECE1"/>
    </a:lt2>
    <a:accent1>
      <a:srgbClr val="F1C678"/>
    </a:accent1>
    <a:accent2>
      <a:srgbClr val="29C0D2"/>
    </a:accent2>
    <a:accent3>
      <a:srgbClr val="9782BC"/>
    </a:accent3>
    <a:accent4>
      <a:srgbClr val="F47D6A"/>
    </a:accent4>
    <a:accent5>
      <a:srgbClr val="002E40"/>
    </a:accent5>
    <a:accent6>
      <a:srgbClr val="20428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62">
    <a:dk1>
      <a:sysClr val="windowText" lastClr="000000"/>
    </a:dk1>
    <a:lt1>
      <a:sysClr val="window" lastClr="FFFFFF"/>
    </a:lt1>
    <a:dk2>
      <a:srgbClr val="1F497D"/>
    </a:dk2>
    <a:lt2>
      <a:srgbClr val="EEECE1"/>
    </a:lt2>
    <a:accent1>
      <a:srgbClr val="F1C678"/>
    </a:accent1>
    <a:accent2>
      <a:srgbClr val="29C0D2"/>
    </a:accent2>
    <a:accent3>
      <a:srgbClr val="9782BC"/>
    </a:accent3>
    <a:accent4>
      <a:srgbClr val="F47D6A"/>
    </a:accent4>
    <a:accent5>
      <a:srgbClr val="002E40"/>
    </a:accent5>
    <a:accent6>
      <a:srgbClr val="20428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9060</TotalTime>
  <Words>725</Words>
  <Application>Microsoft Office PowerPoint</Application>
  <PresentationFormat>Custom</PresentationFormat>
  <Paragraphs>84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Segoe UI</vt:lpstr>
      <vt:lpstr>Office Theme</vt:lpstr>
      <vt:lpstr>PowerPoint Presentation</vt:lpstr>
      <vt:lpstr>Încrederea în Uniunea Europeană</vt:lpstr>
      <vt:lpstr>Percepția nivelului de informare</vt:lpstr>
      <vt:lpstr>Distribuția la nivel regional a nivelului perceput de informare</vt:lpstr>
      <vt:lpstr>Ponderea și aprecierea instrumentelor de comunicare</vt:lpstr>
      <vt:lpstr>Comparație POCU-POSDRU a gradului de satisfacție față de comunicarea cu Autoritățile de management</vt:lpstr>
      <vt:lpstr>Indicele de conștientizare a rolului în comunicare</vt:lpstr>
      <vt:lpstr>Activismul relațional</vt:lpstr>
      <vt:lpstr>Diseminarea rezultatelor/ experienței</vt:lpstr>
      <vt:lpstr>Conștientizarea rolului în creșterea notorietății </vt:lpstr>
      <vt:lpstr>Distribuția la nivel regional a aprecierii calității comunicării  cu instituțiile de management POCU</vt:lpstr>
      <vt:lpstr>Percepția utilității activităților de comunicare</vt:lpstr>
      <vt:lpstr>Strategii de rezolvare a problemelor grupurilor țintă din partea potențialilor beneficiari</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7-Step Business Diagram for PowerPoint</dc:title>
  <dc:creator>Julian</dc:creator>
  <cp:lastModifiedBy>Windows User</cp:lastModifiedBy>
  <cp:revision>186</cp:revision>
  <dcterms:created xsi:type="dcterms:W3CDTF">2013-09-12T13:05:01Z</dcterms:created>
  <dcterms:modified xsi:type="dcterms:W3CDTF">2021-08-31T19:43:55Z</dcterms:modified>
</cp:coreProperties>
</file>