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1494" r:id="rId2"/>
    <p:sldId id="1491" r:id="rId3"/>
    <p:sldId id="1492" r:id="rId4"/>
    <p:sldId id="1486" r:id="rId5"/>
    <p:sldId id="1496" r:id="rId6"/>
    <p:sldId id="1578" r:id="rId7"/>
    <p:sldId id="1497" r:id="rId8"/>
    <p:sldId id="1564" r:id="rId9"/>
    <p:sldId id="1571" r:id="rId10"/>
    <p:sldId id="1581" r:id="rId11"/>
    <p:sldId id="1582" r:id="rId12"/>
    <p:sldId id="1583" r:id="rId13"/>
    <p:sldId id="1584" r:id="rId14"/>
    <p:sldId id="1585" r:id="rId15"/>
    <p:sldId id="1586" r:id="rId16"/>
    <p:sldId id="1504" r:id="rId17"/>
    <p:sldId id="1558" r:id="rId18"/>
    <p:sldId id="1588" r:id="rId19"/>
    <p:sldId id="349" r:id="rId20"/>
  </p:sldIdLst>
  <p:sldSz cx="12192000" cy="6858000"/>
  <p:notesSz cx="6858000" cy="9144000"/>
  <p:custDataLst>
    <p:tags r:id="rId23"/>
  </p:custData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page" id="{2F0C7F19-C4E2-43BE-AD43-A85E21DFD832}">
          <p14:sldIdLst>
            <p14:sldId id="1494"/>
          </p14:sldIdLst>
        </p14:section>
        <p14:section name="Agenda" id="{84341E92-24EB-4CAA-B1C9-A88BAFED2B10}">
          <p14:sldIdLst>
            <p14:sldId id="1491"/>
          </p14:sldIdLst>
        </p14:section>
        <p14:section name="Cadrul general al evaluării și metodologia de cercetare" id="{179F8D2B-16D1-41C7-B77E-60ECE7E01185}">
          <p14:sldIdLst>
            <p14:sldId id="1492"/>
            <p14:sldId id="1486"/>
            <p14:sldId id="1496"/>
            <p14:sldId id="1578"/>
          </p14:sldIdLst>
        </p14:section>
        <p14:section name="Constatări și recomandări Tema 2" id="{BF3F5E39-443B-4F9D-A3C7-99CC6F9772E2}">
          <p14:sldIdLst>
            <p14:sldId id="1497"/>
            <p14:sldId id="1564"/>
            <p14:sldId id="1571"/>
            <p14:sldId id="1581"/>
            <p14:sldId id="1582"/>
            <p14:sldId id="1583"/>
            <p14:sldId id="1584"/>
            <p14:sldId id="1585"/>
            <p14:sldId id="1586"/>
          </p14:sldIdLst>
        </p14:section>
        <p14:section name="Concluzii Tema 2" id="{085401D7-20C3-4A2A-978C-916BDD9B73C7}">
          <p14:sldIdLst>
            <p14:sldId id="1504"/>
            <p14:sldId id="1558"/>
            <p14:sldId id="1588"/>
          </p14:sldIdLst>
        </p14:section>
        <p14:section name="Closing slides" id="{6192A8CB-9E00-4BE5-A13B-5484E87F04B7}">
          <p14:sldIdLst>
            <p14:sldId id="34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  <p:cmAuthor id="3" name="carmen.maris" initials="c" lastIdx="2" clrIdx="2">
    <p:extLst>
      <p:ext uri="{19B8F6BF-5375-455C-9EA6-DF929625EA0E}">
        <p15:presenceInfo xmlns:p15="http://schemas.microsoft.com/office/powerpoint/2012/main" userId="S::carmen.maris@civitta.com::9e91d939-2c91-4d0a-8514-9c799415b4f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34753"/>
    <a:srgbClr val="376372"/>
    <a:srgbClr val="E5F4F7"/>
    <a:srgbClr val="B0DAE6"/>
    <a:srgbClr val="D9D9D9"/>
    <a:srgbClr val="ABABAB"/>
    <a:srgbClr val="7F7F7F"/>
    <a:srgbClr val="00ABC0"/>
    <a:srgbClr val="13AD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83743" autoAdjust="0"/>
  </p:normalViewPr>
  <p:slideViewPr>
    <p:cSldViewPr>
      <p:cViewPr varScale="1">
        <p:scale>
          <a:sx n="96" d="100"/>
          <a:sy n="96" d="100"/>
        </p:scale>
        <p:origin x="97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oana\Documents\3.%20Eval%20POCU\POCU%20AT\1.%20implementare%20evaluare\3.%20rezultate%20sondaj\doc%20lucru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o-RO" sz="2400" b="1" dirty="0"/>
              <a:t>Proiecte aprobate vs. respinse (2014-2021</a:t>
            </a:r>
            <a:r>
              <a:rPr lang="ro-RO" dirty="0"/>
              <a:t>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Sheet2!$B$1</c:f>
              <c:strCache>
                <c:ptCount val="1"/>
                <c:pt idx="0">
                  <c:v>Nr.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0C3-4B76-8E5F-CA6FEB5324D1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0C3-4B76-8E5F-CA6FEB5324D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Sheet2!$A$2:$A$3</c:f>
              <c:strCache>
                <c:ptCount val="2"/>
                <c:pt idx="0">
                  <c:v>Aprobate</c:v>
                </c:pt>
                <c:pt idx="1">
                  <c:v>Respinse</c:v>
                </c:pt>
              </c:strCache>
            </c:strRef>
          </c:cat>
          <c:val>
            <c:numRef>
              <c:f>Sheet2!$B$2:$B$3</c:f>
              <c:numCache>
                <c:formatCode>General</c:formatCode>
                <c:ptCount val="2"/>
                <c:pt idx="0">
                  <c:v>2929</c:v>
                </c:pt>
                <c:pt idx="1">
                  <c:v>2011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0C3-4B76-8E5F-CA6FEB5324D1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3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ro-RO"/>
              <a:t>Beneficiari: a</a:t>
            </a:r>
            <a:r>
              <a:rPr lang="en-US"/>
              <a:t>precierea subiectivă a evoluției </a:t>
            </a:r>
            <a:r>
              <a:rPr lang="ro-RO"/>
              <a:t>propriei </a:t>
            </a:r>
            <a:r>
              <a:rPr lang="en-US"/>
              <a:t>capacității de elaborare proiecte POCU</a:t>
            </a:r>
            <a:r>
              <a:rPr lang="ro-RO"/>
              <a:t>  </a:t>
            </a:r>
            <a:endParaRPr lang="en-US"/>
          </a:p>
          <a:p>
            <a:pPr>
              <a:defRPr/>
            </a:pPr>
            <a:r>
              <a:rPr lang="ro-RO"/>
              <a:t>(note de la 1 la 5, unde 5 este cea mai mare notă)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Frecvență</c:v>
                </c:pt>
              </c:strCache>
            </c:strRef>
          </c:tx>
          <c:spPr>
            <a:gradFill>
              <a:gsLst>
                <a:gs pos="0">
                  <a:schemeClr val="accent2"/>
                </a:gs>
                <a:gs pos="100000">
                  <a:schemeClr val="accent2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8EA-4C33-A64E-C5E67106311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"5"</c:v>
                </c:pt>
                <c:pt idx="1">
                  <c:v>"4"</c:v>
                </c:pt>
                <c:pt idx="2">
                  <c:v>"3"</c:v>
                </c:pt>
                <c:pt idx="3">
                  <c:v>"2"</c:v>
                </c:pt>
                <c:pt idx="4">
                  <c:v>"1"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0.14950166112956811</c:v>
                </c:pt>
                <c:pt idx="1">
                  <c:v>0.63787375415282388</c:v>
                </c:pt>
                <c:pt idx="2">
                  <c:v>0.20265780730897009</c:v>
                </c:pt>
                <c:pt idx="3">
                  <c:v>9.9667774086378731E-3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8EA-4C33-A64E-C5E67106311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759552960"/>
        <c:axId val="75955171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Procent</c:v>
                      </c:pt>
                    </c:strCache>
                  </c:strRef>
                </c:tx>
                <c:spPr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84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  <a:effectLst>
                    <a:outerShdw blurRad="76200" dir="18900000" sy="23000" kx="-1200000" algn="bl" rotWithShape="0">
                      <a:prstClr val="black">
                        <a:alpha val="20000"/>
                      </a:prstClr>
                    </a:outerShdw>
                  </a:effectLst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33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strCache>
                      <c:ptCount val="5"/>
                      <c:pt idx="0">
                        <c:v>"5"</c:v>
                      </c:pt>
                      <c:pt idx="1">
                        <c:v>"4"</c:v>
                      </c:pt>
                      <c:pt idx="2">
                        <c:v>"3"</c:v>
                      </c:pt>
                      <c:pt idx="3">
                        <c:v>"2"</c:v>
                      </c:pt>
                      <c:pt idx="4">
                        <c:v>"1"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Sheet1!$B$2:$B$6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45</c:v>
                      </c:pt>
                      <c:pt idx="1">
                        <c:v>192</c:v>
                      </c:pt>
                      <c:pt idx="2">
                        <c:v>61</c:v>
                      </c:pt>
                      <c:pt idx="3">
                        <c:v>3</c:v>
                      </c:pt>
                      <c:pt idx="4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08EA-4C33-A64E-C5E671063115}"/>
                  </c:ext>
                </c:extLst>
              </c15:ser>
            </c15:filteredBarSeries>
          </c:ext>
        </c:extLst>
      </c:barChart>
      <c:catAx>
        <c:axId val="759552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9551712"/>
        <c:crosses val="autoZero"/>
        <c:auto val="1"/>
        <c:lblAlgn val="ctr"/>
        <c:lblOffset val="100"/>
        <c:noMultiLvlLbl val="0"/>
      </c:catAx>
      <c:valAx>
        <c:axId val="75955171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759552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8B2297-3E0F-45DD-A2C2-E00373AEEE29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A425121-4502-4B5D-823F-C359336B6D7C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o-RO" b="1" dirty="0"/>
            <a:t>Titlu:</a:t>
          </a:r>
          <a:r>
            <a:rPr lang="ro-RO" dirty="0"/>
            <a:t> </a:t>
          </a:r>
          <a:r>
            <a:rPr lang="ro-RO" i="1" dirty="0"/>
            <a:t>Asistență tehnică programatică acordată de Banca Mondială pentru buna implementare POCU 2014-2020 </a:t>
          </a:r>
          <a:r>
            <a:rPr lang="ro-RO" dirty="0"/>
            <a:t>(cod SMIS 117864) </a:t>
          </a:r>
          <a:endParaRPr lang="en-US" dirty="0"/>
        </a:p>
      </dgm:t>
    </dgm:pt>
    <dgm:pt modelId="{6E8B8823-CF96-4BB5-BD5B-64743AD3A421}" type="parTrans" cxnId="{4379EAEA-CA95-467C-BBEF-71342980A1AF}">
      <dgm:prSet/>
      <dgm:spPr/>
      <dgm:t>
        <a:bodyPr/>
        <a:lstStyle/>
        <a:p>
          <a:endParaRPr lang="en-US"/>
        </a:p>
      </dgm:t>
    </dgm:pt>
    <dgm:pt modelId="{13D76F42-CAE7-48E2-BF43-60D21E46AC53}" type="sibTrans" cxnId="{4379EAEA-CA95-467C-BBEF-71342980A1AF}">
      <dgm:prSet/>
      <dgm:spPr/>
      <dgm:t>
        <a:bodyPr/>
        <a:lstStyle/>
        <a:p>
          <a:endParaRPr lang="en-US"/>
        </a:p>
      </dgm:t>
    </dgm:pt>
    <dgm:pt modelId="{9474FA43-2A63-4E60-AE41-B3170DC3B6EF}">
      <dgm:prSet/>
      <dgm:spPr/>
      <dgm:t>
        <a:bodyPr/>
        <a:lstStyle/>
        <a:p>
          <a:r>
            <a:rPr lang="ro-RO" dirty="0"/>
            <a:t>perioada 28.09.2017 – 26.02.2021, regiunea București-Ilfov, beneficiar: AM POCU – MIPE</a:t>
          </a:r>
          <a:endParaRPr lang="en-US" dirty="0"/>
        </a:p>
      </dgm:t>
    </dgm:pt>
    <dgm:pt modelId="{5553F268-B607-48B8-934A-778A6EBDEFB4}" type="parTrans" cxnId="{61991D79-2973-4BBF-9375-765CF3F6D02B}">
      <dgm:prSet/>
      <dgm:spPr/>
      <dgm:t>
        <a:bodyPr/>
        <a:lstStyle/>
        <a:p>
          <a:endParaRPr lang="en-US"/>
        </a:p>
      </dgm:t>
    </dgm:pt>
    <dgm:pt modelId="{588FF28E-CC20-4915-B151-F4515C8E1E22}" type="sibTrans" cxnId="{61991D79-2973-4BBF-9375-765CF3F6D02B}">
      <dgm:prSet/>
      <dgm:spPr/>
      <dgm:t>
        <a:bodyPr/>
        <a:lstStyle/>
        <a:p>
          <a:endParaRPr lang="en-US"/>
        </a:p>
      </dgm:t>
    </dgm:pt>
    <dgm:pt modelId="{3C7E80C6-E700-450A-A001-80AD00A1ACE2}">
      <dgm:prSet/>
      <dgm:spPr/>
      <dgm:t>
        <a:bodyPr/>
        <a:lstStyle/>
        <a:p>
          <a:r>
            <a:rPr lang="ro-RO" b="1" dirty="0"/>
            <a:t>Rezultate principale </a:t>
          </a:r>
          <a:r>
            <a:rPr lang="ro-RO" dirty="0"/>
            <a:t>obținute în contextul sprijinului pentru beneficiari:</a:t>
          </a:r>
          <a:endParaRPr lang="en-US" dirty="0"/>
        </a:p>
      </dgm:t>
    </dgm:pt>
    <dgm:pt modelId="{932578D9-E8D5-40E6-9972-E79666E7DBCB}" type="parTrans" cxnId="{07A3884D-412D-4002-A6B3-BC77F457E9B6}">
      <dgm:prSet/>
      <dgm:spPr/>
      <dgm:t>
        <a:bodyPr/>
        <a:lstStyle/>
        <a:p>
          <a:endParaRPr lang="en-US"/>
        </a:p>
      </dgm:t>
    </dgm:pt>
    <dgm:pt modelId="{20A1012D-D11C-44E5-A8A1-F4C588A823B4}" type="sibTrans" cxnId="{07A3884D-412D-4002-A6B3-BC77F457E9B6}">
      <dgm:prSet/>
      <dgm:spPr/>
      <dgm:t>
        <a:bodyPr/>
        <a:lstStyle/>
        <a:p>
          <a:endParaRPr lang="en-US"/>
        </a:p>
      </dgm:t>
    </dgm:pt>
    <dgm:pt modelId="{57F09749-06A0-471E-8B40-93EC2ED41721}">
      <dgm:prSet/>
      <dgm:spPr/>
      <dgm:t>
        <a:bodyPr/>
        <a:lstStyle/>
        <a:p>
          <a:r>
            <a:rPr lang="ro-RO" b="1" dirty="0"/>
            <a:t>23 de sesiuni regionale de informare</a:t>
          </a:r>
          <a:r>
            <a:rPr lang="ro-RO" dirty="0"/>
            <a:t> pentru mai mult de 700 de beneficiari</a:t>
          </a:r>
          <a:endParaRPr lang="en-US" dirty="0"/>
        </a:p>
      </dgm:t>
    </dgm:pt>
    <dgm:pt modelId="{E92FEC6A-083E-43C3-9072-A26AD36DBDF9}" type="parTrans" cxnId="{FDD0B851-4812-491D-BF0E-7CB93DEE7BFF}">
      <dgm:prSet/>
      <dgm:spPr/>
      <dgm:t>
        <a:bodyPr/>
        <a:lstStyle/>
        <a:p>
          <a:endParaRPr lang="en-US"/>
        </a:p>
      </dgm:t>
    </dgm:pt>
    <dgm:pt modelId="{D46CE7EB-F363-4878-8A76-85C4B7B9C600}" type="sibTrans" cxnId="{FDD0B851-4812-491D-BF0E-7CB93DEE7BFF}">
      <dgm:prSet/>
      <dgm:spPr/>
      <dgm:t>
        <a:bodyPr/>
        <a:lstStyle/>
        <a:p>
          <a:endParaRPr lang="en-US"/>
        </a:p>
      </dgm:t>
    </dgm:pt>
    <dgm:pt modelId="{9835C198-3F5F-4C5E-BB19-A0911AE511EC}">
      <dgm:prSet/>
      <dgm:spPr/>
      <dgm:t>
        <a:bodyPr/>
        <a:lstStyle/>
        <a:p>
          <a:r>
            <a:rPr lang="ro-RO" b="1" dirty="0"/>
            <a:t>14 videoclipuri de instruire </a:t>
          </a:r>
          <a:r>
            <a:rPr lang="ro-RO" dirty="0"/>
            <a:t>– dintre care doar 5 publicate/ vizibile pe site MIPE</a:t>
          </a:r>
          <a:endParaRPr lang="en-US" dirty="0"/>
        </a:p>
      </dgm:t>
    </dgm:pt>
    <dgm:pt modelId="{1D70A3AC-CE29-4A2A-B383-F14CEF6ACA8F}" type="parTrans" cxnId="{7C5231E5-42E9-4EB9-99B2-D81F225271CC}">
      <dgm:prSet/>
      <dgm:spPr/>
      <dgm:t>
        <a:bodyPr/>
        <a:lstStyle/>
        <a:p>
          <a:endParaRPr lang="en-US"/>
        </a:p>
      </dgm:t>
    </dgm:pt>
    <dgm:pt modelId="{589AB43F-0C44-4A93-B598-81E4082ED686}" type="sibTrans" cxnId="{7C5231E5-42E9-4EB9-99B2-D81F225271CC}">
      <dgm:prSet/>
      <dgm:spPr/>
      <dgm:t>
        <a:bodyPr/>
        <a:lstStyle/>
        <a:p>
          <a:endParaRPr lang="en-US"/>
        </a:p>
      </dgm:t>
    </dgm:pt>
    <dgm:pt modelId="{8AA8133E-5E1E-49E6-93E5-DCCB3D9377C7}">
      <dgm:prSet/>
      <dgm:spPr/>
      <dgm:t>
        <a:bodyPr/>
        <a:lstStyle/>
        <a:p>
          <a:r>
            <a:rPr lang="ro-RO" b="1" dirty="0"/>
            <a:t>Manualul beneficiarului </a:t>
          </a:r>
          <a:r>
            <a:rPr lang="ro-RO" dirty="0"/>
            <a:t>(5 versiuni) – actualizat și mai prietenos p</a:t>
          </a:r>
          <a:r>
            <a:rPr lang="en-GB" dirty="0" err="1"/>
            <a:t>entru</a:t>
          </a:r>
          <a:r>
            <a:rPr lang="ro-RO" dirty="0"/>
            <a:t> utilizator</a:t>
          </a:r>
          <a:endParaRPr lang="en-US" dirty="0"/>
        </a:p>
      </dgm:t>
    </dgm:pt>
    <dgm:pt modelId="{1053C96A-19BB-42F1-8810-C6F68C9F36C3}" type="parTrans" cxnId="{27CF311E-50C3-4103-8DB5-42CE4AC64008}">
      <dgm:prSet/>
      <dgm:spPr/>
      <dgm:t>
        <a:bodyPr/>
        <a:lstStyle/>
        <a:p>
          <a:endParaRPr lang="en-US"/>
        </a:p>
      </dgm:t>
    </dgm:pt>
    <dgm:pt modelId="{7DD1B472-BC5A-4801-9244-F33382940685}" type="sibTrans" cxnId="{27CF311E-50C3-4103-8DB5-42CE4AC64008}">
      <dgm:prSet/>
      <dgm:spPr/>
      <dgm:t>
        <a:bodyPr/>
        <a:lstStyle/>
        <a:p>
          <a:endParaRPr lang="en-US"/>
        </a:p>
      </dgm:t>
    </dgm:pt>
    <dgm:pt modelId="{8188A773-3BD1-4B36-94D6-B47372783C2F}">
      <dgm:prSet/>
      <dgm:spPr/>
      <dgm:t>
        <a:bodyPr/>
        <a:lstStyle/>
        <a:p>
          <a:r>
            <a:rPr lang="ro-RO" dirty="0"/>
            <a:t>Următoarea conferință pe scară largă Start-</a:t>
          </a:r>
          <a:r>
            <a:rPr lang="ro-RO" dirty="0" err="1"/>
            <a:t>up</a:t>
          </a:r>
          <a:r>
            <a:rPr lang="ro-RO" dirty="0"/>
            <a:t> </a:t>
          </a:r>
          <a:r>
            <a:rPr lang="ro-RO" dirty="0" err="1"/>
            <a:t>Next</a:t>
          </a:r>
          <a:endParaRPr lang="en-US" dirty="0"/>
        </a:p>
      </dgm:t>
    </dgm:pt>
    <dgm:pt modelId="{B9B352E7-08BB-4CDC-B904-7F09EFACE4E6}" type="parTrans" cxnId="{47B65060-DAF5-4D69-A971-E4A6985E7435}">
      <dgm:prSet/>
      <dgm:spPr/>
      <dgm:t>
        <a:bodyPr/>
        <a:lstStyle/>
        <a:p>
          <a:endParaRPr lang="en-US"/>
        </a:p>
      </dgm:t>
    </dgm:pt>
    <dgm:pt modelId="{CAFDA3C3-6F76-4AFF-B5E1-43ED9FFED7F8}" type="sibTrans" cxnId="{47B65060-DAF5-4D69-A971-E4A6985E7435}">
      <dgm:prSet/>
      <dgm:spPr/>
      <dgm:t>
        <a:bodyPr/>
        <a:lstStyle/>
        <a:p>
          <a:endParaRPr lang="en-US"/>
        </a:p>
      </dgm:t>
    </dgm:pt>
    <dgm:pt modelId="{55694906-4770-4C9E-A1AC-D7185575FFDA}" type="pres">
      <dgm:prSet presAssocID="{0C8B2297-3E0F-45DD-A2C2-E00373AEEE29}" presName="linear" presStyleCnt="0">
        <dgm:presLayoutVars>
          <dgm:animLvl val="lvl"/>
          <dgm:resizeHandles val="exact"/>
        </dgm:presLayoutVars>
      </dgm:prSet>
      <dgm:spPr/>
    </dgm:pt>
    <dgm:pt modelId="{779D10E2-ECD4-421C-9435-E226DA023D47}" type="pres">
      <dgm:prSet presAssocID="{0A425121-4502-4B5D-823F-C359336B6D7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9BCFF3D-7144-4235-A506-67777214B73E}" type="pres">
      <dgm:prSet presAssocID="{13D76F42-CAE7-48E2-BF43-60D21E46AC53}" presName="spacer" presStyleCnt="0"/>
      <dgm:spPr/>
    </dgm:pt>
    <dgm:pt modelId="{C1AAF5AD-E014-4370-9CF8-4F9CC9C48613}" type="pres">
      <dgm:prSet presAssocID="{9474FA43-2A63-4E60-AE41-B3170DC3B6E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B14321A-669E-4E42-981B-61DFBBF86EC4}" type="pres">
      <dgm:prSet presAssocID="{588FF28E-CC20-4915-B151-F4515C8E1E22}" presName="spacer" presStyleCnt="0"/>
      <dgm:spPr/>
    </dgm:pt>
    <dgm:pt modelId="{C8AC7FA8-5AA8-462E-9C03-E9F6D955A106}" type="pres">
      <dgm:prSet presAssocID="{3C7E80C6-E700-450A-A001-80AD00A1ACE2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1F54A7F-D9C2-48BC-A1C6-61EF2C4BAA28}" type="pres">
      <dgm:prSet presAssocID="{3C7E80C6-E700-450A-A001-80AD00A1ACE2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27CF311E-50C3-4103-8DB5-42CE4AC64008}" srcId="{3C7E80C6-E700-450A-A001-80AD00A1ACE2}" destId="{8AA8133E-5E1E-49E6-93E5-DCCB3D9377C7}" srcOrd="2" destOrd="0" parTransId="{1053C96A-19BB-42F1-8810-C6F68C9F36C3}" sibTransId="{7DD1B472-BC5A-4801-9244-F33382940685}"/>
    <dgm:cxn modelId="{1CC3C126-6E85-4507-AFD0-C437F5BD290D}" type="presOf" srcId="{57F09749-06A0-471E-8B40-93EC2ED41721}" destId="{01F54A7F-D9C2-48BC-A1C6-61EF2C4BAA28}" srcOrd="0" destOrd="0" presId="urn:microsoft.com/office/officeart/2005/8/layout/vList2"/>
    <dgm:cxn modelId="{47B65060-DAF5-4D69-A971-E4A6985E7435}" srcId="{3C7E80C6-E700-450A-A001-80AD00A1ACE2}" destId="{8188A773-3BD1-4B36-94D6-B47372783C2F}" srcOrd="3" destOrd="0" parTransId="{B9B352E7-08BB-4CDC-B904-7F09EFACE4E6}" sibTransId="{CAFDA3C3-6F76-4AFF-B5E1-43ED9FFED7F8}"/>
    <dgm:cxn modelId="{8EE81445-A13C-43F3-BBF8-750DAE301271}" type="presOf" srcId="{0C8B2297-3E0F-45DD-A2C2-E00373AEEE29}" destId="{55694906-4770-4C9E-A1AC-D7185575FFDA}" srcOrd="0" destOrd="0" presId="urn:microsoft.com/office/officeart/2005/8/layout/vList2"/>
    <dgm:cxn modelId="{4E10014B-3604-40B9-AF2D-5425CFA586C5}" type="presOf" srcId="{0A425121-4502-4B5D-823F-C359336B6D7C}" destId="{779D10E2-ECD4-421C-9435-E226DA023D47}" srcOrd="0" destOrd="0" presId="urn:microsoft.com/office/officeart/2005/8/layout/vList2"/>
    <dgm:cxn modelId="{07A3884D-412D-4002-A6B3-BC77F457E9B6}" srcId="{0C8B2297-3E0F-45DD-A2C2-E00373AEEE29}" destId="{3C7E80C6-E700-450A-A001-80AD00A1ACE2}" srcOrd="2" destOrd="0" parTransId="{932578D9-E8D5-40E6-9972-E79666E7DBCB}" sibTransId="{20A1012D-D11C-44E5-A8A1-F4C588A823B4}"/>
    <dgm:cxn modelId="{FDD0B851-4812-491D-BF0E-7CB93DEE7BFF}" srcId="{3C7E80C6-E700-450A-A001-80AD00A1ACE2}" destId="{57F09749-06A0-471E-8B40-93EC2ED41721}" srcOrd="0" destOrd="0" parTransId="{E92FEC6A-083E-43C3-9072-A26AD36DBDF9}" sibTransId="{D46CE7EB-F363-4878-8A76-85C4B7B9C600}"/>
    <dgm:cxn modelId="{61991D79-2973-4BBF-9375-765CF3F6D02B}" srcId="{0C8B2297-3E0F-45DD-A2C2-E00373AEEE29}" destId="{9474FA43-2A63-4E60-AE41-B3170DC3B6EF}" srcOrd="1" destOrd="0" parTransId="{5553F268-B607-48B8-934A-778A6EBDEFB4}" sibTransId="{588FF28E-CC20-4915-B151-F4515C8E1E22}"/>
    <dgm:cxn modelId="{8AA9529C-56D9-425E-8820-91D81C39DEAB}" type="presOf" srcId="{9835C198-3F5F-4C5E-BB19-A0911AE511EC}" destId="{01F54A7F-D9C2-48BC-A1C6-61EF2C4BAA28}" srcOrd="0" destOrd="1" presId="urn:microsoft.com/office/officeart/2005/8/layout/vList2"/>
    <dgm:cxn modelId="{F98C8DA9-5999-4540-A41E-BBCCE24E8975}" type="presOf" srcId="{8188A773-3BD1-4B36-94D6-B47372783C2F}" destId="{01F54A7F-D9C2-48BC-A1C6-61EF2C4BAA28}" srcOrd="0" destOrd="3" presId="urn:microsoft.com/office/officeart/2005/8/layout/vList2"/>
    <dgm:cxn modelId="{5DCC6FB0-6BFE-49D2-819A-7BBAD4F223A0}" type="presOf" srcId="{8AA8133E-5E1E-49E6-93E5-DCCB3D9377C7}" destId="{01F54A7F-D9C2-48BC-A1C6-61EF2C4BAA28}" srcOrd="0" destOrd="2" presId="urn:microsoft.com/office/officeart/2005/8/layout/vList2"/>
    <dgm:cxn modelId="{08DCCDD8-A2F6-4295-A944-FF9FEFF59842}" type="presOf" srcId="{9474FA43-2A63-4E60-AE41-B3170DC3B6EF}" destId="{C1AAF5AD-E014-4370-9CF8-4F9CC9C48613}" srcOrd="0" destOrd="0" presId="urn:microsoft.com/office/officeart/2005/8/layout/vList2"/>
    <dgm:cxn modelId="{7C5231E5-42E9-4EB9-99B2-D81F225271CC}" srcId="{3C7E80C6-E700-450A-A001-80AD00A1ACE2}" destId="{9835C198-3F5F-4C5E-BB19-A0911AE511EC}" srcOrd="1" destOrd="0" parTransId="{1D70A3AC-CE29-4A2A-B383-F14CEF6ACA8F}" sibTransId="{589AB43F-0C44-4A93-B598-81E4082ED686}"/>
    <dgm:cxn modelId="{4379EAEA-CA95-467C-BBEF-71342980A1AF}" srcId="{0C8B2297-3E0F-45DD-A2C2-E00373AEEE29}" destId="{0A425121-4502-4B5D-823F-C359336B6D7C}" srcOrd="0" destOrd="0" parTransId="{6E8B8823-CF96-4BB5-BD5B-64743AD3A421}" sibTransId="{13D76F42-CAE7-48E2-BF43-60D21E46AC53}"/>
    <dgm:cxn modelId="{1CFF86F6-BC03-4D28-9A0A-DFC8B579BDB4}" type="presOf" srcId="{3C7E80C6-E700-450A-A001-80AD00A1ACE2}" destId="{C8AC7FA8-5AA8-462E-9C03-E9F6D955A106}" srcOrd="0" destOrd="0" presId="urn:microsoft.com/office/officeart/2005/8/layout/vList2"/>
    <dgm:cxn modelId="{0DA5AA4B-763D-4C62-9F67-2D9525380088}" type="presParOf" srcId="{55694906-4770-4C9E-A1AC-D7185575FFDA}" destId="{779D10E2-ECD4-421C-9435-E226DA023D47}" srcOrd="0" destOrd="0" presId="urn:microsoft.com/office/officeart/2005/8/layout/vList2"/>
    <dgm:cxn modelId="{3C94F0AF-53D1-4EF2-B717-A84E59F1BBB8}" type="presParOf" srcId="{55694906-4770-4C9E-A1AC-D7185575FFDA}" destId="{89BCFF3D-7144-4235-A506-67777214B73E}" srcOrd="1" destOrd="0" presId="urn:microsoft.com/office/officeart/2005/8/layout/vList2"/>
    <dgm:cxn modelId="{AA230DFC-524F-4EA5-A80F-2A6976B0002C}" type="presParOf" srcId="{55694906-4770-4C9E-A1AC-D7185575FFDA}" destId="{C1AAF5AD-E014-4370-9CF8-4F9CC9C48613}" srcOrd="2" destOrd="0" presId="urn:microsoft.com/office/officeart/2005/8/layout/vList2"/>
    <dgm:cxn modelId="{087182F1-0049-4EB0-9B3F-A63AD9FEEDAD}" type="presParOf" srcId="{55694906-4770-4C9E-A1AC-D7185575FFDA}" destId="{0B14321A-669E-4E42-981B-61DFBBF86EC4}" srcOrd="3" destOrd="0" presId="urn:microsoft.com/office/officeart/2005/8/layout/vList2"/>
    <dgm:cxn modelId="{62FB65C3-33D7-4103-A262-36BF0ED7AADA}" type="presParOf" srcId="{55694906-4770-4C9E-A1AC-D7185575FFDA}" destId="{C8AC7FA8-5AA8-462E-9C03-E9F6D955A106}" srcOrd="4" destOrd="0" presId="urn:microsoft.com/office/officeart/2005/8/layout/vList2"/>
    <dgm:cxn modelId="{4E60955E-8A25-4574-916B-824179CB159A}" type="presParOf" srcId="{55694906-4770-4C9E-A1AC-D7185575FFDA}" destId="{01F54A7F-D9C2-48BC-A1C6-61EF2C4BAA28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9D10E2-ECD4-421C-9435-E226DA023D47}">
      <dsp:nvSpPr>
        <dsp:cNvPr id="0" name=""/>
        <dsp:cNvSpPr/>
      </dsp:nvSpPr>
      <dsp:spPr>
        <a:xfrm>
          <a:off x="0" y="140086"/>
          <a:ext cx="10802416" cy="1193400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3000" b="1" kern="1200" dirty="0"/>
            <a:t>Titlu:</a:t>
          </a:r>
          <a:r>
            <a:rPr lang="ro-RO" sz="3000" kern="1200" dirty="0"/>
            <a:t> </a:t>
          </a:r>
          <a:r>
            <a:rPr lang="ro-RO" sz="3000" i="1" kern="1200" dirty="0"/>
            <a:t>Asistență tehnică programatică acordată de Banca Mondială pentru buna implementare POCU 2014-2020 </a:t>
          </a:r>
          <a:r>
            <a:rPr lang="ro-RO" sz="3000" kern="1200" dirty="0"/>
            <a:t>(cod SMIS 117864) </a:t>
          </a:r>
          <a:endParaRPr lang="en-US" sz="3000" kern="1200" dirty="0"/>
        </a:p>
      </dsp:txBody>
      <dsp:txXfrm>
        <a:off x="58257" y="198343"/>
        <a:ext cx="10685902" cy="1076886"/>
      </dsp:txXfrm>
    </dsp:sp>
    <dsp:sp modelId="{C1AAF5AD-E014-4370-9CF8-4F9CC9C48613}">
      <dsp:nvSpPr>
        <dsp:cNvPr id="0" name=""/>
        <dsp:cNvSpPr/>
      </dsp:nvSpPr>
      <dsp:spPr>
        <a:xfrm>
          <a:off x="0" y="1419886"/>
          <a:ext cx="10802416" cy="1193400"/>
        </a:xfrm>
        <a:prstGeom prst="roundRect">
          <a:avLst/>
        </a:prstGeom>
        <a:gradFill rotWithShape="0">
          <a:gsLst>
            <a:gs pos="0">
              <a:schemeClr val="accent2">
                <a:hueOff val="-5757446"/>
                <a:satOff val="-31334"/>
                <a:lumOff val="-30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757446"/>
                <a:satOff val="-31334"/>
                <a:lumOff val="-30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757446"/>
                <a:satOff val="-31334"/>
                <a:lumOff val="-30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3000" kern="1200" dirty="0"/>
            <a:t>perioada 28.09.2017 – 26.02.2021, regiunea București-Ilfov, beneficiar: AM POCU – MIPE</a:t>
          </a:r>
          <a:endParaRPr lang="en-US" sz="3000" kern="1200" dirty="0"/>
        </a:p>
      </dsp:txBody>
      <dsp:txXfrm>
        <a:off x="58257" y="1478143"/>
        <a:ext cx="10685902" cy="1076886"/>
      </dsp:txXfrm>
    </dsp:sp>
    <dsp:sp modelId="{C8AC7FA8-5AA8-462E-9C03-E9F6D955A106}">
      <dsp:nvSpPr>
        <dsp:cNvPr id="0" name=""/>
        <dsp:cNvSpPr/>
      </dsp:nvSpPr>
      <dsp:spPr>
        <a:xfrm>
          <a:off x="0" y="2699686"/>
          <a:ext cx="10802416" cy="1193400"/>
        </a:xfrm>
        <a:prstGeom prst="roundRect">
          <a:avLst/>
        </a:prstGeom>
        <a:gradFill rotWithShape="0">
          <a:gsLst>
            <a:gs pos="0">
              <a:schemeClr val="accent2">
                <a:hueOff val="-11514892"/>
                <a:satOff val="-62667"/>
                <a:lumOff val="-6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1514892"/>
                <a:satOff val="-62667"/>
                <a:lumOff val="-6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1514892"/>
                <a:satOff val="-62667"/>
                <a:lumOff val="-6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3000" b="1" kern="1200" dirty="0"/>
            <a:t>Rezultate principale </a:t>
          </a:r>
          <a:r>
            <a:rPr lang="ro-RO" sz="3000" kern="1200" dirty="0"/>
            <a:t>obținute în contextul sprijinului pentru beneficiari:</a:t>
          </a:r>
          <a:endParaRPr lang="en-US" sz="3000" kern="1200" dirty="0"/>
        </a:p>
      </dsp:txBody>
      <dsp:txXfrm>
        <a:off x="58257" y="2757943"/>
        <a:ext cx="10685902" cy="1076886"/>
      </dsp:txXfrm>
    </dsp:sp>
    <dsp:sp modelId="{01F54A7F-D9C2-48BC-A1C6-61EF2C4BAA28}">
      <dsp:nvSpPr>
        <dsp:cNvPr id="0" name=""/>
        <dsp:cNvSpPr/>
      </dsp:nvSpPr>
      <dsp:spPr>
        <a:xfrm>
          <a:off x="0" y="3893087"/>
          <a:ext cx="10802416" cy="1583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77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o-RO" sz="2300" b="1" kern="1200" dirty="0"/>
            <a:t>23 de sesiuni regionale de informare</a:t>
          </a:r>
          <a:r>
            <a:rPr lang="ro-RO" sz="2300" kern="1200" dirty="0"/>
            <a:t> pentru mai mult de 700 de beneficiari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o-RO" sz="2300" b="1" kern="1200" dirty="0"/>
            <a:t>14 videoclipuri de instruire </a:t>
          </a:r>
          <a:r>
            <a:rPr lang="ro-RO" sz="2300" kern="1200" dirty="0"/>
            <a:t>– dintre care doar 5 publicate/ vizibile pe site MIPE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o-RO" sz="2300" b="1" kern="1200" dirty="0"/>
            <a:t>Manualul beneficiarului </a:t>
          </a:r>
          <a:r>
            <a:rPr lang="ro-RO" sz="2300" kern="1200" dirty="0"/>
            <a:t>(5 versiuni) – actualizat și mai prietenos p</a:t>
          </a:r>
          <a:r>
            <a:rPr lang="en-GB" sz="2300" kern="1200" dirty="0" err="1"/>
            <a:t>entru</a:t>
          </a:r>
          <a:r>
            <a:rPr lang="ro-RO" sz="2300" kern="1200" dirty="0"/>
            <a:t> utilizator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o-RO" sz="2300" kern="1200" dirty="0"/>
            <a:t>Următoarea conferință pe scară largă Start-</a:t>
          </a:r>
          <a:r>
            <a:rPr lang="ro-RO" sz="2300" kern="1200" dirty="0" err="1"/>
            <a:t>up</a:t>
          </a:r>
          <a:r>
            <a:rPr lang="ro-RO" sz="2300" kern="1200" dirty="0"/>
            <a:t> </a:t>
          </a:r>
          <a:r>
            <a:rPr lang="ro-RO" sz="2300" kern="1200" dirty="0" err="1"/>
            <a:t>Next</a:t>
          </a:r>
          <a:endParaRPr lang="en-US" sz="2300" kern="1200" dirty="0"/>
        </a:p>
      </dsp:txBody>
      <dsp:txXfrm>
        <a:off x="0" y="3893087"/>
        <a:ext cx="10802416" cy="15835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C7C2D49-9BC3-9B4A-9B1B-78104D722C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82F542-51D3-7545-A627-C806F56D8D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BDB9F-8939-BD49-8F2F-2464A8114C63}" type="datetimeFigureOut">
              <a:rPr lang="lt-LT" smtClean="0"/>
              <a:t>2021-08-26</a:t>
            </a:fld>
            <a:endParaRPr lang="lt-L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2C6C9A-00BD-6F43-8596-1E64C289749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A9E89E-2534-5D4C-8FE1-1D8F977E865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64B7C8-816F-7E46-B546-03ACD814291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617384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ED22E-525E-41E1-9B37-D6B6BA3BDE21}" type="datetimeFigureOut">
              <a:rPr lang="pt-PT" smtClean="0"/>
              <a:t>26/08/2021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dirty="0"/>
              <a:t>Editar os estilos de texto do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22D361-1D55-4BDA-8D9E-50884CC67B0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63835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Clr>
        <a:schemeClr val="tx2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Clr>
        <a:schemeClr val="tx2"/>
      </a:buClr>
      <a:buFont typeface="Times New Roman" panose="02020603050405020304" pitchFamily="18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Clr>
        <a:schemeClr val="tx2"/>
      </a:buClr>
      <a:buFont typeface="Times New Roman" panose="02020603050405020304" pitchFamily="18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Clr>
        <a:schemeClr val="tx2"/>
      </a:buClr>
      <a:buFont typeface="Times New Roman" panose="02020603050405020304" pitchFamily="18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Clr>
        <a:schemeClr val="tx2"/>
      </a:buClr>
      <a:buFont typeface="Times New Roman" panose="02020603050405020304" pitchFamily="18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/>
              <a:t>Neclarități în ceea ce privește prima categorie de activități și în ce constau acestea – neclarități subliniate și în evaluarea ex ante a POCU (2015)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2D361-1D55-4BDA-8D9E-50884CC67B02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4462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2D361-1D55-4BDA-8D9E-50884CC67B02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67122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b="1" dirty="0"/>
              <a:t>De ce cei 700 de beneficiari instruiți prin proiect ASA POCU BM nu au fost raportați conform indicatorului 4S139?</a:t>
            </a:r>
          </a:p>
          <a:p>
            <a:endParaRPr lang="ro-RO" dirty="0"/>
          </a:p>
          <a:p>
            <a:r>
              <a:rPr lang="ro-RO" dirty="0"/>
              <a:t>*Cele 23 de sesiuni de instruire beneficiari (700) au fost realizate ca urmare a solicitărilor venite din partea AM POCU în cadrul mecanismului de răspuns rapid, alături de alte activități de realizare materiale ajutătoare beneficiari ș.a.</a:t>
            </a:r>
            <a:endParaRPr lang="en-US" dirty="0"/>
          </a:p>
          <a:p>
            <a:pPr marL="0" indent="0">
              <a:buNone/>
            </a:pPr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2D361-1D55-4BDA-8D9E-50884CC67B02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86447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Conform rezultatelor sondajului de opinie, beneficiarii sunt de părere că au înregistrat o evoluție în ceea ce privește </a:t>
            </a:r>
            <a:r>
              <a:rPr lang="ro-RO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capacitatea de a elabora proiecte POCU</a:t>
            </a:r>
            <a:r>
              <a:rPr lang="ro-R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la </a:t>
            </a:r>
            <a:r>
              <a:rPr lang="ro-RO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momentul elaborării primei cereri de finanțare POCU  2014-2020 și până la momentul completării chestionarului (2021) – 79% dintre aceștia au optat pentru notele 4 și 5 (5 fiind nota cea mai mare). Spre deosebire de aceștia, în cazul potențialilor beneficiari nu există diferențe mari cu privire la percepția capacității de a elabora proiecte, între cele două momente din timp – 2015 versus 2021. Pe de altă parte, interviurile derulate cu reprezentanți din partea OIR-urilor indică diferențe în ceea ce privește capacitatea de a elabora și de a implementa proiecte ce țin de experiența anterioară a potențialilor beneficiari.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2D361-1D55-4BDA-8D9E-50884CC67B02}" type="slidenum">
              <a:rPr lang="pt-PT" smtClean="0"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88871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 cazul potențialilor beneficiari – nu există diferențe semnificative – cu 12 procente mai mulți potențiali beneficiari au optat </a:t>
            </a:r>
            <a:r>
              <a:rPr lang="ro-RO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pt</a:t>
            </a:r>
            <a:r>
              <a:rPr lang="ro-R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nota maximă – capacitate foarte bună, fiind mai puțini cei care au optat </a:t>
            </a:r>
            <a:r>
              <a:rPr lang="ro-RO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pt</a:t>
            </a:r>
            <a:r>
              <a:rPr lang="ro-R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capacitate bună.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2D361-1D55-4BDA-8D9E-50884CC67B02}" type="slidenum">
              <a:rPr lang="pt-PT" smtClean="0"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82225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dirty="0"/>
              <a:t>Conform sondaj de opinie: </a:t>
            </a:r>
            <a:r>
              <a:rPr lang="ro-RO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evoluție în ceea ce privește capacitatea de implementare a beneficiarilor POCU</a:t>
            </a:r>
            <a:r>
              <a:rPr lang="ro-R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Aceștia și-au apreciat propria capacitate de implementare proiecte ca fiind mai bună în 2021 comparativ cu anul 2015 – 88% și-au notat capacitatea de implementare aferentă anului 2021 cu notele 4 și 5 (capacitate bună și foarte bună), spre deosebire de cei 47% respondenți care au optat pentru aceleași note ca fiind reprezentative în cazul anului 2015.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2D361-1D55-4BDA-8D9E-50884CC67B02}" type="slidenum">
              <a:rPr lang="pt-PT" smtClean="0"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86553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2D361-1D55-4BDA-8D9E-50884CC67B02}" type="slidenum">
              <a:rPr lang="pt-PT" smtClean="0"/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21483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2D361-1D55-4BDA-8D9E-50884CC67B02}" type="slidenum">
              <a:rPr lang="pt-PT" smtClean="0"/>
              <a:t>18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27710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2D361-1D55-4BDA-8D9E-50884CC67B02}" type="slidenum">
              <a:rPr lang="pt-PT" smtClean="0"/>
              <a:t>19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52408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.emf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5.emf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.emf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5.emf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sv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5" Type="http://schemas.openxmlformats.org/officeDocument/2006/relationships/image" Target="../media/image7.jpeg"/><Relationship Id="rId4" Type="http://schemas.openxmlformats.org/officeDocument/2006/relationships/image" Target="../media/image6.emf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oleObject" Target="../embeddings/oleObject6.bin"/><Relationship Id="rId7" Type="http://schemas.openxmlformats.org/officeDocument/2006/relationships/image" Target="../media/image9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6" Type="http://schemas.openxmlformats.org/officeDocument/2006/relationships/image" Target="../media/image4.png"/><Relationship Id="rId5" Type="http://schemas.openxmlformats.org/officeDocument/2006/relationships/image" Target="../media/image8.jpeg"/><Relationship Id="rId4" Type="http://schemas.openxmlformats.org/officeDocument/2006/relationships/image" Target="../media/image6.emf"/><Relationship Id="rId9" Type="http://schemas.openxmlformats.org/officeDocument/2006/relationships/image" Target="../media/image11.sv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oleObject" Target="../embeddings/oleObject7.bin"/><Relationship Id="rId7" Type="http://schemas.openxmlformats.org/officeDocument/2006/relationships/image" Target="../media/image9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6" Type="http://schemas.openxmlformats.org/officeDocument/2006/relationships/image" Target="../media/image4.png"/><Relationship Id="rId5" Type="http://schemas.openxmlformats.org/officeDocument/2006/relationships/image" Target="../media/image8.jpeg"/><Relationship Id="rId4" Type="http://schemas.openxmlformats.org/officeDocument/2006/relationships/image" Target="../media/image6.emf"/><Relationship Id="rId9" Type="http://schemas.openxmlformats.org/officeDocument/2006/relationships/image" Target="../media/image11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9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2.jpeg"/><Relationship Id="rId9" Type="http://schemas.openxmlformats.org/officeDocument/2006/relationships/image" Target="../media/image15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9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6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4" Type="http://schemas.openxmlformats.org/officeDocument/2006/relationships/image" Target="../media/image6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453E47B4-072A-4C77-B3AB-C4AB142F6D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1355" y="6532047"/>
            <a:ext cx="695251" cy="145916"/>
          </a:xfrm>
          <a:prstGeom prst="rect">
            <a:avLst/>
          </a:prstGeom>
        </p:spPr>
      </p:pic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48A0E963-B4FD-4739-BCC6-BB4171BD06C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7906493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6" imgW="279" imgH="277" progId="TCLayout.ActiveDocument.1">
                  <p:embed/>
                </p:oleObj>
              </mc:Choice>
              <mc:Fallback>
                <p:oleObj name="Слайд think-cell" r:id="rId6" imgW="279" imgH="277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48A0E963-B4FD-4739-BCC6-BB4171BD06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 hidden="1">
            <a:extLst>
              <a:ext uri="{FF2B5EF4-FFF2-40B4-BE49-F238E27FC236}">
                <a16:creationId xmlns:a16="http://schemas.microsoft.com/office/drawing/2014/main" id="{F842B919-F8B1-4E11-A114-040D7F21A66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pt-PT" sz="2200" b="1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9B6D261-4CEF-4BB2-8B7C-AB1D502D009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92200" y="1243706"/>
            <a:ext cx="10260013" cy="503009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72800" indent="-172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defRPr sz="1200"/>
            </a:lvl1pPr>
            <a:lvl2pPr marL="685800" indent="-172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Calibri" panose="020F0502020204030204" pitchFamily="34" charset="0"/>
              <a:buChar char="‐"/>
              <a:defRPr sz="1200"/>
            </a:lvl2pPr>
            <a:lvl3pPr>
              <a:buClr>
                <a:schemeClr val="tx2"/>
              </a:buClr>
              <a:defRPr sz="1200"/>
            </a:lvl3pPr>
            <a:lvl4pPr>
              <a:buClr>
                <a:schemeClr val="tx2"/>
              </a:buClr>
              <a:defRPr sz="1200"/>
            </a:lvl4pPr>
            <a:lvl5pPr>
              <a:buClr>
                <a:schemeClr val="tx2"/>
              </a:buClr>
              <a:defRPr sz="1200"/>
            </a:lvl5pPr>
            <a:lvl6pPr>
              <a:buClr>
                <a:schemeClr val="tx2"/>
              </a:buClr>
              <a:defRPr sz="1200"/>
            </a:lvl6pPr>
            <a:lvl7pPr>
              <a:buClr>
                <a:schemeClr val="tx2"/>
              </a:buClr>
              <a:defRPr sz="1200"/>
            </a:lvl7pPr>
            <a:lvl8pPr>
              <a:buClr>
                <a:schemeClr val="tx2"/>
              </a:buClr>
              <a:defRPr sz="1200"/>
            </a:lvl8pPr>
            <a:lvl9pPr marL="3657600" indent="0">
              <a:buClr>
                <a:schemeClr val="tx2"/>
              </a:buClr>
              <a:buNone/>
              <a:defRPr sz="1200"/>
            </a:lvl9pPr>
          </a:lstStyle>
          <a:p>
            <a:pPr lvl="0"/>
            <a:r>
              <a:rPr lang="pt-PT" dirty="0"/>
              <a:t>Edit Text</a:t>
            </a:r>
          </a:p>
          <a:p>
            <a:pPr lvl="1"/>
            <a:r>
              <a:rPr lang="pt-PT" dirty="0"/>
              <a:t>Edit text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3C17742-4E25-4299-96C6-840A6E05AC27}"/>
              </a:ext>
            </a:extLst>
          </p:cNvPr>
          <p:cNvSpPr txBox="1">
            <a:spLocks/>
          </p:cNvSpPr>
          <p:nvPr/>
        </p:nvSpPr>
        <p:spPr>
          <a:xfrm>
            <a:off x="11225863" y="6432665"/>
            <a:ext cx="5732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58F33DB-420C-4C6B-8ADD-EC1D9E54B115}" type="slidenum">
              <a:rPr lang="pt-PT" sz="1200" b="0" smtClean="0">
                <a:solidFill>
                  <a:schemeClr val="tx1"/>
                </a:solidFill>
                <a:latin typeface="+mj-lt"/>
              </a:rPr>
              <a:pPr algn="l"/>
              <a:t>‹#›</a:t>
            </a:fld>
            <a:endParaRPr lang="pt-PT" sz="1200" b="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11" name="Slide Elements" hidden="1">
            <a:extLst>
              <a:ext uri="{FF2B5EF4-FFF2-40B4-BE49-F238E27FC236}">
                <a16:creationId xmlns:a16="http://schemas.microsoft.com/office/drawing/2014/main" id="{61FB7AE4-1878-46F1-8A45-290C53D43A8F}"/>
              </a:ext>
            </a:extLst>
          </p:cNvPr>
          <p:cNvGrpSpPr/>
          <p:nvPr userDrawn="1"/>
        </p:nvGrpSpPr>
        <p:grpSpPr bwMode="gray">
          <a:xfrm>
            <a:off x="1223554" y="6397041"/>
            <a:ext cx="8618537" cy="325438"/>
            <a:chOff x="119063" y="6305945"/>
            <a:chExt cx="8618537" cy="325438"/>
          </a:xfrm>
        </p:grpSpPr>
        <p:sp>
          <p:nvSpPr>
            <p:cNvPr id="12" name="4. Footnote">
              <a:extLst>
                <a:ext uri="{FF2B5EF4-FFF2-40B4-BE49-F238E27FC236}">
                  <a16:creationId xmlns:a16="http://schemas.microsoft.com/office/drawing/2014/main" id="{5386FCDD-524B-449D-9D8A-84CCED68B13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9063" y="6305945"/>
              <a:ext cx="8618537" cy="123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800" baseline="0" dirty="0">
                  <a:solidFill>
                    <a:schemeClr val="tx1"/>
                  </a:solidFill>
                  <a:latin typeface="+mn-lt"/>
                  <a:ea typeface="+mn-ea"/>
                </a:rPr>
                <a:t>1 Footnote</a:t>
              </a:r>
            </a:p>
          </p:txBody>
        </p:sp>
        <p:sp>
          <p:nvSpPr>
            <p:cNvPr id="13" name="5. Source">
              <a:extLst>
                <a:ext uri="{FF2B5EF4-FFF2-40B4-BE49-F238E27FC236}">
                  <a16:creationId xmlns:a16="http://schemas.microsoft.com/office/drawing/2014/main" id="{8BDAB961-1610-443C-B189-92B8CFF5533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9063" y="6507558"/>
              <a:ext cx="7200000" cy="123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marL="609600" indent="-609600" defTabSz="895350">
                <a:tabLst>
                  <a:tab pos="630238" algn="l"/>
                </a:tabLst>
              </a:pPr>
              <a:r>
                <a:rPr lang="en-US" sz="800" baseline="0" dirty="0">
                  <a:solidFill>
                    <a:schemeClr val="tx1"/>
                  </a:solidFill>
                  <a:latin typeface="+mn-lt"/>
                  <a:ea typeface="+mn-ea"/>
                </a:rPr>
                <a:t>SOURCE: Source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C7F26780-D513-4CC1-96AD-EEFA3BBB661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3" y="6528268"/>
            <a:ext cx="111805" cy="193795"/>
          </a:xfrm>
          <a:prstGeom prst="rect">
            <a:avLst/>
          </a:prstGeom>
        </p:spPr>
      </p:pic>
      <p:pic>
        <p:nvPicPr>
          <p:cNvPr id="18" name="Imagem 54">
            <a:extLst>
              <a:ext uri="{FF2B5EF4-FFF2-40B4-BE49-F238E27FC236}">
                <a16:creationId xmlns:a16="http://schemas.microsoft.com/office/drawing/2014/main" id="{30765847-8338-4D9F-8EE9-C7E5F4FB81C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45216" y="330716"/>
            <a:ext cx="137877" cy="227930"/>
          </a:xfrm>
          <a:prstGeom prst="rect">
            <a:avLst/>
          </a:prstGeom>
        </p:spPr>
      </p:pic>
      <p:sp>
        <p:nvSpPr>
          <p:cNvPr id="20" name="Título 1">
            <a:extLst>
              <a:ext uri="{FF2B5EF4-FFF2-40B4-BE49-F238E27FC236}">
                <a16:creationId xmlns:a16="http://schemas.microsoft.com/office/drawing/2014/main" id="{EC40FC04-C999-43A5-987C-1B6148CF40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2200" y="262512"/>
            <a:ext cx="10261600" cy="574101"/>
          </a:xfrm>
          <a:prstGeom prst="rect">
            <a:avLst/>
          </a:prstGeom>
        </p:spPr>
        <p:txBody>
          <a:bodyPr lIns="0" anchor="t">
            <a:noAutofit/>
          </a:bodyPr>
          <a:lstStyle>
            <a:lvl1pPr>
              <a:defRPr sz="2200"/>
            </a:lvl1pPr>
          </a:lstStyle>
          <a:p>
            <a:r>
              <a:rPr lang="pt-PT" dirty="0"/>
              <a:t>Page title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0A54CE3B-413E-4C88-AE4D-54627B3FB7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1844" y="6465199"/>
            <a:ext cx="9788575" cy="27692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lv-LV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1028600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88" userDrawn="1">
          <p15:clr>
            <a:srgbClr val="FBAE40"/>
          </p15:clr>
        </p15:guide>
        <p15:guide id="3" pos="7151" userDrawn="1">
          <p15:clr>
            <a:srgbClr val="FBAE40"/>
          </p15:clr>
        </p15:guide>
        <p15:guide id="4" orient="horz" pos="527" userDrawn="1">
          <p15:clr>
            <a:srgbClr val="FBAE40"/>
          </p15:clr>
        </p15:guide>
        <p15:guide id="5" orient="horz" pos="164" userDrawn="1">
          <p15:clr>
            <a:srgbClr val="FBAE40"/>
          </p15:clr>
        </p15:guide>
        <p15:guide id="6" orient="horz" pos="777" userDrawn="1">
          <p15:clr>
            <a:srgbClr val="FBAE40"/>
          </p15:clr>
        </p15:guide>
        <p15:guide id="7" orient="horz" pos="395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453E47B4-072A-4C77-B3AB-C4AB142F6D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1355" y="6532047"/>
            <a:ext cx="695251" cy="145916"/>
          </a:xfrm>
          <a:prstGeom prst="rect">
            <a:avLst/>
          </a:prstGeom>
        </p:spPr>
      </p:pic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48A0E963-B4FD-4739-BCC6-BB4171BD06C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9273721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6" imgW="279" imgH="277" progId="TCLayout.ActiveDocument.1">
                  <p:embed/>
                </p:oleObj>
              </mc:Choice>
              <mc:Fallback>
                <p:oleObj name="Слайд think-cell" r:id="rId6" imgW="279" imgH="277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48A0E963-B4FD-4739-BCC6-BB4171BD06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 hidden="1">
            <a:extLst>
              <a:ext uri="{FF2B5EF4-FFF2-40B4-BE49-F238E27FC236}">
                <a16:creationId xmlns:a16="http://schemas.microsoft.com/office/drawing/2014/main" id="{F842B919-F8B1-4E11-A114-040D7F21A66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pt-PT" sz="2200" b="1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3C17742-4E25-4299-96C6-840A6E05AC27}"/>
              </a:ext>
            </a:extLst>
          </p:cNvPr>
          <p:cNvSpPr txBox="1">
            <a:spLocks/>
          </p:cNvSpPr>
          <p:nvPr/>
        </p:nvSpPr>
        <p:spPr>
          <a:xfrm>
            <a:off x="11225863" y="6432665"/>
            <a:ext cx="5732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58F33DB-420C-4C6B-8ADD-EC1D9E54B115}" type="slidenum">
              <a:rPr lang="pt-PT" sz="1200" b="0" smtClean="0">
                <a:solidFill>
                  <a:schemeClr val="tx1"/>
                </a:solidFill>
                <a:latin typeface="+mj-lt"/>
              </a:rPr>
              <a:pPr algn="l"/>
              <a:t>‹#›</a:t>
            </a:fld>
            <a:endParaRPr lang="pt-PT" sz="1200" b="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11" name="Slide Elements" hidden="1">
            <a:extLst>
              <a:ext uri="{FF2B5EF4-FFF2-40B4-BE49-F238E27FC236}">
                <a16:creationId xmlns:a16="http://schemas.microsoft.com/office/drawing/2014/main" id="{61FB7AE4-1878-46F1-8A45-290C53D43A8F}"/>
              </a:ext>
            </a:extLst>
          </p:cNvPr>
          <p:cNvGrpSpPr/>
          <p:nvPr userDrawn="1"/>
        </p:nvGrpSpPr>
        <p:grpSpPr bwMode="gray">
          <a:xfrm>
            <a:off x="1223554" y="6397041"/>
            <a:ext cx="8618537" cy="325438"/>
            <a:chOff x="119063" y="6305945"/>
            <a:chExt cx="8618537" cy="325438"/>
          </a:xfrm>
        </p:grpSpPr>
        <p:sp>
          <p:nvSpPr>
            <p:cNvPr id="12" name="4. Footnote">
              <a:extLst>
                <a:ext uri="{FF2B5EF4-FFF2-40B4-BE49-F238E27FC236}">
                  <a16:creationId xmlns:a16="http://schemas.microsoft.com/office/drawing/2014/main" id="{5386FCDD-524B-449D-9D8A-84CCED68B13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9063" y="6305945"/>
              <a:ext cx="8618537" cy="123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800" baseline="0" dirty="0">
                  <a:solidFill>
                    <a:schemeClr val="tx1"/>
                  </a:solidFill>
                  <a:latin typeface="+mn-lt"/>
                  <a:ea typeface="+mn-ea"/>
                </a:rPr>
                <a:t>1 Footnote</a:t>
              </a:r>
            </a:p>
          </p:txBody>
        </p:sp>
        <p:sp>
          <p:nvSpPr>
            <p:cNvPr id="13" name="5. Source">
              <a:extLst>
                <a:ext uri="{FF2B5EF4-FFF2-40B4-BE49-F238E27FC236}">
                  <a16:creationId xmlns:a16="http://schemas.microsoft.com/office/drawing/2014/main" id="{8BDAB961-1610-443C-B189-92B8CFF5533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9063" y="6507558"/>
              <a:ext cx="7200000" cy="123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marL="609600" indent="-609600" defTabSz="895350">
                <a:tabLst>
                  <a:tab pos="630238" algn="l"/>
                </a:tabLst>
              </a:pPr>
              <a:r>
                <a:rPr lang="en-US" sz="800" baseline="0" dirty="0">
                  <a:solidFill>
                    <a:schemeClr val="tx1"/>
                  </a:solidFill>
                  <a:latin typeface="+mn-lt"/>
                  <a:ea typeface="+mn-ea"/>
                </a:rPr>
                <a:t>SOURCE: Source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C7F26780-D513-4CC1-96AD-EEFA3BBB661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3" y="6528268"/>
            <a:ext cx="111805" cy="193795"/>
          </a:xfrm>
          <a:prstGeom prst="rect">
            <a:avLst/>
          </a:prstGeom>
        </p:spPr>
      </p:pic>
      <p:pic>
        <p:nvPicPr>
          <p:cNvPr id="18" name="Imagem 54">
            <a:extLst>
              <a:ext uri="{FF2B5EF4-FFF2-40B4-BE49-F238E27FC236}">
                <a16:creationId xmlns:a16="http://schemas.microsoft.com/office/drawing/2014/main" id="{30765847-8338-4D9F-8EE9-C7E5F4FB81C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45216" y="330716"/>
            <a:ext cx="137877" cy="227930"/>
          </a:xfrm>
          <a:prstGeom prst="rect">
            <a:avLst/>
          </a:prstGeom>
        </p:spPr>
      </p:pic>
      <p:sp>
        <p:nvSpPr>
          <p:cNvPr id="20" name="Título 1">
            <a:extLst>
              <a:ext uri="{FF2B5EF4-FFF2-40B4-BE49-F238E27FC236}">
                <a16:creationId xmlns:a16="http://schemas.microsoft.com/office/drawing/2014/main" id="{EC40FC04-C999-43A5-987C-1B6148CF40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2200" y="262512"/>
            <a:ext cx="10261600" cy="574101"/>
          </a:xfrm>
          <a:prstGeom prst="rect">
            <a:avLst/>
          </a:prstGeom>
        </p:spPr>
        <p:txBody>
          <a:bodyPr lIns="0" anchor="t">
            <a:noAutofit/>
          </a:bodyPr>
          <a:lstStyle>
            <a:lvl1pPr>
              <a:defRPr sz="2200"/>
            </a:lvl1pPr>
          </a:lstStyle>
          <a:p>
            <a:r>
              <a:rPr lang="pt-PT" dirty="0"/>
              <a:t>Page title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0A54CE3B-413E-4C88-AE4D-54627B3FB7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1844" y="6465199"/>
            <a:ext cx="9788575" cy="27692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lv-LV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1205171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88">
          <p15:clr>
            <a:srgbClr val="FBAE40"/>
          </p15:clr>
        </p15:guide>
        <p15:guide id="3" pos="7151">
          <p15:clr>
            <a:srgbClr val="FBAE40"/>
          </p15:clr>
        </p15:guide>
        <p15:guide id="4" orient="horz" pos="527">
          <p15:clr>
            <a:srgbClr val="FBAE40"/>
          </p15:clr>
        </p15:guide>
        <p15:guide id="5" orient="horz" pos="164">
          <p15:clr>
            <a:srgbClr val="FBAE40"/>
          </p15:clr>
        </p15:guide>
        <p15:guide id="6" orient="horz" pos="777">
          <p15:clr>
            <a:srgbClr val="FBAE40"/>
          </p15:clr>
        </p15:guide>
        <p15:guide id="7" orient="horz" pos="395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pert Profi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48A0E963-B4FD-4739-BCC6-BB4171BD06C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750242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4" imgW="279" imgH="277" progId="TCLayout.ActiveDocument.1">
                  <p:embed/>
                </p:oleObj>
              </mc:Choice>
              <mc:Fallback>
                <p:oleObj name="Слайд think-cell" r:id="rId4" imgW="279" imgH="277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48A0E963-B4FD-4739-BCC6-BB4171BD06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 hidden="1">
            <a:extLst>
              <a:ext uri="{FF2B5EF4-FFF2-40B4-BE49-F238E27FC236}">
                <a16:creationId xmlns:a16="http://schemas.microsoft.com/office/drawing/2014/main" id="{F842B919-F8B1-4E11-A114-040D7F21A66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pt-PT" sz="2200" b="1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grpSp>
        <p:nvGrpSpPr>
          <p:cNvPr id="11" name="Slide Elements" hidden="1">
            <a:extLst>
              <a:ext uri="{FF2B5EF4-FFF2-40B4-BE49-F238E27FC236}">
                <a16:creationId xmlns:a16="http://schemas.microsoft.com/office/drawing/2014/main" id="{61FB7AE4-1878-46F1-8A45-290C53D43A8F}"/>
              </a:ext>
            </a:extLst>
          </p:cNvPr>
          <p:cNvGrpSpPr/>
          <p:nvPr userDrawn="1"/>
        </p:nvGrpSpPr>
        <p:grpSpPr bwMode="gray">
          <a:xfrm>
            <a:off x="1223554" y="6397041"/>
            <a:ext cx="8618537" cy="325438"/>
            <a:chOff x="119063" y="6305945"/>
            <a:chExt cx="8618537" cy="325438"/>
          </a:xfrm>
        </p:grpSpPr>
        <p:sp>
          <p:nvSpPr>
            <p:cNvPr id="12" name="4. Footnote">
              <a:extLst>
                <a:ext uri="{FF2B5EF4-FFF2-40B4-BE49-F238E27FC236}">
                  <a16:creationId xmlns:a16="http://schemas.microsoft.com/office/drawing/2014/main" id="{5386FCDD-524B-449D-9D8A-84CCED68B13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9063" y="6305945"/>
              <a:ext cx="8618537" cy="123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800" baseline="0" dirty="0">
                  <a:solidFill>
                    <a:schemeClr val="tx1"/>
                  </a:solidFill>
                  <a:latin typeface="+mn-lt"/>
                  <a:ea typeface="+mn-ea"/>
                </a:rPr>
                <a:t>1 Footnote</a:t>
              </a:r>
            </a:p>
          </p:txBody>
        </p:sp>
        <p:sp>
          <p:nvSpPr>
            <p:cNvPr id="13" name="5. Source">
              <a:extLst>
                <a:ext uri="{FF2B5EF4-FFF2-40B4-BE49-F238E27FC236}">
                  <a16:creationId xmlns:a16="http://schemas.microsoft.com/office/drawing/2014/main" id="{8BDAB961-1610-443C-B189-92B8CFF5533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9063" y="6507558"/>
              <a:ext cx="7200000" cy="123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marL="609600" indent="-609600" defTabSz="895350">
                <a:tabLst>
                  <a:tab pos="630238" algn="l"/>
                </a:tabLst>
              </a:pPr>
              <a:r>
                <a:rPr lang="en-US" sz="800" baseline="0" dirty="0">
                  <a:solidFill>
                    <a:schemeClr val="tx1"/>
                  </a:solidFill>
                  <a:latin typeface="+mn-lt"/>
                  <a:ea typeface="+mn-ea"/>
                </a:rPr>
                <a:t>SOURCE: Source</a:t>
              </a:r>
            </a:p>
          </p:txBody>
        </p:sp>
      </p:grpSp>
      <p:pic>
        <p:nvPicPr>
          <p:cNvPr id="15" name="Graphic 14">
            <a:extLst>
              <a:ext uri="{FF2B5EF4-FFF2-40B4-BE49-F238E27FC236}">
                <a16:creationId xmlns:a16="http://schemas.microsoft.com/office/drawing/2014/main" id="{59662FDA-3AD7-49C7-A699-343E8D78A0C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1355" y="6532047"/>
            <a:ext cx="695251" cy="145916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F94AA19B-DE5F-41F0-B3CE-C3D9BA4CE6C0}"/>
              </a:ext>
            </a:extLst>
          </p:cNvPr>
          <p:cNvSpPr txBox="1">
            <a:spLocks/>
          </p:cNvSpPr>
          <p:nvPr userDrawn="1"/>
        </p:nvSpPr>
        <p:spPr>
          <a:xfrm>
            <a:off x="11225863" y="6432665"/>
            <a:ext cx="5732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58F33DB-420C-4C6B-8ADD-EC1D9E54B115}" type="slidenum">
              <a:rPr lang="pt-PT" sz="1200" b="0" smtClean="0">
                <a:solidFill>
                  <a:schemeClr val="tx1"/>
                </a:solidFill>
                <a:latin typeface="+mj-lt"/>
              </a:rPr>
              <a:pPr algn="l"/>
              <a:t>‹#›</a:t>
            </a:fld>
            <a:endParaRPr lang="pt-PT" sz="1200" b="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7FA27D7-C790-4CA8-B347-727FD3CB1D4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3" y="6528268"/>
            <a:ext cx="111805" cy="193795"/>
          </a:xfrm>
          <a:prstGeom prst="rect">
            <a:avLst/>
          </a:prstGeom>
        </p:spPr>
      </p:pic>
      <p:pic>
        <p:nvPicPr>
          <p:cNvPr id="21" name="Imagem 54">
            <a:extLst>
              <a:ext uri="{FF2B5EF4-FFF2-40B4-BE49-F238E27FC236}">
                <a16:creationId xmlns:a16="http://schemas.microsoft.com/office/drawing/2014/main" id="{9EF89D63-466A-4C4B-91EB-785E1DD8092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45216" y="330716"/>
            <a:ext cx="137877" cy="227930"/>
          </a:xfrm>
          <a:prstGeom prst="rect">
            <a:avLst/>
          </a:prstGeom>
        </p:spPr>
      </p:pic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F0EAE806-3761-4728-A448-3AED8688A7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1844" y="6465199"/>
            <a:ext cx="9788575" cy="27692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lv-LV" dirty="0"/>
              <a:t>Source: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668BECC7-193F-4D16-869F-139600BCF97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1355" y="6532047"/>
            <a:ext cx="695251" cy="145916"/>
          </a:xfrm>
          <a:prstGeom prst="rect">
            <a:avLst/>
          </a:prstGeom>
        </p:spPr>
      </p:pic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A2D5AE4C-8637-41CF-B7AD-8B6C78DDF224}"/>
              </a:ext>
            </a:extLst>
          </p:cNvPr>
          <p:cNvSpPr txBox="1">
            <a:spLocks/>
          </p:cNvSpPr>
          <p:nvPr userDrawn="1"/>
        </p:nvSpPr>
        <p:spPr>
          <a:xfrm>
            <a:off x="11225863" y="6432665"/>
            <a:ext cx="5732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58F33DB-420C-4C6B-8ADD-EC1D9E54B115}" type="slidenum">
              <a:rPr lang="pt-PT" sz="1200" b="0" smtClean="0">
                <a:solidFill>
                  <a:schemeClr val="tx1"/>
                </a:solidFill>
                <a:latin typeface="+mj-lt"/>
              </a:rPr>
              <a:pPr algn="l"/>
              <a:t>‹#›</a:t>
            </a:fld>
            <a:endParaRPr lang="pt-PT" sz="1200" b="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1CA0FE0-A088-411E-83D0-4EE5ECAF050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3" y="6528268"/>
            <a:ext cx="111805" cy="193795"/>
          </a:xfrm>
          <a:prstGeom prst="rect">
            <a:avLst/>
          </a:prstGeom>
        </p:spPr>
      </p:pic>
      <p:pic>
        <p:nvPicPr>
          <p:cNvPr id="27" name="Imagem 54">
            <a:extLst>
              <a:ext uri="{FF2B5EF4-FFF2-40B4-BE49-F238E27FC236}">
                <a16:creationId xmlns:a16="http://schemas.microsoft.com/office/drawing/2014/main" id="{F82D7D25-8715-4E2D-B6EC-D7C058636D0D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45216" y="330716"/>
            <a:ext cx="137877" cy="227930"/>
          </a:xfrm>
          <a:prstGeom prst="rect">
            <a:avLst/>
          </a:prstGeom>
        </p:spPr>
      </p:pic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72A65CF7-B2F6-4CFD-8F49-2E0EB82A9C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91844" y="6465199"/>
            <a:ext cx="9788575" cy="27692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lv-LV" dirty="0"/>
              <a:t>Source:</a:t>
            </a:r>
          </a:p>
        </p:txBody>
      </p:sp>
      <p:sp>
        <p:nvSpPr>
          <p:cNvPr id="29" name="Picture Placeholder 76">
            <a:extLst>
              <a:ext uri="{FF2B5EF4-FFF2-40B4-BE49-F238E27FC236}">
                <a16:creationId xmlns:a16="http://schemas.microsoft.com/office/drawing/2014/main" id="{EFA5B246-5C96-4239-A880-0E7D477ACFF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92200" y="1556649"/>
            <a:ext cx="2880573" cy="2880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b="1"/>
            </a:lvl1pPr>
          </a:lstStyle>
          <a:p>
            <a:pPr marL="172800" marR="0" lvl="0" indent="-1728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Add &amp; change picture to Black &amp; White</a:t>
            </a:r>
          </a:p>
        </p:txBody>
      </p:sp>
      <p:cxnSp>
        <p:nvCxnSpPr>
          <p:cNvPr id="30" name="Conexão reta 8">
            <a:extLst>
              <a:ext uri="{FF2B5EF4-FFF2-40B4-BE49-F238E27FC236}">
                <a16:creationId xmlns:a16="http://schemas.microsoft.com/office/drawing/2014/main" id="{AC4D03F7-59F8-4307-B9C5-BD6D87745C29}"/>
              </a:ext>
            </a:extLst>
          </p:cNvPr>
          <p:cNvCxnSpPr>
            <a:cxnSpLocks/>
          </p:cNvCxnSpPr>
          <p:nvPr userDrawn="1"/>
        </p:nvCxnSpPr>
        <p:spPr>
          <a:xfrm>
            <a:off x="1106103" y="4991864"/>
            <a:ext cx="2880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ângulo 9">
            <a:extLst>
              <a:ext uri="{FF2B5EF4-FFF2-40B4-BE49-F238E27FC236}">
                <a16:creationId xmlns:a16="http://schemas.microsoft.com/office/drawing/2014/main" id="{87C13744-752B-4450-B1D0-B252E234D687}"/>
              </a:ext>
            </a:extLst>
          </p:cNvPr>
          <p:cNvSpPr/>
          <p:nvPr userDrawn="1"/>
        </p:nvSpPr>
        <p:spPr>
          <a:xfrm>
            <a:off x="1106103" y="4991864"/>
            <a:ext cx="390525" cy="4571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2" name="Título 1">
            <a:extLst>
              <a:ext uri="{FF2B5EF4-FFF2-40B4-BE49-F238E27FC236}">
                <a16:creationId xmlns:a16="http://schemas.microsoft.com/office/drawing/2014/main" id="{7A94FAE5-C853-4187-B1B7-1EC021137DA7}"/>
              </a:ext>
            </a:extLst>
          </p:cNvPr>
          <p:cNvSpPr txBox="1">
            <a:spLocks/>
          </p:cNvSpPr>
          <p:nvPr userDrawn="1"/>
        </p:nvSpPr>
        <p:spPr>
          <a:xfrm>
            <a:off x="1092200" y="262512"/>
            <a:ext cx="3506088" cy="574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kern="1200" cap="all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t-PT" sz="2000" dirty="0" err="1">
                <a:solidFill>
                  <a:schemeClr val="accent2"/>
                </a:solidFill>
              </a:rPr>
              <a:t>CivittA</a:t>
            </a:r>
            <a:r>
              <a:rPr lang="pt-PT" sz="2500" dirty="0">
                <a:solidFill>
                  <a:schemeClr val="accent2"/>
                </a:solidFill>
              </a:rPr>
              <a:t>:</a:t>
            </a:r>
            <a:br>
              <a:rPr lang="pt-PT" sz="2000" dirty="0">
                <a:solidFill>
                  <a:schemeClr val="accent4"/>
                </a:solidFill>
              </a:rPr>
            </a:br>
            <a:r>
              <a:rPr lang="pt-PT" sz="2000" dirty="0">
                <a:solidFill>
                  <a:schemeClr val="accent1"/>
                </a:solidFill>
              </a:rPr>
              <a:t>OUR EXPERTS</a:t>
            </a:r>
          </a:p>
        </p:txBody>
      </p:sp>
      <p:sp>
        <p:nvSpPr>
          <p:cNvPr id="33" name="Rectangle 5">
            <a:extLst>
              <a:ext uri="{FF2B5EF4-FFF2-40B4-BE49-F238E27FC236}">
                <a16:creationId xmlns:a16="http://schemas.microsoft.com/office/drawing/2014/main" id="{9DBE5821-1121-41A5-8613-A5E733CBA9FD}"/>
              </a:ext>
            </a:extLst>
          </p:cNvPr>
          <p:cNvSpPr/>
          <p:nvPr userDrawn="1"/>
        </p:nvSpPr>
        <p:spPr>
          <a:xfrm>
            <a:off x="4347677" y="4982904"/>
            <a:ext cx="864000" cy="36000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9525" algn="just">
              <a:spcAft>
                <a:spcPts val="300"/>
              </a:spcAft>
              <a:defRPr/>
            </a:pPr>
            <a:r>
              <a:rPr lang="en-GB" sz="1400" b="1" dirty="0">
                <a:solidFill>
                  <a:schemeClr val="accent1"/>
                </a:solidFill>
              </a:rPr>
              <a:t>Industries:</a:t>
            </a:r>
            <a:endParaRPr lang="en-GB" sz="1400" dirty="0">
              <a:solidFill>
                <a:srgbClr val="000000"/>
              </a:solidFill>
              <a:ea typeface="ＭＳ Ｐゴシック" pitchFamily="34" charset="-128"/>
              <a:cs typeface="Calibri"/>
            </a:endParaRPr>
          </a:p>
        </p:txBody>
      </p:sp>
      <p:sp>
        <p:nvSpPr>
          <p:cNvPr id="34" name="Rectangle 5">
            <a:extLst>
              <a:ext uri="{FF2B5EF4-FFF2-40B4-BE49-F238E27FC236}">
                <a16:creationId xmlns:a16="http://schemas.microsoft.com/office/drawing/2014/main" id="{FCE4148E-9CD6-4B63-A7F1-2C39E2BBB33F}"/>
              </a:ext>
            </a:extLst>
          </p:cNvPr>
          <p:cNvSpPr/>
          <p:nvPr userDrawn="1"/>
        </p:nvSpPr>
        <p:spPr>
          <a:xfrm>
            <a:off x="4347677" y="5366570"/>
            <a:ext cx="864000" cy="36000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9525" algn="just">
              <a:spcAft>
                <a:spcPts val="300"/>
              </a:spcAft>
              <a:defRPr/>
            </a:pPr>
            <a:r>
              <a:rPr lang="en-GB" sz="1400" b="1" dirty="0">
                <a:solidFill>
                  <a:schemeClr val="accent1"/>
                </a:solidFill>
              </a:rPr>
              <a:t>Languages:</a:t>
            </a:r>
            <a:endParaRPr lang="en-GB" sz="1400" dirty="0">
              <a:solidFill>
                <a:srgbClr val="000000"/>
              </a:solidFill>
              <a:ea typeface="ＭＳ Ｐゴシック" pitchFamily="34" charset="-128"/>
              <a:cs typeface="Calibri"/>
            </a:endParaRPr>
          </a:p>
        </p:txBody>
      </p:sp>
      <p:pic>
        <p:nvPicPr>
          <p:cNvPr id="35" name="Imagem 54">
            <a:extLst>
              <a:ext uri="{FF2B5EF4-FFF2-40B4-BE49-F238E27FC236}">
                <a16:creationId xmlns:a16="http://schemas.microsoft.com/office/drawing/2014/main" id="{45635088-A572-4532-925A-C3F4DE30195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45216" y="330716"/>
            <a:ext cx="137877" cy="227930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3583D6A5-25DC-4441-A883-24CDD6BB30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1355" y="6532047"/>
            <a:ext cx="695251" cy="145916"/>
          </a:xfrm>
          <a:prstGeom prst="rect">
            <a:avLst/>
          </a:prstGeom>
        </p:spPr>
      </p:pic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180E5750-413A-4A4B-801F-D143BFA76B8A}"/>
              </a:ext>
            </a:extLst>
          </p:cNvPr>
          <p:cNvSpPr txBox="1">
            <a:spLocks/>
          </p:cNvSpPr>
          <p:nvPr userDrawn="1"/>
        </p:nvSpPr>
        <p:spPr>
          <a:xfrm>
            <a:off x="11225863" y="6432665"/>
            <a:ext cx="5732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58F33DB-420C-4C6B-8ADD-EC1D9E54B115}" type="slidenum">
              <a:rPr lang="pt-PT" sz="1200" b="0" smtClean="0">
                <a:solidFill>
                  <a:schemeClr val="tx1"/>
                </a:solidFill>
                <a:latin typeface="+mj-lt"/>
              </a:rPr>
              <a:pPr algn="l"/>
              <a:t>‹#›</a:t>
            </a:fld>
            <a:endParaRPr lang="pt-PT" sz="1200" b="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F38E4FD8-A944-4B17-9541-E81C8C5B819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3" y="6528268"/>
            <a:ext cx="111805" cy="193795"/>
          </a:xfrm>
          <a:prstGeom prst="rect">
            <a:avLst/>
          </a:prstGeom>
        </p:spPr>
      </p:pic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7BBB9360-9F49-4C3E-9372-B718BF6700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91844" y="6465199"/>
            <a:ext cx="9788575" cy="27692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lv-LV" dirty="0"/>
              <a:t>Source:</a:t>
            </a:r>
          </a:p>
        </p:txBody>
      </p: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843660FC-82B1-4E03-8468-131C7CC93ED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792773" y="4687209"/>
            <a:ext cx="180000" cy="180000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"/>
            </a:lvl1pPr>
          </a:lstStyle>
          <a:p>
            <a:r>
              <a:rPr lang="en-US" dirty="0" err="1"/>
              <a:t>Linkedin</a:t>
            </a:r>
            <a:endParaRPr lang="en-US" dirty="0"/>
          </a:p>
          <a:p>
            <a:r>
              <a:rPr lang="en-US" dirty="0"/>
              <a:t>Icon</a:t>
            </a:r>
          </a:p>
        </p:txBody>
      </p:sp>
      <p:sp>
        <p:nvSpPr>
          <p:cNvPr id="41" name="Text Placeholder 8">
            <a:extLst>
              <a:ext uri="{FF2B5EF4-FFF2-40B4-BE49-F238E27FC236}">
                <a16:creationId xmlns:a16="http://schemas.microsoft.com/office/drawing/2014/main" id="{DAE54575-E9FF-4FBF-BE13-6178BEDC81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31904" y="4982904"/>
            <a:ext cx="6120309" cy="360000"/>
          </a:xfrm>
        </p:spPr>
        <p:txBody>
          <a:bodyPr lIns="0" tIns="0" rIns="0" bIns="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Industry 1 | Industry 2 | Industry 3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2C8EF3C9-4275-4F3A-8A49-A69CD2D89F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31904" y="5366570"/>
            <a:ext cx="6120309" cy="360000"/>
          </a:xfrm>
        </p:spPr>
        <p:txBody>
          <a:bodyPr lIns="0" tIns="0" rIns="0" bIns="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Language 1 | Language 2 | Language 3</a:t>
            </a:r>
          </a:p>
        </p:txBody>
      </p:sp>
      <p:sp>
        <p:nvSpPr>
          <p:cNvPr id="43" name="Text Placeholder 74">
            <a:extLst>
              <a:ext uri="{FF2B5EF4-FFF2-40B4-BE49-F238E27FC236}">
                <a16:creationId xmlns:a16="http://schemas.microsoft.com/office/drawing/2014/main" id="{728535AE-518D-45D4-A38D-059885D80B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47677" y="1970193"/>
            <a:ext cx="7004536" cy="261000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/>
            </a:lvl1pPr>
          </a:lstStyle>
          <a:p>
            <a:pPr lvl="0"/>
            <a:r>
              <a:rPr lang="en-US" dirty="0"/>
              <a:t>Add a brief description about your key experiences structure in few paragraphs. 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2ED0DA4B-D826-44A3-AEFD-BDC4DDC9652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92200" y="4633209"/>
            <a:ext cx="2610000" cy="288000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5130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F90331DE-6974-4F03-8800-3C6C8CEEF50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92200" y="5112265"/>
            <a:ext cx="2610000" cy="288000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5130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Position, CC (2 letters-country)</a:t>
            </a:r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D94E426A-432A-4649-8E0B-CB5F6C03BB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92200" y="5591321"/>
            <a:ext cx="2610000" cy="180000"/>
          </a:xfrm>
        </p:spPr>
        <p:txBody>
          <a:bodyPr lIns="0" tIns="0" rIns="0" bIns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accent1"/>
                </a:solidFill>
              </a:defRPr>
            </a:lvl1pPr>
            <a:lvl2pPr marL="5130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myname@civitta.com (CIVITTA Email)</a:t>
            </a:r>
          </a:p>
        </p:txBody>
      </p: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EE9955C3-400C-4BDE-9DDA-39AE9C1044B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92200" y="5838169"/>
            <a:ext cx="2610000" cy="180000"/>
          </a:xfrm>
        </p:spPr>
        <p:txBody>
          <a:bodyPr lIns="0" tIns="0" rIns="0" bIns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accent1"/>
                </a:solidFill>
              </a:defRPr>
            </a:lvl1pPr>
            <a:lvl2pPr marL="5130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+123 123 123 (Phone in INTL format)</a:t>
            </a:r>
          </a:p>
        </p:txBody>
      </p:sp>
    </p:spTree>
    <p:extLst>
      <p:ext uri="{BB962C8B-B14F-4D97-AF65-F5344CB8AC3E}">
        <p14:creationId xmlns:p14="http://schemas.microsoft.com/office/powerpoint/2010/main" val="25330040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88">
          <p15:clr>
            <a:srgbClr val="FBAE40"/>
          </p15:clr>
        </p15:guide>
        <p15:guide id="3" pos="7151">
          <p15:clr>
            <a:srgbClr val="FBAE40"/>
          </p15:clr>
        </p15:guide>
        <p15:guide id="4" orient="horz" pos="527">
          <p15:clr>
            <a:srgbClr val="FBAE40"/>
          </p15:clr>
        </p15:guide>
        <p15:guide id="5" orient="horz" pos="164">
          <p15:clr>
            <a:srgbClr val="FBAE40"/>
          </p15:clr>
        </p15:guide>
        <p15:guide id="6" orient="horz" pos="777">
          <p15:clr>
            <a:srgbClr val="FBAE40"/>
          </p15:clr>
        </p15:guide>
        <p15:guide id="7" orient="horz" pos="395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6C41E49-322F-40B2-A195-BA4AB241FD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136341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415" imgH="416" progId="TCLayout.ActiveDocument.1">
                  <p:embed/>
                </p:oleObj>
              </mc:Choice>
              <mc:Fallback>
                <p:oleObj name="Слайд think-cell" r:id="rId3" imgW="415" imgH="41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6C41E49-322F-40B2-A195-BA4AB241FD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1760D388-3621-4BA7-8183-F07B2D8A0CDE}"/>
              </a:ext>
            </a:extLst>
          </p:cNvPr>
          <p:cNvGrpSpPr/>
          <p:nvPr userDrawn="1"/>
        </p:nvGrpSpPr>
        <p:grpSpPr>
          <a:xfrm>
            <a:off x="0" y="0"/>
            <a:ext cx="12192000" cy="6862215"/>
            <a:chOff x="0" y="0"/>
            <a:chExt cx="12192000" cy="6862215"/>
          </a:xfrm>
        </p:grpSpPr>
        <p:pic>
          <p:nvPicPr>
            <p:cNvPr id="3" name="Picture Placeholder 26">
              <a:extLst>
                <a:ext uri="{FF2B5EF4-FFF2-40B4-BE49-F238E27FC236}">
                  <a16:creationId xmlns:a16="http://schemas.microsoft.com/office/drawing/2014/main" id="{29D0D61B-FC4B-45AF-9A35-5F879988152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2192000" cy="6862215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C60C53D-BB64-4A65-A4E0-CBCFC9A8350E}"/>
                </a:ext>
              </a:extLst>
            </p:cNvPr>
            <p:cNvSpPr txBox="1">
              <a:spLocks/>
            </p:cNvSpPr>
            <p:nvPr userDrawn="1"/>
          </p:nvSpPr>
          <p:spPr>
            <a:xfrm flipH="1">
              <a:off x="1489096" y="0"/>
              <a:ext cx="9841026" cy="6858000"/>
            </a:xfrm>
            <a:prstGeom prst="parallelogram">
              <a:avLst>
                <a:gd name="adj" fmla="val 31859"/>
              </a:avLst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txBody>
            <a:bodyPr wrap="square" lIns="360000" tIns="0" rIns="0" bIns="0" rtlCol="0" anchor="ctr" anchorCtr="0">
              <a:noAutofit/>
            </a:bodyPr>
            <a:lstStyle/>
            <a:p>
              <a:pPr marL="457200" indent="-457200">
                <a:lnSpc>
                  <a:spcPct val="150000"/>
                </a:lnSpc>
                <a:buSzPct val="100000"/>
                <a:buFont typeface="+mj-lt"/>
                <a:buAutoNum type="arabicPeriod"/>
              </a:pPr>
              <a:endParaRPr lang="pt-PT" sz="20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771704B-0809-450A-A754-030C478E72DB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3488671" y="2480199"/>
            <a:ext cx="4448175" cy="2417762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+mj-lt"/>
              <a:buAutoNum type="arabicPeriod"/>
              <a:tabLst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+mj-lt"/>
              <a:buAutoNum type="arabicPeriod"/>
              <a:tabLst/>
              <a:defRPr/>
            </a:pPr>
            <a:r>
              <a:rPr lang="en-US" dirty="0"/>
              <a:t>First topic text line</a:t>
            </a:r>
            <a:br>
              <a:rPr lang="en-US" dirty="0"/>
            </a:br>
            <a:r>
              <a:rPr lang="en-US" dirty="0"/>
              <a:t>Second topic text line</a:t>
            </a:r>
            <a:br>
              <a:rPr lang="en-US" dirty="0"/>
            </a:br>
            <a:r>
              <a:rPr lang="en-US" dirty="0"/>
              <a:t>Third topic text line</a:t>
            </a:r>
            <a:br>
              <a:rPr lang="en-US" dirty="0"/>
            </a:br>
            <a:r>
              <a:rPr lang="en-US" dirty="0"/>
              <a:t>Fourth topic text line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6F31A735-8A20-47FE-A447-9FB4B73AAD2C}"/>
              </a:ext>
            </a:extLst>
          </p:cNvPr>
          <p:cNvSpPr txBox="1">
            <a:spLocks/>
          </p:cNvSpPr>
          <p:nvPr userDrawn="1"/>
        </p:nvSpPr>
        <p:spPr>
          <a:xfrm>
            <a:off x="3679172" y="697142"/>
            <a:ext cx="3204227" cy="5969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3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 dirty="0">
                <a:solidFill>
                  <a:schemeClr val="accent2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7096226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688">
          <p15:clr>
            <a:srgbClr val="FBAE40"/>
          </p15:clr>
        </p15:guide>
        <p15:guide id="4" orient="horz" pos="164">
          <p15:clr>
            <a:srgbClr val="FBAE40"/>
          </p15:clr>
        </p15:guide>
        <p15:guide id="5" orient="horz" pos="5" userDrawn="1">
          <p15:clr>
            <a:srgbClr val="FBAE40"/>
          </p15:clr>
        </p15:guide>
        <p15:guide id="6" orient="horz" pos="3929">
          <p15:clr>
            <a:srgbClr val="FBAE40"/>
          </p15:clr>
        </p15:guide>
        <p15:guide id="7" pos="715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6C41E49-322F-40B2-A195-BA4AB241FD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756757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415" imgH="416" progId="TCLayout.ActiveDocument.1">
                  <p:embed/>
                </p:oleObj>
              </mc:Choice>
              <mc:Fallback>
                <p:oleObj name="Слайд think-cell" r:id="rId3" imgW="415" imgH="41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6C41E49-322F-40B2-A195-BA4AB241FD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Placeholder 26">
            <a:extLst>
              <a:ext uri="{FF2B5EF4-FFF2-40B4-BE49-F238E27FC236}">
                <a16:creationId xmlns:a16="http://schemas.microsoft.com/office/drawing/2014/main" id="{8E8FF0BF-2A13-4BF0-A9D2-F354E432C17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69113"/>
          </a:xfrm>
          <a:prstGeom prst="rect">
            <a:avLst/>
          </a:prstGeom>
        </p:spPr>
      </p:pic>
      <p:sp>
        <p:nvSpPr>
          <p:cNvPr id="5" name="Parallelogram 3">
            <a:extLst>
              <a:ext uri="{FF2B5EF4-FFF2-40B4-BE49-F238E27FC236}">
                <a16:creationId xmlns:a16="http://schemas.microsoft.com/office/drawing/2014/main" id="{9948FE7B-3CBA-4FE1-8A06-6684F8027283}"/>
              </a:ext>
            </a:extLst>
          </p:cNvPr>
          <p:cNvSpPr/>
          <p:nvPr userDrawn="1"/>
        </p:nvSpPr>
        <p:spPr>
          <a:xfrm flipH="1">
            <a:off x="0" y="0"/>
            <a:ext cx="6417866" cy="6876006"/>
          </a:xfrm>
          <a:custGeom>
            <a:avLst/>
            <a:gdLst>
              <a:gd name="connsiteX0" fmla="*/ 0 w 8133907"/>
              <a:gd name="connsiteY0" fmla="*/ 6858000 h 6858000"/>
              <a:gd name="connsiteX1" fmla="*/ 1714500 w 8133907"/>
              <a:gd name="connsiteY1" fmla="*/ 0 h 6858000"/>
              <a:gd name="connsiteX2" fmla="*/ 8133907 w 8133907"/>
              <a:gd name="connsiteY2" fmla="*/ 0 h 6858000"/>
              <a:gd name="connsiteX3" fmla="*/ 6419407 w 8133907"/>
              <a:gd name="connsiteY3" fmla="*/ 6858000 h 6858000"/>
              <a:gd name="connsiteX4" fmla="*/ 0 w 8133907"/>
              <a:gd name="connsiteY4" fmla="*/ 6858000 h 6858000"/>
              <a:gd name="connsiteX0" fmla="*/ 0 w 6419407"/>
              <a:gd name="connsiteY0" fmla="*/ 6879265 h 6879265"/>
              <a:gd name="connsiteX1" fmla="*/ 1714500 w 6419407"/>
              <a:gd name="connsiteY1" fmla="*/ 21265 h 6879265"/>
              <a:gd name="connsiteX2" fmla="*/ 4423144 w 6419407"/>
              <a:gd name="connsiteY2" fmla="*/ 0 h 6879265"/>
              <a:gd name="connsiteX3" fmla="*/ 6419407 w 6419407"/>
              <a:gd name="connsiteY3" fmla="*/ 6879265 h 6879265"/>
              <a:gd name="connsiteX4" fmla="*/ 0 w 6419407"/>
              <a:gd name="connsiteY4" fmla="*/ 6879265 h 6879265"/>
              <a:gd name="connsiteX0" fmla="*/ 0 w 6419407"/>
              <a:gd name="connsiteY0" fmla="*/ 6858000 h 6858000"/>
              <a:gd name="connsiteX1" fmla="*/ 1714500 w 6419407"/>
              <a:gd name="connsiteY1" fmla="*/ 0 h 6858000"/>
              <a:gd name="connsiteX2" fmla="*/ 5284381 w 6419407"/>
              <a:gd name="connsiteY2" fmla="*/ 10633 h 6858000"/>
              <a:gd name="connsiteX3" fmla="*/ 6419407 w 6419407"/>
              <a:gd name="connsiteY3" fmla="*/ 6858000 h 6858000"/>
              <a:gd name="connsiteX4" fmla="*/ 0 w 6419407"/>
              <a:gd name="connsiteY4" fmla="*/ 6858000 h 6858000"/>
              <a:gd name="connsiteX0" fmla="*/ 0 w 5284381"/>
              <a:gd name="connsiteY0" fmla="*/ 6858000 h 6858000"/>
              <a:gd name="connsiteX1" fmla="*/ 1714500 w 5284381"/>
              <a:gd name="connsiteY1" fmla="*/ 0 h 6858000"/>
              <a:gd name="connsiteX2" fmla="*/ 5284381 w 5284381"/>
              <a:gd name="connsiteY2" fmla="*/ 10633 h 6858000"/>
              <a:gd name="connsiteX3" fmla="*/ 4058979 w 5284381"/>
              <a:gd name="connsiteY3" fmla="*/ 6709144 h 6858000"/>
              <a:gd name="connsiteX4" fmla="*/ 0 w 5284381"/>
              <a:gd name="connsiteY4" fmla="*/ 6858000 h 6858000"/>
              <a:gd name="connsiteX0" fmla="*/ 0 w 5284381"/>
              <a:gd name="connsiteY0" fmla="*/ 6858000 h 6858000"/>
              <a:gd name="connsiteX1" fmla="*/ 1714500 w 5284381"/>
              <a:gd name="connsiteY1" fmla="*/ 0 h 6858000"/>
              <a:gd name="connsiteX2" fmla="*/ 5284381 w 5284381"/>
              <a:gd name="connsiteY2" fmla="*/ 10633 h 6858000"/>
              <a:gd name="connsiteX3" fmla="*/ 5239193 w 5284381"/>
              <a:gd name="connsiteY3" fmla="*/ 6857999 h 6858000"/>
              <a:gd name="connsiteX4" fmla="*/ 0 w 5284381"/>
              <a:gd name="connsiteY4" fmla="*/ 6858000 h 6858000"/>
              <a:gd name="connsiteX0" fmla="*/ 0 w 6443330"/>
              <a:gd name="connsiteY0" fmla="*/ 6868632 h 6868632"/>
              <a:gd name="connsiteX1" fmla="*/ 2873449 w 6443330"/>
              <a:gd name="connsiteY1" fmla="*/ 0 h 6868632"/>
              <a:gd name="connsiteX2" fmla="*/ 6443330 w 6443330"/>
              <a:gd name="connsiteY2" fmla="*/ 10633 h 6868632"/>
              <a:gd name="connsiteX3" fmla="*/ 6398142 w 6443330"/>
              <a:gd name="connsiteY3" fmla="*/ 6857999 h 6868632"/>
              <a:gd name="connsiteX4" fmla="*/ 0 w 6443330"/>
              <a:gd name="connsiteY4" fmla="*/ 6868632 h 6868632"/>
              <a:gd name="connsiteX0" fmla="*/ 0 w 6398142"/>
              <a:gd name="connsiteY0" fmla="*/ 6868632 h 6868632"/>
              <a:gd name="connsiteX1" fmla="*/ 2873449 w 6398142"/>
              <a:gd name="connsiteY1" fmla="*/ 0 h 6868632"/>
              <a:gd name="connsiteX2" fmla="*/ 6273209 w 6398142"/>
              <a:gd name="connsiteY2" fmla="*/ 127591 h 6868632"/>
              <a:gd name="connsiteX3" fmla="*/ 6398142 w 6398142"/>
              <a:gd name="connsiteY3" fmla="*/ 6857999 h 6868632"/>
              <a:gd name="connsiteX4" fmla="*/ 0 w 6398142"/>
              <a:gd name="connsiteY4" fmla="*/ 6868632 h 6868632"/>
              <a:gd name="connsiteX0" fmla="*/ 0 w 6398142"/>
              <a:gd name="connsiteY0" fmla="*/ 6868632 h 6868632"/>
              <a:gd name="connsiteX1" fmla="*/ 2873449 w 6398142"/>
              <a:gd name="connsiteY1" fmla="*/ 0 h 6868632"/>
              <a:gd name="connsiteX2" fmla="*/ 6379534 w 6398142"/>
              <a:gd name="connsiteY2" fmla="*/ 0 h 6868632"/>
              <a:gd name="connsiteX3" fmla="*/ 6398142 w 6398142"/>
              <a:gd name="connsiteY3" fmla="*/ 6857999 h 6868632"/>
              <a:gd name="connsiteX4" fmla="*/ 0 w 6398142"/>
              <a:gd name="connsiteY4" fmla="*/ 6868632 h 6868632"/>
              <a:gd name="connsiteX0" fmla="*/ 0 w 6398142"/>
              <a:gd name="connsiteY0" fmla="*/ 6868632 h 6868632"/>
              <a:gd name="connsiteX1" fmla="*/ 2873449 w 6398142"/>
              <a:gd name="connsiteY1" fmla="*/ 0 h 6868632"/>
              <a:gd name="connsiteX2" fmla="*/ 6283669 w 6398142"/>
              <a:gd name="connsiteY2" fmla="*/ 154858 h 6868632"/>
              <a:gd name="connsiteX3" fmla="*/ 6398142 w 6398142"/>
              <a:gd name="connsiteY3" fmla="*/ 6857999 h 6868632"/>
              <a:gd name="connsiteX4" fmla="*/ 0 w 6398142"/>
              <a:gd name="connsiteY4" fmla="*/ 6868632 h 6868632"/>
              <a:gd name="connsiteX0" fmla="*/ 0 w 6398142"/>
              <a:gd name="connsiteY0" fmla="*/ 6868632 h 6868632"/>
              <a:gd name="connsiteX1" fmla="*/ 2873449 w 6398142"/>
              <a:gd name="connsiteY1" fmla="*/ 0 h 6868632"/>
              <a:gd name="connsiteX2" fmla="*/ 6283669 w 6398142"/>
              <a:gd name="connsiteY2" fmla="*/ 7374 h 6868632"/>
              <a:gd name="connsiteX3" fmla="*/ 6398142 w 6398142"/>
              <a:gd name="connsiteY3" fmla="*/ 6857999 h 6868632"/>
              <a:gd name="connsiteX4" fmla="*/ 0 w 6398142"/>
              <a:gd name="connsiteY4" fmla="*/ 6868632 h 6868632"/>
              <a:gd name="connsiteX0" fmla="*/ 0 w 6403118"/>
              <a:gd name="connsiteY0" fmla="*/ 6868632 h 6868632"/>
              <a:gd name="connsiteX1" fmla="*/ 2873449 w 6403118"/>
              <a:gd name="connsiteY1" fmla="*/ 0 h 6868632"/>
              <a:gd name="connsiteX2" fmla="*/ 6401656 w 6403118"/>
              <a:gd name="connsiteY2" fmla="*/ 0 h 6868632"/>
              <a:gd name="connsiteX3" fmla="*/ 6398142 w 6403118"/>
              <a:gd name="connsiteY3" fmla="*/ 6857999 h 6868632"/>
              <a:gd name="connsiteX4" fmla="*/ 0 w 6403118"/>
              <a:gd name="connsiteY4" fmla="*/ 6868632 h 6868632"/>
              <a:gd name="connsiteX0" fmla="*/ 0 w 6410090"/>
              <a:gd name="connsiteY0" fmla="*/ 6876006 h 6876006"/>
              <a:gd name="connsiteX1" fmla="*/ 2873449 w 6410090"/>
              <a:gd name="connsiteY1" fmla="*/ 7374 h 6876006"/>
              <a:gd name="connsiteX2" fmla="*/ 6409030 w 6410090"/>
              <a:gd name="connsiteY2" fmla="*/ 0 h 6876006"/>
              <a:gd name="connsiteX3" fmla="*/ 6398142 w 6410090"/>
              <a:gd name="connsiteY3" fmla="*/ 6865373 h 6876006"/>
              <a:gd name="connsiteX4" fmla="*/ 0 w 6410090"/>
              <a:gd name="connsiteY4" fmla="*/ 6876006 h 6876006"/>
              <a:gd name="connsiteX0" fmla="*/ 0 w 6417237"/>
              <a:gd name="connsiteY0" fmla="*/ 6876006 h 6876006"/>
              <a:gd name="connsiteX1" fmla="*/ 2873449 w 6417237"/>
              <a:gd name="connsiteY1" fmla="*/ 7374 h 6876006"/>
              <a:gd name="connsiteX2" fmla="*/ 6416404 w 6417237"/>
              <a:gd name="connsiteY2" fmla="*/ 0 h 6876006"/>
              <a:gd name="connsiteX3" fmla="*/ 6398142 w 6417237"/>
              <a:gd name="connsiteY3" fmla="*/ 6865373 h 6876006"/>
              <a:gd name="connsiteX4" fmla="*/ 0 w 6417237"/>
              <a:gd name="connsiteY4" fmla="*/ 6876006 h 6876006"/>
              <a:gd name="connsiteX0" fmla="*/ 0 w 6416689"/>
              <a:gd name="connsiteY0" fmla="*/ 6876006 h 6876006"/>
              <a:gd name="connsiteX1" fmla="*/ 2873449 w 6416689"/>
              <a:gd name="connsiteY1" fmla="*/ 7374 h 6876006"/>
              <a:gd name="connsiteX2" fmla="*/ 6416404 w 6416689"/>
              <a:gd name="connsiteY2" fmla="*/ 0 h 6876006"/>
              <a:gd name="connsiteX3" fmla="*/ 6331774 w 6416689"/>
              <a:gd name="connsiteY3" fmla="*/ 6850625 h 6876006"/>
              <a:gd name="connsiteX4" fmla="*/ 0 w 6416689"/>
              <a:gd name="connsiteY4" fmla="*/ 6876006 h 6876006"/>
              <a:gd name="connsiteX0" fmla="*/ 0 w 6417464"/>
              <a:gd name="connsiteY0" fmla="*/ 6876006 h 6876006"/>
              <a:gd name="connsiteX1" fmla="*/ 2873449 w 6417464"/>
              <a:gd name="connsiteY1" fmla="*/ 7374 h 6876006"/>
              <a:gd name="connsiteX2" fmla="*/ 6416404 w 6417464"/>
              <a:gd name="connsiteY2" fmla="*/ 0 h 6876006"/>
              <a:gd name="connsiteX3" fmla="*/ 6405516 w 6417464"/>
              <a:gd name="connsiteY3" fmla="*/ 6872747 h 6876006"/>
              <a:gd name="connsiteX4" fmla="*/ 0 w 6417464"/>
              <a:gd name="connsiteY4" fmla="*/ 6876006 h 6876006"/>
              <a:gd name="connsiteX0" fmla="*/ 0 w 6417866"/>
              <a:gd name="connsiteY0" fmla="*/ 6876006 h 6876006"/>
              <a:gd name="connsiteX1" fmla="*/ 2873449 w 6417866"/>
              <a:gd name="connsiteY1" fmla="*/ 7374 h 6876006"/>
              <a:gd name="connsiteX2" fmla="*/ 6416404 w 6417866"/>
              <a:gd name="connsiteY2" fmla="*/ 0 h 6876006"/>
              <a:gd name="connsiteX3" fmla="*/ 6412890 w 6417866"/>
              <a:gd name="connsiteY3" fmla="*/ 6872747 h 6876006"/>
              <a:gd name="connsiteX4" fmla="*/ 0 w 6417866"/>
              <a:gd name="connsiteY4" fmla="*/ 6876006 h 6876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17866" h="6876006">
                <a:moveTo>
                  <a:pt x="0" y="6876006"/>
                </a:moveTo>
                <a:lnTo>
                  <a:pt x="2873449" y="7374"/>
                </a:lnTo>
                <a:lnTo>
                  <a:pt x="6416404" y="0"/>
                </a:lnTo>
                <a:cubicBezTo>
                  <a:pt x="6422607" y="2286000"/>
                  <a:pt x="6406687" y="4586747"/>
                  <a:pt x="6412890" y="6872747"/>
                </a:cubicBezTo>
                <a:lnTo>
                  <a:pt x="0" y="6876006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B53391-033D-447A-8B2D-3D13A51FBC1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3" y="6528268"/>
            <a:ext cx="111805" cy="1937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376405-525A-447E-97B6-1AC6F4F2675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830" y="3230056"/>
            <a:ext cx="140323" cy="238929"/>
          </a:xfrm>
          <a:prstGeom prst="rect">
            <a:avLst/>
          </a:prstGeom>
        </p:spPr>
      </p:pic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6A21F732-0372-4A3C-80EC-C360D6C2C763}"/>
              </a:ext>
            </a:extLst>
          </p:cNvPr>
          <p:cNvSpPr txBox="1">
            <a:spLocks/>
          </p:cNvSpPr>
          <p:nvPr userDrawn="1"/>
        </p:nvSpPr>
        <p:spPr>
          <a:xfrm>
            <a:off x="11232693" y="6470145"/>
            <a:ext cx="694507" cy="365125"/>
          </a:xfrm>
          <a:prstGeom prst="rect">
            <a:avLst/>
          </a:prstGeom>
        </p:spPr>
        <p:txBody>
          <a:bodyPr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2497C1-9B55-8F46-A2B2-A5AA2F2DC612}" type="slidenum">
              <a:rPr lang="pt-PT" sz="1200" smtClean="0"/>
              <a:pPr/>
              <a:t>‹#›</a:t>
            </a:fld>
            <a:endParaRPr lang="pt-PT" sz="1200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96E427D-A2CB-45E2-B206-8EB283403EFB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665163" y="3127396"/>
            <a:ext cx="3976687" cy="88553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+mj-lt"/>
              <a:buNone/>
              <a:tabLst/>
              <a:defRPr sz="28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/>
              <a:t>SECTION TITLE HERE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BEA1849-7A5F-4412-8E10-235D7DAC5D3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56605" y="566284"/>
            <a:ext cx="853120" cy="176866"/>
          </a:xfrm>
          <a:prstGeom prst="rect">
            <a:avLst/>
          </a:prstGeom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CF81B69-F736-4448-BD03-33C8DB7DD19B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665163" y="4023029"/>
            <a:ext cx="3976687" cy="88553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+mj-lt"/>
              <a:buNone/>
              <a:tabLst/>
              <a:defRPr sz="14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>
              <a:defRPr/>
            </a:pPr>
            <a:r>
              <a:rPr lang="en-US" dirty="0"/>
              <a:t>Section description goes here (1-2 sentences, 2 lines – optimal, 3 lines max)</a:t>
            </a:r>
          </a:p>
        </p:txBody>
      </p:sp>
    </p:spTree>
    <p:extLst>
      <p:ext uri="{BB962C8B-B14F-4D97-AF65-F5344CB8AC3E}">
        <p14:creationId xmlns:p14="http://schemas.microsoft.com/office/powerpoint/2010/main" val="35862425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688" userDrawn="1">
          <p15:clr>
            <a:srgbClr val="FBAE40"/>
          </p15:clr>
        </p15:guide>
        <p15:guide id="4" orient="horz" pos="164" userDrawn="1">
          <p15:clr>
            <a:srgbClr val="FBAE40"/>
          </p15:clr>
        </p15:guide>
        <p15:guide id="6" orient="horz" pos="3929" userDrawn="1">
          <p15:clr>
            <a:srgbClr val="FBAE40"/>
          </p15:clr>
        </p15:guide>
        <p15:guide id="7" pos="715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6C41E49-322F-40B2-A195-BA4AB241FD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398498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415" imgH="416" progId="TCLayout.ActiveDocument.1">
                  <p:embed/>
                </p:oleObj>
              </mc:Choice>
              <mc:Fallback>
                <p:oleObj name="Слайд think-cell" r:id="rId3" imgW="415" imgH="41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6C41E49-322F-40B2-A195-BA4AB241FD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Placeholder 26">
            <a:extLst>
              <a:ext uri="{FF2B5EF4-FFF2-40B4-BE49-F238E27FC236}">
                <a16:creationId xmlns:a16="http://schemas.microsoft.com/office/drawing/2014/main" id="{07DEB308-B251-47F4-AB02-5B6C58CC54C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69113"/>
          </a:xfrm>
          <a:prstGeom prst="rect">
            <a:avLst/>
          </a:prstGeom>
        </p:spPr>
      </p:pic>
      <p:sp>
        <p:nvSpPr>
          <p:cNvPr id="15" name="Parallelogram 3">
            <a:extLst>
              <a:ext uri="{FF2B5EF4-FFF2-40B4-BE49-F238E27FC236}">
                <a16:creationId xmlns:a16="http://schemas.microsoft.com/office/drawing/2014/main" id="{951FA470-9216-4C2E-9489-7A98B2D7829E}"/>
              </a:ext>
            </a:extLst>
          </p:cNvPr>
          <p:cNvSpPr/>
          <p:nvPr userDrawn="1"/>
        </p:nvSpPr>
        <p:spPr>
          <a:xfrm flipH="1">
            <a:off x="0" y="0"/>
            <a:ext cx="6417866" cy="6876006"/>
          </a:xfrm>
          <a:custGeom>
            <a:avLst/>
            <a:gdLst>
              <a:gd name="connsiteX0" fmla="*/ 0 w 8133907"/>
              <a:gd name="connsiteY0" fmla="*/ 6858000 h 6858000"/>
              <a:gd name="connsiteX1" fmla="*/ 1714500 w 8133907"/>
              <a:gd name="connsiteY1" fmla="*/ 0 h 6858000"/>
              <a:gd name="connsiteX2" fmla="*/ 8133907 w 8133907"/>
              <a:gd name="connsiteY2" fmla="*/ 0 h 6858000"/>
              <a:gd name="connsiteX3" fmla="*/ 6419407 w 8133907"/>
              <a:gd name="connsiteY3" fmla="*/ 6858000 h 6858000"/>
              <a:gd name="connsiteX4" fmla="*/ 0 w 8133907"/>
              <a:gd name="connsiteY4" fmla="*/ 6858000 h 6858000"/>
              <a:gd name="connsiteX0" fmla="*/ 0 w 6419407"/>
              <a:gd name="connsiteY0" fmla="*/ 6879265 h 6879265"/>
              <a:gd name="connsiteX1" fmla="*/ 1714500 w 6419407"/>
              <a:gd name="connsiteY1" fmla="*/ 21265 h 6879265"/>
              <a:gd name="connsiteX2" fmla="*/ 4423144 w 6419407"/>
              <a:gd name="connsiteY2" fmla="*/ 0 h 6879265"/>
              <a:gd name="connsiteX3" fmla="*/ 6419407 w 6419407"/>
              <a:gd name="connsiteY3" fmla="*/ 6879265 h 6879265"/>
              <a:gd name="connsiteX4" fmla="*/ 0 w 6419407"/>
              <a:gd name="connsiteY4" fmla="*/ 6879265 h 6879265"/>
              <a:gd name="connsiteX0" fmla="*/ 0 w 6419407"/>
              <a:gd name="connsiteY0" fmla="*/ 6858000 h 6858000"/>
              <a:gd name="connsiteX1" fmla="*/ 1714500 w 6419407"/>
              <a:gd name="connsiteY1" fmla="*/ 0 h 6858000"/>
              <a:gd name="connsiteX2" fmla="*/ 5284381 w 6419407"/>
              <a:gd name="connsiteY2" fmla="*/ 10633 h 6858000"/>
              <a:gd name="connsiteX3" fmla="*/ 6419407 w 6419407"/>
              <a:gd name="connsiteY3" fmla="*/ 6858000 h 6858000"/>
              <a:gd name="connsiteX4" fmla="*/ 0 w 6419407"/>
              <a:gd name="connsiteY4" fmla="*/ 6858000 h 6858000"/>
              <a:gd name="connsiteX0" fmla="*/ 0 w 5284381"/>
              <a:gd name="connsiteY0" fmla="*/ 6858000 h 6858000"/>
              <a:gd name="connsiteX1" fmla="*/ 1714500 w 5284381"/>
              <a:gd name="connsiteY1" fmla="*/ 0 h 6858000"/>
              <a:gd name="connsiteX2" fmla="*/ 5284381 w 5284381"/>
              <a:gd name="connsiteY2" fmla="*/ 10633 h 6858000"/>
              <a:gd name="connsiteX3" fmla="*/ 4058979 w 5284381"/>
              <a:gd name="connsiteY3" fmla="*/ 6709144 h 6858000"/>
              <a:gd name="connsiteX4" fmla="*/ 0 w 5284381"/>
              <a:gd name="connsiteY4" fmla="*/ 6858000 h 6858000"/>
              <a:gd name="connsiteX0" fmla="*/ 0 w 5284381"/>
              <a:gd name="connsiteY0" fmla="*/ 6858000 h 6858000"/>
              <a:gd name="connsiteX1" fmla="*/ 1714500 w 5284381"/>
              <a:gd name="connsiteY1" fmla="*/ 0 h 6858000"/>
              <a:gd name="connsiteX2" fmla="*/ 5284381 w 5284381"/>
              <a:gd name="connsiteY2" fmla="*/ 10633 h 6858000"/>
              <a:gd name="connsiteX3" fmla="*/ 5239193 w 5284381"/>
              <a:gd name="connsiteY3" fmla="*/ 6857999 h 6858000"/>
              <a:gd name="connsiteX4" fmla="*/ 0 w 5284381"/>
              <a:gd name="connsiteY4" fmla="*/ 6858000 h 6858000"/>
              <a:gd name="connsiteX0" fmla="*/ 0 w 6443330"/>
              <a:gd name="connsiteY0" fmla="*/ 6868632 h 6868632"/>
              <a:gd name="connsiteX1" fmla="*/ 2873449 w 6443330"/>
              <a:gd name="connsiteY1" fmla="*/ 0 h 6868632"/>
              <a:gd name="connsiteX2" fmla="*/ 6443330 w 6443330"/>
              <a:gd name="connsiteY2" fmla="*/ 10633 h 6868632"/>
              <a:gd name="connsiteX3" fmla="*/ 6398142 w 6443330"/>
              <a:gd name="connsiteY3" fmla="*/ 6857999 h 6868632"/>
              <a:gd name="connsiteX4" fmla="*/ 0 w 6443330"/>
              <a:gd name="connsiteY4" fmla="*/ 6868632 h 6868632"/>
              <a:gd name="connsiteX0" fmla="*/ 0 w 6398142"/>
              <a:gd name="connsiteY0" fmla="*/ 6868632 h 6868632"/>
              <a:gd name="connsiteX1" fmla="*/ 2873449 w 6398142"/>
              <a:gd name="connsiteY1" fmla="*/ 0 h 6868632"/>
              <a:gd name="connsiteX2" fmla="*/ 6273209 w 6398142"/>
              <a:gd name="connsiteY2" fmla="*/ 127591 h 6868632"/>
              <a:gd name="connsiteX3" fmla="*/ 6398142 w 6398142"/>
              <a:gd name="connsiteY3" fmla="*/ 6857999 h 6868632"/>
              <a:gd name="connsiteX4" fmla="*/ 0 w 6398142"/>
              <a:gd name="connsiteY4" fmla="*/ 6868632 h 6868632"/>
              <a:gd name="connsiteX0" fmla="*/ 0 w 6398142"/>
              <a:gd name="connsiteY0" fmla="*/ 6868632 h 6868632"/>
              <a:gd name="connsiteX1" fmla="*/ 2873449 w 6398142"/>
              <a:gd name="connsiteY1" fmla="*/ 0 h 6868632"/>
              <a:gd name="connsiteX2" fmla="*/ 6379534 w 6398142"/>
              <a:gd name="connsiteY2" fmla="*/ 0 h 6868632"/>
              <a:gd name="connsiteX3" fmla="*/ 6398142 w 6398142"/>
              <a:gd name="connsiteY3" fmla="*/ 6857999 h 6868632"/>
              <a:gd name="connsiteX4" fmla="*/ 0 w 6398142"/>
              <a:gd name="connsiteY4" fmla="*/ 6868632 h 6868632"/>
              <a:gd name="connsiteX0" fmla="*/ 0 w 6398142"/>
              <a:gd name="connsiteY0" fmla="*/ 6868632 h 6868632"/>
              <a:gd name="connsiteX1" fmla="*/ 2873449 w 6398142"/>
              <a:gd name="connsiteY1" fmla="*/ 0 h 6868632"/>
              <a:gd name="connsiteX2" fmla="*/ 6283669 w 6398142"/>
              <a:gd name="connsiteY2" fmla="*/ 154858 h 6868632"/>
              <a:gd name="connsiteX3" fmla="*/ 6398142 w 6398142"/>
              <a:gd name="connsiteY3" fmla="*/ 6857999 h 6868632"/>
              <a:gd name="connsiteX4" fmla="*/ 0 w 6398142"/>
              <a:gd name="connsiteY4" fmla="*/ 6868632 h 6868632"/>
              <a:gd name="connsiteX0" fmla="*/ 0 w 6398142"/>
              <a:gd name="connsiteY0" fmla="*/ 6868632 h 6868632"/>
              <a:gd name="connsiteX1" fmla="*/ 2873449 w 6398142"/>
              <a:gd name="connsiteY1" fmla="*/ 0 h 6868632"/>
              <a:gd name="connsiteX2" fmla="*/ 6283669 w 6398142"/>
              <a:gd name="connsiteY2" fmla="*/ 7374 h 6868632"/>
              <a:gd name="connsiteX3" fmla="*/ 6398142 w 6398142"/>
              <a:gd name="connsiteY3" fmla="*/ 6857999 h 6868632"/>
              <a:gd name="connsiteX4" fmla="*/ 0 w 6398142"/>
              <a:gd name="connsiteY4" fmla="*/ 6868632 h 6868632"/>
              <a:gd name="connsiteX0" fmla="*/ 0 w 6403118"/>
              <a:gd name="connsiteY0" fmla="*/ 6868632 h 6868632"/>
              <a:gd name="connsiteX1" fmla="*/ 2873449 w 6403118"/>
              <a:gd name="connsiteY1" fmla="*/ 0 h 6868632"/>
              <a:gd name="connsiteX2" fmla="*/ 6401656 w 6403118"/>
              <a:gd name="connsiteY2" fmla="*/ 0 h 6868632"/>
              <a:gd name="connsiteX3" fmla="*/ 6398142 w 6403118"/>
              <a:gd name="connsiteY3" fmla="*/ 6857999 h 6868632"/>
              <a:gd name="connsiteX4" fmla="*/ 0 w 6403118"/>
              <a:gd name="connsiteY4" fmla="*/ 6868632 h 6868632"/>
              <a:gd name="connsiteX0" fmla="*/ 0 w 6410090"/>
              <a:gd name="connsiteY0" fmla="*/ 6876006 h 6876006"/>
              <a:gd name="connsiteX1" fmla="*/ 2873449 w 6410090"/>
              <a:gd name="connsiteY1" fmla="*/ 7374 h 6876006"/>
              <a:gd name="connsiteX2" fmla="*/ 6409030 w 6410090"/>
              <a:gd name="connsiteY2" fmla="*/ 0 h 6876006"/>
              <a:gd name="connsiteX3" fmla="*/ 6398142 w 6410090"/>
              <a:gd name="connsiteY3" fmla="*/ 6865373 h 6876006"/>
              <a:gd name="connsiteX4" fmla="*/ 0 w 6410090"/>
              <a:gd name="connsiteY4" fmla="*/ 6876006 h 6876006"/>
              <a:gd name="connsiteX0" fmla="*/ 0 w 6417237"/>
              <a:gd name="connsiteY0" fmla="*/ 6876006 h 6876006"/>
              <a:gd name="connsiteX1" fmla="*/ 2873449 w 6417237"/>
              <a:gd name="connsiteY1" fmla="*/ 7374 h 6876006"/>
              <a:gd name="connsiteX2" fmla="*/ 6416404 w 6417237"/>
              <a:gd name="connsiteY2" fmla="*/ 0 h 6876006"/>
              <a:gd name="connsiteX3" fmla="*/ 6398142 w 6417237"/>
              <a:gd name="connsiteY3" fmla="*/ 6865373 h 6876006"/>
              <a:gd name="connsiteX4" fmla="*/ 0 w 6417237"/>
              <a:gd name="connsiteY4" fmla="*/ 6876006 h 6876006"/>
              <a:gd name="connsiteX0" fmla="*/ 0 w 6416689"/>
              <a:gd name="connsiteY0" fmla="*/ 6876006 h 6876006"/>
              <a:gd name="connsiteX1" fmla="*/ 2873449 w 6416689"/>
              <a:gd name="connsiteY1" fmla="*/ 7374 h 6876006"/>
              <a:gd name="connsiteX2" fmla="*/ 6416404 w 6416689"/>
              <a:gd name="connsiteY2" fmla="*/ 0 h 6876006"/>
              <a:gd name="connsiteX3" fmla="*/ 6331774 w 6416689"/>
              <a:gd name="connsiteY3" fmla="*/ 6850625 h 6876006"/>
              <a:gd name="connsiteX4" fmla="*/ 0 w 6416689"/>
              <a:gd name="connsiteY4" fmla="*/ 6876006 h 6876006"/>
              <a:gd name="connsiteX0" fmla="*/ 0 w 6417464"/>
              <a:gd name="connsiteY0" fmla="*/ 6876006 h 6876006"/>
              <a:gd name="connsiteX1" fmla="*/ 2873449 w 6417464"/>
              <a:gd name="connsiteY1" fmla="*/ 7374 h 6876006"/>
              <a:gd name="connsiteX2" fmla="*/ 6416404 w 6417464"/>
              <a:gd name="connsiteY2" fmla="*/ 0 h 6876006"/>
              <a:gd name="connsiteX3" fmla="*/ 6405516 w 6417464"/>
              <a:gd name="connsiteY3" fmla="*/ 6872747 h 6876006"/>
              <a:gd name="connsiteX4" fmla="*/ 0 w 6417464"/>
              <a:gd name="connsiteY4" fmla="*/ 6876006 h 6876006"/>
              <a:gd name="connsiteX0" fmla="*/ 0 w 6417866"/>
              <a:gd name="connsiteY0" fmla="*/ 6876006 h 6876006"/>
              <a:gd name="connsiteX1" fmla="*/ 2873449 w 6417866"/>
              <a:gd name="connsiteY1" fmla="*/ 7374 h 6876006"/>
              <a:gd name="connsiteX2" fmla="*/ 6416404 w 6417866"/>
              <a:gd name="connsiteY2" fmla="*/ 0 h 6876006"/>
              <a:gd name="connsiteX3" fmla="*/ 6412890 w 6417866"/>
              <a:gd name="connsiteY3" fmla="*/ 6872747 h 6876006"/>
              <a:gd name="connsiteX4" fmla="*/ 0 w 6417866"/>
              <a:gd name="connsiteY4" fmla="*/ 6876006 h 6876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17866" h="6876006">
                <a:moveTo>
                  <a:pt x="0" y="6876006"/>
                </a:moveTo>
                <a:lnTo>
                  <a:pt x="2873449" y="7374"/>
                </a:lnTo>
                <a:lnTo>
                  <a:pt x="6416404" y="0"/>
                </a:lnTo>
                <a:cubicBezTo>
                  <a:pt x="6422607" y="2286000"/>
                  <a:pt x="6406687" y="4586747"/>
                  <a:pt x="6412890" y="6872747"/>
                </a:cubicBezTo>
                <a:lnTo>
                  <a:pt x="0" y="6876006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B53391-033D-447A-8B2D-3D13A51FBC1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313" y="6528268"/>
            <a:ext cx="111805" cy="1937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376405-525A-447E-97B6-1AC6F4F2675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830" y="3230056"/>
            <a:ext cx="140323" cy="238929"/>
          </a:xfrm>
          <a:prstGeom prst="rect">
            <a:avLst/>
          </a:prstGeom>
        </p:spPr>
      </p:pic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6A21F732-0372-4A3C-80EC-C360D6C2C763}"/>
              </a:ext>
            </a:extLst>
          </p:cNvPr>
          <p:cNvSpPr txBox="1">
            <a:spLocks/>
          </p:cNvSpPr>
          <p:nvPr userDrawn="1"/>
        </p:nvSpPr>
        <p:spPr>
          <a:xfrm>
            <a:off x="11232693" y="6470145"/>
            <a:ext cx="694507" cy="365125"/>
          </a:xfrm>
          <a:prstGeom prst="rect">
            <a:avLst/>
          </a:prstGeom>
        </p:spPr>
        <p:txBody>
          <a:bodyPr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2497C1-9B55-8F46-A2B2-A5AA2F2DC612}" type="slidenum">
              <a:rPr lang="pt-PT" sz="1200" smtClean="0"/>
              <a:pPr/>
              <a:t>‹#›</a:t>
            </a:fld>
            <a:endParaRPr lang="pt-PT" sz="1200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96E427D-A2CB-45E2-B206-8EB283403EFB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665163" y="3127396"/>
            <a:ext cx="3976687" cy="88553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+mj-lt"/>
              <a:buNone/>
              <a:tabLst/>
              <a:defRPr sz="28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/>
              <a:t>SECTION TITLE HERE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BEA1849-7A5F-4412-8E10-235D7DAC5D3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56605" y="566284"/>
            <a:ext cx="853120" cy="176866"/>
          </a:xfrm>
          <a:prstGeom prst="rect">
            <a:avLst/>
          </a:prstGeom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CF81B69-F736-4448-BD03-33C8DB7DD19B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665163" y="4023029"/>
            <a:ext cx="3976687" cy="88553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+mj-lt"/>
              <a:buNone/>
              <a:tabLst/>
              <a:defRPr sz="14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>
              <a:defRPr/>
            </a:pPr>
            <a:r>
              <a:rPr lang="en-US" dirty="0"/>
              <a:t>Section description goes here (1-2 sentences, 2 lines – optimal, 3 lines max)</a:t>
            </a:r>
          </a:p>
        </p:txBody>
      </p:sp>
    </p:spTree>
    <p:extLst>
      <p:ext uri="{BB962C8B-B14F-4D97-AF65-F5344CB8AC3E}">
        <p14:creationId xmlns:p14="http://schemas.microsoft.com/office/powerpoint/2010/main" val="4734238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688">
          <p15:clr>
            <a:srgbClr val="FBAE40"/>
          </p15:clr>
        </p15:guide>
        <p15:guide id="4" orient="horz" pos="164">
          <p15:clr>
            <a:srgbClr val="FBAE40"/>
          </p15:clr>
        </p15:guide>
        <p15:guide id="6" orient="horz" pos="3929">
          <p15:clr>
            <a:srgbClr val="FBAE40"/>
          </p15:clr>
        </p15:guide>
        <p15:guide id="7" pos="715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1"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577A8B1-C903-4B58-8D13-6D11910CB07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614323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5" imgW="395" imgH="396" progId="TCLayout.ActiveDocument.1">
                  <p:embed/>
                </p:oleObj>
              </mc:Choice>
              <mc:Fallback>
                <p:oleObj name="Слайд think-cell" r:id="rId5" imgW="395" imgH="39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577A8B1-C903-4B58-8D13-6D11910CB0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0596D5B3-3D87-421D-8E0B-FA12F303833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5"/>
              </a:buClr>
              <a:buSzPct val="90000"/>
            </a:pPr>
            <a:endParaRPr lang="en-US" sz="1400" b="1" i="0" baseline="0" dirty="0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6AD5448-1041-4EF1-9808-849606553B2D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661854" y="6191572"/>
            <a:ext cx="1736060" cy="4356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www.civitta.com</a:t>
            </a: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809355C7-9349-46DD-BC71-BF421B894C2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730" y="5260869"/>
            <a:ext cx="140323" cy="238929"/>
          </a:xfrm>
          <a:prstGeom prst="rect">
            <a:avLst/>
          </a:prstGeom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D652734B-8EE7-4EFB-A776-AB8EB4DA73C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50450" y="567601"/>
            <a:ext cx="2446771" cy="51352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B2613FA-6701-496B-91AE-87679790E91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1854" y="5260869"/>
            <a:ext cx="10329800" cy="63406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ESTONIA \ LATVIA \ LITHUANIA \ Finland \ POLAND \ Ukraine \ romania \ Moldova \ russia \ belarus \ SERBIA</a:t>
            </a:r>
            <a:r>
              <a:rPr lang="ru-RU" dirty="0"/>
              <a:t> </a:t>
            </a:r>
            <a:r>
              <a:rPr lang="en-US" dirty="0"/>
              <a:t>\ Slovakia \ BULGARIA \ NORTH MACEDONIA \ DENMARK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42609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2"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33CE0BF-1198-4152-9086-6FCAF90BB76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645479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5" imgW="353" imgH="353" progId="TCLayout.ActiveDocument.1">
                  <p:embed/>
                </p:oleObj>
              </mc:Choice>
              <mc:Fallback>
                <p:oleObj name="Слайд think-cell" r:id="rId5" imgW="353" imgH="35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33CE0BF-1198-4152-9086-6FCAF90BB7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D0A27113-AF73-426A-97F7-D8181E51D92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ABCD3A"/>
              </a:buClr>
              <a:buSzPct val="90000"/>
              <a:buFontTx/>
              <a:buNone/>
            </a:pPr>
            <a:endParaRPr lang="en-US" sz="1800" b="1" i="0" baseline="0" dirty="0" err="1">
              <a:solidFill>
                <a:srgbClr val="000000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37" name="Picture 10">
            <a:extLst>
              <a:ext uri="{FF2B5EF4-FFF2-40B4-BE49-F238E27FC236}">
                <a16:creationId xmlns:a16="http://schemas.microsoft.com/office/drawing/2014/main" id="{5ECE4DDB-0726-4A12-AB99-ED08F77D64A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357" y="5919640"/>
            <a:ext cx="112466" cy="191496"/>
          </a:xfrm>
          <a:prstGeom prst="rect">
            <a:avLst/>
          </a:prstGeom>
        </p:spPr>
      </p:pic>
      <p:sp>
        <p:nvSpPr>
          <p:cNvPr id="38" name="Title 1">
            <a:extLst>
              <a:ext uri="{FF2B5EF4-FFF2-40B4-BE49-F238E27FC236}">
                <a16:creationId xmlns:a16="http://schemas.microsoft.com/office/drawing/2014/main" id="{97845CD6-1FDC-4340-B9D7-05E44E9ACF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0823" y="5858162"/>
            <a:ext cx="5876967" cy="566227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18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WE LOOK FORWARD TO WORKING WITH YOU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0626473-3F2F-48D7-9A37-707428EDBC70}"/>
              </a:ext>
            </a:extLst>
          </p:cNvPr>
          <p:cNvSpPr txBox="1"/>
          <p:nvPr userDrawn="1"/>
        </p:nvSpPr>
        <p:spPr>
          <a:xfrm>
            <a:off x="8682687" y="1840038"/>
            <a:ext cx="11801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kern="1200" dirty="0">
                <a:solidFill>
                  <a:schemeClr val="accent2"/>
                </a:solidFill>
                <a:latin typeface="+mn-lt"/>
                <a:ea typeface="+mn-ea"/>
                <a:cs typeface="Avenir Next Regular"/>
              </a:rPr>
              <a:t>CIVITTA</a:t>
            </a:r>
            <a:r>
              <a:rPr lang="en-US" sz="1000" b="1" dirty="0">
                <a:solidFill>
                  <a:schemeClr val="accent2"/>
                </a:solidFill>
                <a:latin typeface="+mj-lt"/>
                <a:cs typeface="Avenir Next Regular"/>
              </a:rPr>
              <a:t> Lithuania</a:t>
            </a:r>
            <a:br>
              <a:rPr lang="en-US" sz="1000" dirty="0">
                <a:solidFill>
                  <a:schemeClr val="bg1"/>
                </a:solidFill>
                <a:latin typeface="+mj-lt"/>
                <a:cs typeface="Avenir Next Regular"/>
              </a:rPr>
            </a:br>
            <a:r>
              <a:rPr lang="en-US" sz="1000" dirty="0">
                <a:solidFill>
                  <a:schemeClr val="bg1"/>
                </a:solidFill>
                <a:latin typeface="+mj-lt"/>
                <a:cs typeface="Avenir Next Regular"/>
              </a:rPr>
              <a:t>info.lt@civitta.com</a:t>
            </a:r>
            <a:br>
              <a:rPr lang="en-US" sz="1000" dirty="0">
                <a:solidFill>
                  <a:schemeClr val="bg1"/>
                </a:solidFill>
                <a:latin typeface="+mj-lt"/>
                <a:cs typeface="Avenir Next Regular"/>
              </a:rPr>
            </a:br>
            <a:r>
              <a:rPr lang="en-US" sz="1000" dirty="0">
                <a:solidFill>
                  <a:schemeClr val="bg1"/>
                </a:solidFill>
                <a:latin typeface="+mj-lt"/>
                <a:cs typeface="Avenir Next Regular"/>
              </a:rPr>
              <a:t>+370 685 266 80</a:t>
            </a:r>
          </a:p>
          <a:p>
            <a:r>
              <a:rPr lang="en-US" sz="1000" dirty="0">
                <a:solidFill>
                  <a:schemeClr val="bg1"/>
                </a:solidFill>
                <a:cs typeface="Avenir Next Regular"/>
              </a:rPr>
              <a:t>www.civitta.lt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D2159D1-E59D-4E0E-8116-2B80CFB8714A}"/>
              </a:ext>
            </a:extLst>
          </p:cNvPr>
          <p:cNvSpPr txBox="1"/>
          <p:nvPr userDrawn="1"/>
        </p:nvSpPr>
        <p:spPr>
          <a:xfrm>
            <a:off x="8682687" y="1116696"/>
            <a:ext cx="1511999" cy="7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kern="1200" dirty="0">
                <a:solidFill>
                  <a:schemeClr val="accent2"/>
                </a:solidFill>
                <a:latin typeface="+mn-lt"/>
                <a:ea typeface="+mn-ea"/>
                <a:cs typeface="Avenir Next Regular"/>
              </a:rPr>
              <a:t>CIVITTA</a:t>
            </a:r>
            <a:r>
              <a:rPr lang="en-US" sz="1000" b="1" dirty="0">
                <a:solidFill>
                  <a:schemeClr val="accent2"/>
                </a:solidFill>
                <a:latin typeface="+mj-lt"/>
                <a:cs typeface="Avenir Next Regular"/>
              </a:rPr>
              <a:t> Latvia</a:t>
            </a:r>
          </a:p>
          <a:p>
            <a:r>
              <a:rPr lang="en-US" sz="1000" dirty="0">
                <a:solidFill>
                  <a:schemeClr val="bg1"/>
                </a:solidFill>
                <a:latin typeface="+mj-lt"/>
              </a:rPr>
              <a:t>Info.lv@civitta.com </a:t>
            </a:r>
          </a:p>
          <a:p>
            <a:r>
              <a:rPr lang="en-US" sz="1000" dirty="0">
                <a:solidFill>
                  <a:schemeClr val="bg1"/>
                </a:solidFill>
                <a:latin typeface="+mj-lt"/>
              </a:rPr>
              <a:t>+371 277 055 85</a:t>
            </a:r>
          </a:p>
          <a:p>
            <a:r>
              <a:rPr lang="en-US" sz="1000" dirty="0">
                <a:solidFill>
                  <a:schemeClr val="bg1"/>
                </a:solidFill>
                <a:cs typeface="Avenir Next Regular"/>
              </a:rPr>
              <a:t>www.civitta.lv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95EAB35-B377-4739-9CC1-2A0CDD1BFD25}"/>
              </a:ext>
            </a:extLst>
          </p:cNvPr>
          <p:cNvSpPr txBox="1"/>
          <p:nvPr userDrawn="1"/>
        </p:nvSpPr>
        <p:spPr>
          <a:xfrm>
            <a:off x="8682687" y="4023425"/>
            <a:ext cx="1453064" cy="7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kern="1200" dirty="0">
                <a:solidFill>
                  <a:schemeClr val="accent2"/>
                </a:solidFill>
                <a:latin typeface="+mn-lt"/>
                <a:ea typeface="+mn-ea"/>
                <a:cs typeface="Avenir Next Regular"/>
              </a:rPr>
              <a:t>CIVITTA</a:t>
            </a:r>
            <a:r>
              <a:rPr lang="en-US" sz="1000" b="1" dirty="0">
                <a:solidFill>
                  <a:schemeClr val="accent2"/>
                </a:solidFill>
                <a:cs typeface="Avenir Next Regular"/>
              </a:rPr>
              <a:t> Poland</a:t>
            </a:r>
          </a:p>
          <a:p>
            <a:r>
              <a:rPr lang="en-US" sz="1000" dirty="0">
                <a:solidFill>
                  <a:srgbClr val="FFFFFF"/>
                </a:solidFill>
              </a:rPr>
              <a:t>Info.pl@civitta.com</a:t>
            </a:r>
          </a:p>
          <a:p>
            <a:r>
              <a:rPr lang="en-US" sz="1000" dirty="0">
                <a:solidFill>
                  <a:srgbClr val="FFFFFF"/>
                </a:solidFill>
              </a:rPr>
              <a:t>+48 690 001 286</a:t>
            </a:r>
          </a:p>
          <a:p>
            <a:r>
              <a:rPr lang="en-US" sz="1000" dirty="0">
                <a:solidFill>
                  <a:schemeClr val="bg1"/>
                </a:solidFill>
                <a:cs typeface="Avenir Next Regular"/>
              </a:rPr>
              <a:t>www.civitta.pl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DFDEE03-E626-4B0F-9CB7-2B3A8DBE2C9F}"/>
              </a:ext>
            </a:extLst>
          </p:cNvPr>
          <p:cNvSpPr txBox="1"/>
          <p:nvPr userDrawn="1"/>
        </p:nvSpPr>
        <p:spPr>
          <a:xfrm>
            <a:off x="8682687" y="393354"/>
            <a:ext cx="1236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chemeClr val="accent2"/>
                </a:solidFill>
                <a:latin typeface="+mj-lt"/>
                <a:cs typeface="Avenir Next Regular"/>
              </a:rPr>
              <a:t>CIVITTA Estonia</a:t>
            </a:r>
            <a:br>
              <a:rPr lang="en-US" sz="1000" dirty="0">
                <a:solidFill>
                  <a:schemeClr val="accent2"/>
                </a:solidFill>
                <a:latin typeface="+mj-lt"/>
                <a:cs typeface="Avenir Next Regular"/>
              </a:rPr>
            </a:br>
            <a:r>
              <a:rPr lang="en-US" sz="1000" dirty="0">
                <a:solidFill>
                  <a:schemeClr val="bg1"/>
                </a:solidFill>
                <a:latin typeface="+mj-lt"/>
                <a:cs typeface="Avenir Next Regular"/>
              </a:rPr>
              <a:t>info.ee@civitta.com</a:t>
            </a:r>
          </a:p>
          <a:p>
            <a:r>
              <a:rPr lang="en-US" sz="1000" dirty="0">
                <a:solidFill>
                  <a:schemeClr val="bg1"/>
                </a:solidFill>
                <a:latin typeface="+mj-lt"/>
                <a:cs typeface="Avenir Next Regular"/>
              </a:rPr>
              <a:t>+372 646 448 8</a:t>
            </a:r>
          </a:p>
          <a:p>
            <a:r>
              <a:rPr lang="en-US" sz="1000" dirty="0">
                <a:solidFill>
                  <a:schemeClr val="bg1"/>
                </a:solidFill>
                <a:latin typeface="+mj-lt"/>
                <a:cs typeface="Avenir Next Regular"/>
              </a:rPr>
              <a:t>www.civitta.ee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8DFED62-80D0-4A2D-8C34-790202B111B1}"/>
              </a:ext>
            </a:extLst>
          </p:cNvPr>
          <p:cNvSpPr txBox="1"/>
          <p:nvPr userDrawn="1"/>
        </p:nvSpPr>
        <p:spPr>
          <a:xfrm>
            <a:off x="10194686" y="393354"/>
            <a:ext cx="125226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000" b="1" kern="1200" dirty="0">
                <a:solidFill>
                  <a:schemeClr val="accent2"/>
                </a:solidFill>
                <a:latin typeface="+mn-lt"/>
                <a:ea typeface="+mn-ea"/>
                <a:cs typeface="Avenir Next Regular"/>
              </a:rPr>
              <a:t>CIVITTA</a:t>
            </a:r>
            <a:r>
              <a:rPr lang="en-US" sz="1000" b="1" dirty="0">
                <a:solidFill>
                  <a:schemeClr val="accent2"/>
                </a:solidFill>
              </a:rPr>
              <a:t> Romania</a:t>
            </a:r>
          </a:p>
          <a:p>
            <a:pPr lvl="0"/>
            <a:r>
              <a:rPr lang="en-US" sz="1000" dirty="0">
                <a:solidFill>
                  <a:srgbClr val="FFFFFF"/>
                </a:solidFill>
              </a:rPr>
              <a:t>Info.ro@civitta.com </a:t>
            </a:r>
          </a:p>
          <a:p>
            <a:pPr lvl="0"/>
            <a:r>
              <a:rPr lang="en-US" sz="1000" dirty="0">
                <a:solidFill>
                  <a:srgbClr val="FFFFFF"/>
                </a:solidFill>
              </a:rPr>
              <a:t>+403 180 535 88</a:t>
            </a:r>
          </a:p>
          <a:p>
            <a:pPr lvl="0"/>
            <a:r>
              <a:rPr lang="en-US" sz="1000" dirty="0">
                <a:solidFill>
                  <a:schemeClr val="bg1"/>
                </a:solidFill>
                <a:cs typeface="Avenir Next Regular"/>
              </a:rPr>
              <a:t>www.civitta.ro</a:t>
            </a:r>
            <a:endParaRPr lang="en-US" sz="1000" dirty="0">
              <a:solidFill>
                <a:srgbClr val="FFFFFF"/>
              </a:solidFill>
            </a:endParaRPr>
          </a:p>
          <a:p>
            <a:pPr lvl="0"/>
            <a:endParaRPr lang="en-US" sz="1000" dirty="0">
              <a:solidFill>
                <a:srgbClr val="FFFFFF"/>
              </a:solidFill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DB3B28F-9ADC-49A4-A1AB-D12E485D7C7D}"/>
              </a:ext>
            </a:extLst>
          </p:cNvPr>
          <p:cNvGrpSpPr/>
          <p:nvPr userDrawn="1"/>
        </p:nvGrpSpPr>
        <p:grpSpPr>
          <a:xfrm>
            <a:off x="944502" y="1034377"/>
            <a:ext cx="1752530" cy="761747"/>
            <a:chOff x="944502" y="1774406"/>
            <a:chExt cx="1752530" cy="761747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53FC7D4-81AB-4FA3-825F-C6AB1AC7F501}"/>
                </a:ext>
              </a:extLst>
            </p:cNvPr>
            <p:cNvSpPr/>
            <p:nvPr userDrawn="1"/>
          </p:nvSpPr>
          <p:spPr>
            <a:xfrm>
              <a:off x="944502" y="1774406"/>
              <a:ext cx="175253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kern="1200" dirty="0">
                  <a:solidFill>
                    <a:schemeClr val="accent2"/>
                  </a:solidFill>
                  <a:latin typeface="+mn-lt"/>
                  <a:ea typeface="+mn-ea"/>
                  <a:cs typeface="Avenir Next Regular"/>
                </a:rPr>
                <a:t>CIVITTA</a:t>
              </a:r>
              <a:r>
                <a:rPr lang="en-US" sz="1200" b="1" dirty="0">
                  <a:solidFill>
                    <a:schemeClr val="accent2"/>
                  </a:solidFill>
                  <a:latin typeface="+mj-lt"/>
                  <a:cs typeface="Avenir Next Regular"/>
                </a:rPr>
                <a:t> International</a:t>
              </a:r>
            </a:p>
            <a:p>
              <a:endParaRPr lang="en-US" sz="1200" dirty="0">
                <a:solidFill>
                  <a:srgbClr val="E8B564"/>
                </a:solidFill>
                <a:latin typeface="+mj-lt"/>
                <a:cs typeface="Avenir Next Regular"/>
              </a:endParaRPr>
            </a:p>
          </p:txBody>
        </p:sp>
        <p:sp>
          <p:nvSpPr>
            <p:cNvPr id="46" name="Rectangle 5">
              <a:extLst>
                <a:ext uri="{FF2B5EF4-FFF2-40B4-BE49-F238E27FC236}">
                  <a16:creationId xmlns:a16="http://schemas.microsoft.com/office/drawing/2014/main" id="{FC344F7F-2204-4F31-9A96-A8C1E1E61510}"/>
                </a:ext>
              </a:extLst>
            </p:cNvPr>
            <p:cNvSpPr/>
            <p:nvPr userDrawn="1"/>
          </p:nvSpPr>
          <p:spPr>
            <a:xfrm>
              <a:off x="944502" y="1935989"/>
              <a:ext cx="1544428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b="1" dirty="0">
                  <a:solidFill>
                    <a:schemeClr val="bg1"/>
                  </a:solidFill>
                  <a:latin typeface="+mj-lt"/>
                  <a:cs typeface="Avenir Next Regular"/>
                </a:rPr>
                <a:t>info@civitta.com</a:t>
              </a:r>
            </a:p>
            <a:p>
              <a:r>
                <a:rPr lang="en-US" sz="1100" b="1" dirty="0">
                  <a:solidFill>
                    <a:schemeClr val="bg1"/>
                  </a:solidFill>
                  <a:latin typeface="+mj-lt"/>
                  <a:cs typeface="Avenir Next Regular"/>
                </a:rPr>
                <a:t>+372 735 2802</a:t>
              </a:r>
            </a:p>
            <a:p>
              <a:r>
                <a:rPr lang="en-US" sz="1100" b="1" dirty="0">
                  <a:solidFill>
                    <a:schemeClr val="bg1"/>
                  </a:solidFill>
                  <a:latin typeface="+mj-lt"/>
                  <a:cs typeface="Avenir Next Regular"/>
                </a:rPr>
                <a:t>www.civitta.com</a:t>
              </a:r>
            </a:p>
          </p:txBody>
        </p:sp>
      </p:grpSp>
      <p:sp>
        <p:nvSpPr>
          <p:cNvPr id="47" name="Retângulo 11">
            <a:extLst>
              <a:ext uri="{FF2B5EF4-FFF2-40B4-BE49-F238E27FC236}">
                <a16:creationId xmlns:a16="http://schemas.microsoft.com/office/drawing/2014/main" id="{443DFFA2-5CF7-4F2A-94BE-5ED053C8C424}"/>
              </a:ext>
            </a:extLst>
          </p:cNvPr>
          <p:cNvSpPr/>
          <p:nvPr userDrawn="1"/>
        </p:nvSpPr>
        <p:spPr>
          <a:xfrm>
            <a:off x="8682687" y="2563380"/>
            <a:ext cx="151199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kern="1200" dirty="0">
                <a:solidFill>
                  <a:schemeClr val="accent2"/>
                </a:solidFill>
                <a:latin typeface="+mn-lt"/>
                <a:ea typeface="+mn-ea"/>
                <a:cs typeface="Avenir Next Regular"/>
              </a:rPr>
              <a:t>CIVITTA</a:t>
            </a:r>
            <a:r>
              <a:rPr lang="en-US" sz="1000" b="1" dirty="0">
                <a:solidFill>
                  <a:schemeClr val="accent2"/>
                </a:solidFill>
                <a:cs typeface="Avenir Next Regular"/>
              </a:rPr>
              <a:t> Finland</a:t>
            </a:r>
          </a:p>
          <a:p>
            <a:pPr lvl="0"/>
            <a:r>
              <a:rPr lang="en-US" sz="1000" dirty="0">
                <a:solidFill>
                  <a:srgbClr val="FFFFFF"/>
                </a:solidFill>
                <a:cs typeface="Avenir Next Regular"/>
              </a:rPr>
              <a:t>Info.fi@civitta.com</a:t>
            </a:r>
          </a:p>
          <a:p>
            <a:pPr lvl="0"/>
            <a:r>
              <a:rPr lang="en-US" sz="1000" dirty="0">
                <a:solidFill>
                  <a:schemeClr val="bg1"/>
                </a:solidFill>
                <a:latin typeface="+mj-lt"/>
              </a:rPr>
              <a:t>+358 505 261 694</a:t>
            </a:r>
          </a:p>
          <a:p>
            <a:pPr lvl="0"/>
            <a:r>
              <a:rPr lang="en-US" sz="1000" dirty="0">
                <a:solidFill>
                  <a:schemeClr val="bg1"/>
                </a:solidFill>
                <a:cs typeface="Avenir Next Regular"/>
              </a:rPr>
              <a:t>www.civitta.fi</a:t>
            </a:r>
            <a:br>
              <a:rPr lang="en-US" sz="1000" dirty="0">
                <a:solidFill>
                  <a:srgbClr val="FFFFFF"/>
                </a:solidFill>
                <a:cs typeface="Avenir Next Regular"/>
              </a:rPr>
            </a:br>
            <a:endParaRPr lang="en-US" sz="1000" dirty="0">
              <a:solidFill>
                <a:srgbClr val="FFFFFF"/>
              </a:solidFill>
              <a:cs typeface="Avenir Next Regular"/>
            </a:endParaRPr>
          </a:p>
        </p:txBody>
      </p:sp>
      <p:sp>
        <p:nvSpPr>
          <p:cNvPr id="49" name="Retângulo 13">
            <a:extLst>
              <a:ext uri="{FF2B5EF4-FFF2-40B4-BE49-F238E27FC236}">
                <a16:creationId xmlns:a16="http://schemas.microsoft.com/office/drawing/2014/main" id="{E4C868D2-6D79-4477-8FD2-9B50D76BACB9}"/>
              </a:ext>
            </a:extLst>
          </p:cNvPr>
          <p:cNvSpPr/>
          <p:nvPr userDrawn="1"/>
        </p:nvSpPr>
        <p:spPr>
          <a:xfrm>
            <a:off x="10201098" y="1116696"/>
            <a:ext cx="13453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00" b="1" kern="1200" dirty="0">
                <a:solidFill>
                  <a:schemeClr val="accent2"/>
                </a:solidFill>
                <a:latin typeface="+mn-lt"/>
                <a:ea typeface="+mn-ea"/>
                <a:cs typeface="Avenir Next Regular"/>
              </a:rPr>
              <a:t>CIVITTA </a:t>
            </a:r>
            <a:r>
              <a:rPr lang="en-US" sz="1000" b="1" dirty="0">
                <a:solidFill>
                  <a:schemeClr val="accent2"/>
                </a:solidFill>
              </a:rPr>
              <a:t>Moldova</a:t>
            </a:r>
          </a:p>
          <a:p>
            <a:pPr lvl="0"/>
            <a:r>
              <a:rPr lang="en-US" sz="1000" dirty="0">
                <a:solidFill>
                  <a:schemeClr val="bg1"/>
                </a:solidFill>
              </a:rPr>
              <a:t>Info.md@civitta.com</a:t>
            </a:r>
          </a:p>
          <a:p>
            <a:pPr lvl="0"/>
            <a:r>
              <a:rPr lang="en-US" sz="1000" dirty="0">
                <a:solidFill>
                  <a:srgbClr val="FFFFFF"/>
                </a:solidFill>
              </a:rPr>
              <a:t>+373 797 550 99</a:t>
            </a:r>
          </a:p>
          <a:p>
            <a:pPr lvl="0"/>
            <a:r>
              <a:rPr lang="en-US" sz="1000" dirty="0">
                <a:solidFill>
                  <a:schemeClr val="bg1"/>
                </a:solidFill>
                <a:cs typeface="Avenir Next Regular"/>
              </a:rPr>
              <a:t>www.civitta.md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50" name="Retângulo 14">
            <a:extLst>
              <a:ext uri="{FF2B5EF4-FFF2-40B4-BE49-F238E27FC236}">
                <a16:creationId xmlns:a16="http://schemas.microsoft.com/office/drawing/2014/main" id="{99208BFD-37CF-452F-8CFB-3757A78EB2A3}"/>
              </a:ext>
            </a:extLst>
          </p:cNvPr>
          <p:cNvSpPr/>
          <p:nvPr userDrawn="1"/>
        </p:nvSpPr>
        <p:spPr>
          <a:xfrm>
            <a:off x="10194686" y="1840038"/>
            <a:ext cx="135172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kern="1200" dirty="0">
                <a:solidFill>
                  <a:schemeClr val="accent2"/>
                </a:solidFill>
                <a:latin typeface="+mn-lt"/>
                <a:ea typeface="+mn-ea"/>
                <a:cs typeface="Avenir Next Regular"/>
              </a:rPr>
              <a:t>CIVITTA </a:t>
            </a:r>
            <a:r>
              <a:rPr lang="en-US" sz="1000" b="1" dirty="0">
                <a:solidFill>
                  <a:schemeClr val="accent2"/>
                </a:solidFill>
                <a:cs typeface="Avenir Next Regular"/>
              </a:rPr>
              <a:t>Russia</a:t>
            </a:r>
          </a:p>
          <a:p>
            <a:r>
              <a:rPr lang="en-US" sz="1000" dirty="0">
                <a:solidFill>
                  <a:schemeClr val="bg1"/>
                </a:solidFill>
                <a:cs typeface="Avenir Next Regular"/>
              </a:rPr>
              <a:t>Info.ru@civitta.com</a:t>
            </a:r>
          </a:p>
          <a:p>
            <a:r>
              <a:rPr lang="en-US" sz="1000" dirty="0">
                <a:solidFill>
                  <a:schemeClr val="bg1"/>
                </a:solidFill>
                <a:cs typeface="Avenir Next Regular"/>
              </a:rPr>
              <a:t>+7401 253 074 8</a:t>
            </a:r>
          </a:p>
          <a:p>
            <a:r>
              <a:rPr lang="en-US" sz="1000" dirty="0">
                <a:solidFill>
                  <a:schemeClr val="bg1"/>
                </a:solidFill>
                <a:cs typeface="Avenir Next Regular"/>
              </a:rPr>
              <a:t>www.civitta.ru</a:t>
            </a:r>
          </a:p>
          <a:p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51" name="Retângulo 15">
            <a:extLst>
              <a:ext uri="{FF2B5EF4-FFF2-40B4-BE49-F238E27FC236}">
                <a16:creationId xmlns:a16="http://schemas.microsoft.com/office/drawing/2014/main" id="{0CA55068-CBAD-4953-943E-549414587580}"/>
              </a:ext>
            </a:extLst>
          </p:cNvPr>
          <p:cNvSpPr/>
          <p:nvPr userDrawn="1"/>
        </p:nvSpPr>
        <p:spPr>
          <a:xfrm>
            <a:off x="8682687" y="4746768"/>
            <a:ext cx="1511999" cy="7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00" b="1" kern="1200" dirty="0">
                <a:solidFill>
                  <a:schemeClr val="accent2"/>
                </a:solidFill>
                <a:latin typeface="+mn-lt"/>
                <a:ea typeface="+mn-ea"/>
                <a:cs typeface="Avenir Next Regular"/>
              </a:rPr>
              <a:t>CIVITTA</a:t>
            </a:r>
            <a:r>
              <a:rPr lang="en-US" sz="1000" b="1" dirty="0">
                <a:solidFill>
                  <a:schemeClr val="accent2"/>
                </a:solidFill>
                <a:latin typeface="Calibri"/>
                <a:cs typeface="Avenir Next Regular"/>
              </a:rPr>
              <a:t> Ukraine</a:t>
            </a:r>
          </a:p>
          <a:p>
            <a:pPr lvl="0"/>
            <a:r>
              <a:rPr lang="en-US" sz="1000" dirty="0">
                <a:solidFill>
                  <a:srgbClr val="FFFFFF"/>
                </a:solidFill>
                <a:latin typeface="Calibri"/>
              </a:rPr>
              <a:t>Info.ua@civitta.com</a:t>
            </a:r>
          </a:p>
          <a:p>
            <a:pPr lvl="0"/>
            <a:r>
              <a:rPr lang="en-US" sz="1000" dirty="0">
                <a:solidFill>
                  <a:srgbClr val="FFFFFF"/>
                </a:solidFill>
              </a:rPr>
              <a:t>+380 442 270 140</a:t>
            </a:r>
          </a:p>
          <a:p>
            <a:pPr lvl="0"/>
            <a:r>
              <a:rPr lang="en-US" sz="1000" dirty="0">
                <a:solidFill>
                  <a:schemeClr val="bg1"/>
                </a:solidFill>
                <a:cs typeface="Avenir Next Regular"/>
              </a:rPr>
              <a:t>www.civitta.com.ua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52" name="Retângulo 16">
            <a:extLst>
              <a:ext uri="{FF2B5EF4-FFF2-40B4-BE49-F238E27FC236}">
                <a16:creationId xmlns:a16="http://schemas.microsoft.com/office/drawing/2014/main" id="{92B45CF6-9504-418D-A394-DF56ABDF8F4C}"/>
              </a:ext>
            </a:extLst>
          </p:cNvPr>
          <p:cNvSpPr/>
          <p:nvPr userDrawn="1"/>
        </p:nvSpPr>
        <p:spPr>
          <a:xfrm>
            <a:off x="10194686" y="2564449"/>
            <a:ext cx="1453064" cy="7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kern="1200" dirty="0">
                <a:solidFill>
                  <a:schemeClr val="accent2"/>
                </a:solidFill>
                <a:latin typeface="+mn-lt"/>
                <a:ea typeface="+mn-ea"/>
                <a:cs typeface="Avenir Next Regular"/>
              </a:rPr>
              <a:t>CIVITTA </a:t>
            </a:r>
            <a:r>
              <a:rPr lang="en-US" sz="1000" b="1" dirty="0">
                <a:solidFill>
                  <a:schemeClr val="accent2"/>
                </a:solidFill>
                <a:cs typeface="Avenir Next Regular"/>
              </a:rPr>
              <a:t>Belarus</a:t>
            </a:r>
          </a:p>
          <a:p>
            <a:r>
              <a:rPr lang="en-US" sz="1000" dirty="0">
                <a:solidFill>
                  <a:srgbClr val="FFFFFF"/>
                </a:solidFill>
              </a:rPr>
              <a:t>Info.by@civitta.com</a:t>
            </a:r>
          </a:p>
          <a:p>
            <a:r>
              <a:rPr lang="en-US" sz="1000" dirty="0">
                <a:solidFill>
                  <a:srgbClr val="FFFFFF"/>
                </a:solidFill>
              </a:rPr>
              <a:t>+375 296 018 517</a:t>
            </a:r>
          </a:p>
          <a:p>
            <a:r>
              <a:rPr lang="en-US" sz="1000" dirty="0">
                <a:solidFill>
                  <a:schemeClr val="bg1"/>
                </a:solidFill>
                <a:cs typeface="Avenir Next Regular"/>
              </a:rPr>
              <a:t>www.civitta.by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53" name="Retângulo 16">
            <a:extLst>
              <a:ext uri="{FF2B5EF4-FFF2-40B4-BE49-F238E27FC236}">
                <a16:creationId xmlns:a16="http://schemas.microsoft.com/office/drawing/2014/main" id="{3AFC71D9-0B0C-4EEF-BC35-2C05A04D181B}"/>
              </a:ext>
            </a:extLst>
          </p:cNvPr>
          <p:cNvSpPr/>
          <p:nvPr userDrawn="1"/>
        </p:nvSpPr>
        <p:spPr>
          <a:xfrm>
            <a:off x="10194686" y="3287792"/>
            <a:ext cx="1453064" cy="7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00" b="1" kern="1200" dirty="0">
                <a:solidFill>
                  <a:schemeClr val="accent2"/>
                </a:solidFill>
                <a:latin typeface="+mn-lt"/>
                <a:ea typeface="+mn-ea"/>
                <a:cs typeface="Avenir Next Regular"/>
              </a:rPr>
              <a:t>CIVITTA</a:t>
            </a:r>
            <a:r>
              <a:rPr lang="en-US" sz="1000" b="1" dirty="0">
                <a:solidFill>
                  <a:schemeClr val="accent2"/>
                </a:solidFill>
                <a:cs typeface="Avenir Next Regular"/>
              </a:rPr>
              <a:t> Serbia</a:t>
            </a:r>
          </a:p>
          <a:p>
            <a:pPr lvl="0"/>
            <a:r>
              <a:rPr lang="en-US" sz="1000" dirty="0">
                <a:solidFill>
                  <a:srgbClr val="FFFFFF"/>
                </a:solidFill>
                <a:cs typeface="Avenir Next Regular"/>
              </a:rPr>
              <a:t>Info.rs@civitta.com</a:t>
            </a:r>
          </a:p>
          <a:p>
            <a:pPr lvl="0"/>
            <a:r>
              <a:rPr lang="en-US" sz="1000" dirty="0">
                <a:solidFill>
                  <a:srgbClr val="FFFFFF"/>
                </a:solidFill>
                <a:cs typeface="Avenir Next Regular"/>
              </a:rPr>
              <a:t>+381 11 2435 489</a:t>
            </a:r>
          </a:p>
          <a:p>
            <a:pPr lvl="0"/>
            <a:r>
              <a:rPr lang="en-US" sz="1000" dirty="0">
                <a:solidFill>
                  <a:schemeClr val="bg1"/>
                </a:solidFill>
                <a:cs typeface="Avenir Next Regular"/>
              </a:rPr>
              <a:t>www.civitta.rs</a:t>
            </a:r>
            <a:endParaRPr lang="en-US" sz="1000" dirty="0">
              <a:solidFill>
                <a:srgbClr val="FFFFFF"/>
              </a:solidFill>
              <a:cs typeface="Avenir Next Regular"/>
            </a:endParaRPr>
          </a:p>
        </p:txBody>
      </p:sp>
      <p:sp>
        <p:nvSpPr>
          <p:cNvPr id="54" name="Retângulo 15">
            <a:extLst>
              <a:ext uri="{FF2B5EF4-FFF2-40B4-BE49-F238E27FC236}">
                <a16:creationId xmlns:a16="http://schemas.microsoft.com/office/drawing/2014/main" id="{0C0E7EE6-F140-4D33-BB5A-82E6252C41A1}"/>
              </a:ext>
            </a:extLst>
          </p:cNvPr>
          <p:cNvSpPr/>
          <p:nvPr userDrawn="1"/>
        </p:nvSpPr>
        <p:spPr>
          <a:xfrm>
            <a:off x="8682687" y="5470109"/>
            <a:ext cx="1511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00" b="1" kern="1200" dirty="0">
                <a:solidFill>
                  <a:schemeClr val="accent2"/>
                </a:solidFill>
                <a:latin typeface="+mn-lt"/>
                <a:ea typeface="+mn-ea"/>
                <a:cs typeface="Avenir Next Regular"/>
              </a:rPr>
              <a:t>CIVITTA </a:t>
            </a:r>
            <a:r>
              <a:rPr lang="en-US" sz="1000" b="1" dirty="0">
                <a:solidFill>
                  <a:schemeClr val="accent2"/>
                </a:solidFill>
                <a:latin typeface="Calibri"/>
                <a:cs typeface="Avenir Next Regular"/>
              </a:rPr>
              <a:t>Slovakia</a:t>
            </a:r>
          </a:p>
          <a:p>
            <a:r>
              <a:rPr lang="en-US" sz="1000" dirty="0">
                <a:solidFill>
                  <a:srgbClr val="FFFFFF"/>
                </a:solidFill>
              </a:rPr>
              <a:t>info.sk@civitta.com</a:t>
            </a:r>
          </a:p>
          <a:p>
            <a:r>
              <a:rPr lang="en-US" sz="1000" dirty="0">
                <a:solidFill>
                  <a:srgbClr val="FFFFFF"/>
                </a:solidFill>
              </a:rPr>
              <a:t>+421 901 700 574</a:t>
            </a:r>
            <a:endParaRPr lang="en-US" sz="1000" dirty="0">
              <a:solidFill>
                <a:schemeClr val="bg1"/>
              </a:solidFill>
              <a:cs typeface="Avenir Next Regular"/>
            </a:endParaRPr>
          </a:p>
          <a:p>
            <a:pPr lvl="0"/>
            <a:r>
              <a:rPr lang="en-US" sz="1000" dirty="0">
                <a:solidFill>
                  <a:schemeClr val="bg1"/>
                </a:solidFill>
                <a:cs typeface="Avenir Next Regular"/>
              </a:rPr>
              <a:t>www.civitta.sk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55" name="Retângulo 16">
            <a:extLst>
              <a:ext uri="{FF2B5EF4-FFF2-40B4-BE49-F238E27FC236}">
                <a16:creationId xmlns:a16="http://schemas.microsoft.com/office/drawing/2014/main" id="{DF45354A-76C1-4EF8-97B5-9381E96079F1}"/>
              </a:ext>
            </a:extLst>
          </p:cNvPr>
          <p:cNvSpPr/>
          <p:nvPr userDrawn="1"/>
        </p:nvSpPr>
        <p:spPr>
          <a:xfrm>
            <a:off x="10201098" y="4009819"/>
            <a:ext cx="1453064" cy="7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00" b="1" kern="1200" dirty="0">
                <a:solidFill>
                  <a:schemeClr val="accent2"/>
                </a:solidFill>
                <a:latin typeface="+mn-lt"/>
                <a:ea typeface="+mn-ea"/>
                <a:cs typeface="Avenir Next Regular"/>
              </a:rPr>
              <a:t>CIVITTA</a:t>
            </a:r>
            <a:r>
              <a:rPr lang="en-US" sz="1000" b="1" dirty="0">
                <a:solidFill>
                  <a:schemeClr val="accent2"/>
                </a:solidFill>
                <a:cs typeface="Avenir Next Regular"/>
              </a:rPr>
              <a:t> Bulgaria</a:t>
            </a:r>
          </a:p>
          <a:p>
            <a:pPr lvl="0"/>
            <a:r>
              <a:rPr lang="en-US" sz="1000" dirty="0">
                <a:solidFill>
                  <a:srgbClr val="FFFFFF"/>
                </a:solidFill>
                <a:cs typeface="Avenir Next Regular"/>
              </a:rPr>
              <a:t>Info.bg@civitta.com</a:t>
            </a:r>
          </a:p>
          <a:p>
            <a:pPr lvl="0"/>
            <a:r>
              <a:rPr lang="en-US" sz="1000" dirty="0">
                <a:solidFill>
                  <a:srgbClr val="FFFFFF"/>
                </a:solidFill>
                <a:cs typeface="Avenir Next Regular"/>
              </a:rPr>
              <a:t>+359 884 076 576</a:t>
            </a:r>
            <a:br>
              <a:rPr lang="en-US" sz="1000" dirty="0">
                <a:solidFill>
                  <a:srgbClr val="FFFFFF"/>
                </a:solidFill>
                <a:cs typeface="Avenir Next Regular"/>
              </a:rPr>
            </a:br>
            <a:r>
              <a:rPr lang="en-US" sz="1000" dirty="0">
                <a:solidFill>
                  <a:schemeClr val="bg1"/>
                </a:solidFill>
                <a:cs typeface="Avenir Next Regular"/>
              </a:rPr>
              <a:t>www.civitta.bg</a:t>
            </a:r>
            <a:endParaRPr lang="en-US" sz="1000" dirty="0">
              <a:solidFill>
                <a:srgbClr val="FFFFFF"/>
              </a:solidFill>
              <a:cs typeface="Avenir Next Regular"/>
            </a:endParaRPr>
          </a:p>
        </p:txBody>
      </p:sp>
      <p:sp>
        <p:nvSpPr>
          <p:cNvPr id="56" name="Retângulo 15">
            <a:extLst>
              <a:ext uri="{FF2B5EF4-FFF2-40B4-BE49-F238E27FC236}">
                <a16:creationId xmlns:a16="http://schemas.microsoft.com/office/drawing/2014/main" id="{3E72A505-F94B-41E5-8CDE-5F9D8D45B372}"/>
              </a:ext>
            </a:extLst>
          </p:cNvPr>
          <p:cNvSpPr/>
          <p:nvPr userDrawn="1"/>
        </p:nvSpPr>
        <p:spPr>
          <a:xfrm>
            <a:off x="10201098" y="4733406"/>
            <a:ext cx="15947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00" b="1" kern="1200" dirty="0">
                <a:solidFill>
                  <a:schemeClr val="accent2"/>
                </a:solidFill>
                <a:latin typeface="+mn-lt"/>
                <a:ea typeface="+mn-ea"/>
                <a:cs typeface="Avenir Next Regular"/>
              </a:rPr>
              <a:t>CIVITTA</a:t>
            </a:r>
            <a:r>
              <a:rPr lang="en-US" sz="1000" b="1" dirty="0">
                <a:solidFill>
                  <a:schemeClr val="accent2"/>
                </a:solidFill>
                <a:latin typeface="Calibri"/>
                <a:cs typeface="Avenir Next Regular"/>
              </a:rPr>
              <a:t> North Macedonia</a:t>
            </a:r>
          </a:p>
          <a:p>
            <a:r>
              <a:rPr lang="en-US" sz="1000" dirty="0">
                <a:solidFill>
                  <a:srgbClr val="FFFFFF"/>
                </a:solidFill>
              </a:rPr>
              <a:t>info.mk@civitta.com</a:t>
            </a:r>
          </a:p>
          <a:p>
            <a:r>
              <a:rPr lang="en-US" sz="1000" dirty="0">
                <a:solidFill>
                  <a:srgbClr val="FFFFFF"/>
                </a:solidFill>
              </a:rPr>
              <a:t>+389 75 230 439 </a:t>
            </a:r>
            <a:r>
              <a:rPr lang="en-US" sz="1000" dirty="0">
                <a:solidFill>
                  <a:schemeClr val="bg1"/>
                </a:solidFill>
                <a:cs typeface="Avenir Next Regular"/>
              </a:rPr>
              <a:t>www.civitta.com</a:t>
            </a:r>
            <a:endParaRPr lang="en-US" sz="1000" dirty="0">
              <a:solidFill>
                <a:srgbClr val="FFFFFF"/>
              </a:solidFill>
              <a:cs typeface="Avenir Next Regular"/>
            </a:endParaRPr>
          </a:p>
        </p:txBody>
      </p:sp>
      <p:sp>
        <p:nvSpPr>
          <p:cNvPr id="57" name="Retângulo 16">
            <a:extLst>
              <a:ext uri="{FF2B5EF4-FFF2-40B4-BE49-F238E27FC236}">
                <a16:creationId xmlns:a16="http://schemas.microsoft.com/office/drawing/2014/main" id="{05861752-0ADA-471B-AB2D-C2523FAA8881}"/>
              </a:ext>
            </a:extLst>
          </p:cNvPr>
          <p:cNvSpPr/>
          <p:nvPr userDrawn="1"/>
        </p:nvSpPr>
        <p:spPr>
          <a:xfrm>
            <a:off x="8712155" y="3272711"/>
            <a:ext cx="1453064" cy="7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00" b="1" kern="1200" dirty="0">
                <a:solidFill>
                  <a:schemeClr val="accent2"/>
                </a:solidFill>
                <a:latin typeface="+mn-lt"/>
                <a:ea typeface="+mn-ea"/>
                <a:cs typeface="Avenir Next Regular"/>
              </a:rPr>
              <a:t>CIVITTA </a:t>
            </a:r>
            <a:r>
              <a:rPr lang="en-US" sz="1000" b="1" dirty="0">
                <a:solidFill>
                  <a:schemeClr val="accent2"/>
                </a:solidFill>
                <a:cs typeface="Avenir Next Regular"/>
              </a:rPr>
              <a:t>Denmark</a:t>
            </a:r>
          </a:p>
          <a:p>
            <a:pPr lvl="0"/>
            <a:r>
              <a:rPr lang="en-US" sz="1000" dirty="0">
                <a:solidFill>
                  <a:srgbClr val="FFFFFF"/>
                </a:solidFill>
                <a:cs typeface="Avenir Next Regular"/>
              </a:rPr>
              <a:t>Info.dk@civitta.com</a:t>
            </a:r>
          </a:p>
          <a:p>
            <a:pPr lvl="0"/>
            <a:r>
              <a:rPr lang="en-US" sz="1000" dirty="0">
                <a:solidFill>
                  <a:srgbClr val="FFFFFF"/>
                </a:solidFill>
                <a:cs typeface="Avenir Next Regular"/>
              </a:rPr>
              <a:t>+452 762 80 83</a:t>
            </a:r>
            <a:br>
              <a:rPr lang="en-US" sz="1000" dirty="0">
                <a:solidFill>
                  <a:srgbClr val="FFFFFF"/>
                </a:solidFill>
                <a:cs typeface="Avenir Next Regular"/>
              </a:rPr>
            </a:br>
            <a:r>
              <a:rPr lang="en-US" sz="1000" dirty="0">
                <a:solidFill>
                  <a:schemeClr val="bg1"/>
                </a:solidFill>
                <a:cs typeface="Avenir Next Regular"/>
              </a:rPr>
              <a:t>www.civitta.com</a:t>
            </a:r>
            <a:endParaRPr lang="en-US" sz="1000" dirty="0">
              <a:solidFill>
                <a:srgbClr val="FFFFFF"/>
              </a:solidFill>
              <a:cs typeface="Avenir Next Regular"/>
            </a:endParaRPr>
          </a:p>
        </p:txBody>
      </p:sp>
      <p:sp>
        <p:nvSpPr>
          <p:cNvPr id="24" name="Retângulo 15">
            <a:extLst>
              <a:ext uri="{FF2B5EF4-FFF2-40B4-BE49-F238E27FC236}">
                <a16:creationId xmlns:a16="http://schemas.microsoft.com/office/drawing/2014/main" id="{8CEBDE41-3ECC-4398-86B7-8C18DA13ACDE}"/>
              </a:ext>
            </a:extLst>
          </p:cNvPr>
          <p:cNvSpPr/>
          <p:nvPr userDrawn="1"/>
        </p:nvSpPr>
        <p:spPr>
          <a:xfrm>
            <a:off x="10194686" y="5463589"/>
            <a:ext cx="15947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00" b="1" kern="1200" dirty="0">
                <a:solidFill>
                  <a:schemeClr val="accent2"/>
                </a:solidFill>
                <a:latin typeface="+mn-lt"/>
                <a:ea typeface="+mn-ea"/>
                <a:cs typeface="Avenir Next Regular"/>
              </a:rPr>
              <a:t>CIVITTA</a:t>
            </a:r>
            <a:r>
              <a:rPr lang="en-US" sz="1000" b="1" dirty="0">
                <a:solidFill>
                  <a:schemeClr val="accent2"/>
                </a:solidFill>
                <a:latin typeface="Calibri"/>
                <a:cs typeface="Avenir Next Regular"/>
              </a:rPr>
              <a:t> Kosovo</a:t>
            </a:r>
          </a:p>
          <a:p>
            <a:r>
              <a:rPr lang="en-US" sz="1000" dirty="0">
                <a:solidFill>
                  <a:srgbClr val="FFFFFF"/>
                </a:solidFill>
              </a:rPr>
              <a:t>info.ks@civitta.com</a:t>
            </a:r>
          </a:p>
          <a:p>
            <a:r>
              <a:rPr lang="en-US" sz="1000" dirty="0">
                <a:solidFill>
                  <a:srgbClr val="FFFFFF"/>
                </a:solidFill>
              </a:rPr>
              <a:t>+383 493 380 55 </a:t>
            </a:r>
            <a:r>
              <a:rPr lang="en-US" sz="1000" dirty="0">
                <a:solidFill>
                  <a:schemeClr val="bg1"/>
                </a:solidFill>
                <a:cs typeface="Avenir Next Regular"/>
              </a:rPr>
              <a:t>www.civitta.com</a:t>
            </a:r>
            <a:endParaRPr lang="en-US" sz="1000" dirty="0">
              <a:solidFill>
                <a:srgbClr val="FFFFFF"/>
              </a:solidFill>
              <a:cs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136791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istatymas">
    <p:bg>
      <p:bgPr>
        <a:solidFill>
          <a:srgbClr val="3763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E01CA98-454E-406C-AED5-A46318E514B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415" imgH="416" progId="TCLayout.ActiveDocument.1">
                  <p:embed/>
                </p:oleObj>
              </mc:Choice>
              <mc:Fallback>
                <p:oleObj name="Слайд think-cell" r:id="rId3" imgW="415" imgH="41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E01CA98-454E-406C-AED5-A46318E514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C75F6E9-AE3F-4839-99E4-B809129AFFE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206288" cy="6858000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8D2B6845-E346-4608-903C-92A39E1726D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6599" y="6260801"/>
            <a:ext cx="1206500" cy="274392"/>
          </a:xfrm>
        </p:spPr>
        <p:txBody>
          <a:bodyPr/>
          <a:lstStyle>
            <a:lvl1pPr marL="0" indent="0">
              <a:buNone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2019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095D84F-ED63-4CAA-986E-A1A1D7DF510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8D8A740-D915-479B-91B9-2DDC11B59556}" type="slidenum">
              <a:rPr lang="lt-LT" smtClean="0"/>
              <a:t>‹#›</a:t>
            </a:fld>
            <a:endParaRPr lang="lt-LT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E6DA8B3-7894-4B77-B0C6-B8B8AED37B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580" y="2676074"/>
            <a:ext cx="3736975" cy="127952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Tx/>
              <a:buFont typeface="Arial" panose="020B0604020202020204" pitchFamily="34" charset="0"/>
              <a:buNone/>
              <a:tabLst/>
              <a:defRPr sz="3200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lt-LT" dirty="0"/>
              <a:t>PRESENTATION TITL</a:t>
            </a:r>
            <a:r>
              <a:rPr lang="en-US" dirty="0"/>
              <a:t>E</a:t>
            </a:r>
            <a:endParaRPr lang="lt-LT" dirty="0"/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D41A79F8-EBFB-4F6F-9A88-FA7B3F6AB2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6599" y="4232366"/>
            <a:ext cx="3735977" cy="1025434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dirty="0" err="1"/>
              <a:t>Subtitle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0331916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688">
          <p15:clr>
            <a:srgbClr val="FBAE40"/>
          </p15:clr>
        </p15:guide>
        <p15:guide id="3" pos="7151">
          <p15:clr>
            <a:srgbClr val="FBAE40"/>
          </p15:clr>
        </p15:guide>
        <p15:guide id="4" orient="horz" pos="164">
          <p15:clr>
            <a:srgbClr val="FBAE40"/>
          </p15:clr>
        </p15:guide>
        <p15:guide id="7" orient="horz" pos="392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7E54430D-6173-48AE-BA19-524E634F69F0}"/>
              </a:ext>
            </a:extLst>
          </p:cNvPr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96210337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13" imgW="279" imgH="277" progId="TCLayout.ActiveDocument.1">
                  <p:embed/>
                </p:oleObj>
              </mc:Choice>
              <mc:Fallback>
                <p:oleObj name="Слайд think-cell" r:id="rId13" imgW="279" imgH="277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7E54430D-6173-48AE-BA19-524E634F69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D9337F53-9637-49E5-B30D-45007CD67945}"/>
              </a:ext>
            </a:extLst>
          </p:cNvPr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5"/>
              </a:buClr>
              <a:buSzPct val="90000"/>
            </a:pPr>
            <a:endParaRPr lang="pt-PT" sz="2100" b="1" i="0" baseline="0" dirty="0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FA25C4B8-EF35-4CC9-86E9-A9341E353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954" y="185782"/>
            <a:ext cx="10358846" cy="510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dirty="0"/>
              <a:t>Page title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BFBD344-6490-403D-867B-709C1D17AE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4954" y="1253331"/>
            <a:ext cx="10358846" cy="50037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dirty="0"/>
              <a:t>Edit Text</a:t>
            </a:r>
          </a:p>
          <a:p>
            <a:pPr lvl="1"/>
            <a:r>
              <a:rPr lang="pt-PT" dirty="0"/>
              <a:t>Edit text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10FC80C-CE4D-4076-80BF-9F38F322F6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8743" y="6394294"/>
            <a:ext cx="6945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58D8A740-D915-479B-91B9-2DDC11B59556}" type="slidenum">
              <a:rPr lang="pt-PT" smtClean="0"/>
              <a:pPr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415979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98" r:id="rId2"/>
    <p:sldLayoutId id="2147483703" r:id="rId3"/>
    <p:sldLayoutId id="2147483695" r:id="rId4"/>
    <p:sldLayoutId id="2147483681" r:id="rId5"/>
    <p:sldLayoutId id="2147483696" r:id="rId6"/>
    <p:sldLayoutId id="2147483661" r:id="rId7"/>
    <p:sldLayoutId id="2147483662" r:id="rId8"/>
    <p:sldLayoutId id="214748369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100" b="1" kern="1200" cap="all" baseline="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172800" indent="-1728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2"/>
        </a:buClr>
        <a:buSzPct val="90000"/>
        <a:buFont typeface="Arial" panose="020B0604020202020204" pitchFamily="34" charset="0"/>
        <a:buChar char="•"/>
        <a:defRPr sz="1200" kern="1200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1728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2"/>
        </a:buClr>
        <a:buFont typeface="Calibri" panose="020F0502020204030204" pitchFamily="34" charset="0"/>
        <a:buChar char="‐"/>
        <a:defRPr sz="12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4.png"/><Relationship Id="rId7" Type="http://schemas.openxmlformats.org/officeDocument/2006/relationships/image" Target="../media/image2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5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26">
            <a:extLst>
              <a:ext uri="{FF2B5EF4-FFF2-40B4-BE49-F238E27FC236}">
                <a16:creationId xmlns:a16="http://schemas.microsoft.com/office/drawing/2014/main" id="{F77FD461-9B16-4FC7-95B4-2FD160954AE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10" b="510"/>
          <a:stretch/>
        </p:blipFill>
        <p:spPr>
          <a:xfrm>
            <a:off x="0" y="0"/>
            <a:ext cx="12206288" cy="6858000"/>
          </a:xfrm>
          <a:prstGeom prst="rect">
            <a:avLst/>
          </a:prstGeom>
        </p:spPr>
      </p:pic>
      <p:sp>
        <p:nvSpPr>
          <p:cNvPr id="6" name="Parallelogram 3">
            <a:extLst>
              <a:ext uri="{FF2B5EF4-FFF2-40B4-BE49-F238E27FC236}">
                <a16:creationId xmlns:a16="http://schemas.microsoft.com/office/drawing/2014/main" id="{9C7E8657-E2A3-4B91-ACF9-374B179F86FB}"/>
              </a:ext>
            </a:extLst>
          </p:cNvPr>
          <p:cNvSpPr/>
          <p:nvPr/>
        </p:nvSpPr>
        <p:spPr>
          <a:xfrm flipH="1">
            <a:off x="0" y="-6350"/>
            <a:ext cx="6417866" cy="6876006"/>
          </a:xfrm>
          <a:custGeom>
            <a:avLst/>
            <a:gdLst>
              <a:gd name="connsiteX0" fmla="*/ 0 w 8133907"/>
              <a:gd name="connsiteY0" fmla="*/ 6858000 h 6858000"/>
              <a:gd name="connsiteX1" fmla="*/ 1714500 w 8133907"/>
              <a:gd name="connsiteY1" fmla="*/ 0 h 6858000"/>
              <a:gd name="connsiteX2" fmla="*/ 8133907 w 8133907"/>
              <a:gd name="connsiteY2" fmla="*/ 0 h 6858000"/>
              <a:gd name="connsiteX3" fmla="*/ 6419407 w 8133907"/>
              <a:gd name="connsiteY3" fmla="*/ 6858000 h 6858000"/>
              <a:gd name="connsiteX4" fmla="*/ 0 w 8133907"/>
              <a:gd name="connsiteY4" fmla="*/ 6858000 h 6858000"/>
              <a:gd name="connsiteX0" fmla="*/ 0 w 6419407"/>
              <a:gd name="connsiteY0" fmla="*/ 6879265 h 6879265"/>
              <a:gd name="connsiteX1" fmla="*/ 1714500 w 6419407"/>
              <a:gd name="connsiteY1" fmla="*/ 21265 h 6879265"/>
              <a:gd name="connsiteX2" fmla="*/ 4423144 w 6419407"/>
              <a:gd name="connsiteY2" fmla="*/ 0 h 6879265"/>
              <a:gd name="connsiteX3" fmla="*/ 6419407 w 6419407"/>
              <a:gd name="connsiteY3" fmla="*/ 6879265 h 6879265"/>
              <a:gd name="connsiteX4" fmla="*/ 0 w 6419407"/>
              <a:gd name="connsiteY4" fmla="*/ 6879265 h 6879265"/>
              <a:gd name="connsiteX0" fmla="*/ 0 w 6419407"/>
              <a:gd name="connsiteY0" fmla="*/ 6858000 h 6858000"/>
              <a:gd name="connsiteX1" fmla="*/ 1714500 w 6419407"/>
              <a:gd name="connsiteY1" fmla="*/ 0 h 6858000"/>
              <a:gd name="connsiteX2" fmla="*/ 5284381 w 6419407"/>
              <a:gd name="connsiteY2" fmla="*/ 10633 h 6858000"/>
              <a:gd name="connsiteX3" fmla="*/ 6419407 w 6419407"/>
              <a:gd name="connsiteY3" fmla="*/ 6858000 h 6858000"/>
              <a:gd name="connsiteX4" fmla="*/ 0 w 6419407"/>
              <a:gd name="connsiteY4" fmla="*/ 6858000 h 6858000"/>
              <a:gd name="connsiteX0" fmla="*/ 0 w 5284381"/>
              <a:gd name="connsiteY0" fmla="*/ 6858000 h 6858000"/>
              <a:gd name="connsiteX1" fmla="*/ 1714500 w 5284381"/>
              <a:gd name="connsiteY1" fmla="*/ 0 h 6858000"/>
              <a:gd name="connsiteX2" fmla="*/ 5284381 w 5284381"/>
              <a:gd name="connsiteY2" fmla="*/ 10633 h 6858000"/>
              <a:gd name="connsiteX3" fmla="*/ 4058979 w 5284381"/>
              <a:gd name="connsiteY3" fmla="*/ 6709144 h 6858000"/>
              <a:gd name="connsiteX4" fmla="*/ 0 w 5284381"/>
              <a:gd name="connsiteY4" fmla="*/ 6858000 h 6858000"/>
              <a:gd name="connsiteX0" fmla="*/ 0 w 5284381"/>
              <a:gd name="connsiteY0" fmla="*/ 6858000 h 6858000"/>
              <a:gd name="connsiteX1" fmla="*/ 1714500 w 5284381"/>
              <a:gd name="connsiteY1" fmla="*/ 0 h 6858000"/>
              <a:gd name="connsiteX2" fmla="*/ 5284381 w 5284381"/>
              <a:gd name="connsiteY2" fmla="*/ 10633 h 6858000"/>
              <a:gd name="connsiteX3" fmla="*/ 5239193 w 5284381"/>
              <a:gd name="connsiteY3" fmla="*/ 6857999 h 6858000"/>
              <a:gd name="connsiteX4" fmla="*/ 0 w 5284381"/>
              <a:gd name="connsiteY4" fmla="*/ 6858000 h 6858000"/>
              <a:gd name="connsiteX0" fmla="*/ 0 w 6443330"/>
              <a:gd name="connsiteY0" fmla="*/ 6868632 h 6868632"/>
              <a:gd name="connsiteX1" fmla="*/ 2873449 w 6443330"/>
              <a:gd name="connsiteY1" fmla="*/ 0 h 6868632"/>
              <a:gd name="connsiteX2" fmla="*/ 6443330 w 6443330"/>
              <a:gd name="connsiteY2" fmla="*/ 10633 h 6868632"/>
              <a:gd name="connsiteX3" fmla="*/ 6398142 w 6443330"/>
              <a:gd name="connsiteY3" fmla="*/ 6857999 h 6868632"/>
              <a:gd name="connsiteX4" fmla="*/ 0 w 6443330"/>
              <a:gd name="connsiteY4" fmla="*/ 6868632 h 6868632"/>
              <a:gd name="connsiteX0" fmla="*/ 0 w 6398142"/>
              <a:gd name="connsiteY0" fmla="*/ 6868632 h 6868632"/>
              <a:gd name="connsiteX1" fmla="*/ 2873449 w 6398142"/>
              <a:gd name="connsiteY1" fmla="*/ 0 h 6868632"/>
              <a:gd name="connsiteX2" fmla="*/ 6273209 w 6398142"/>
              <a:gd name="connsiteY2" fmla="*/ 127591 h 6868632"/>
              <a:gd name="connsiteX3" fmla="*/ 6398142 w 6398142"/>
              <a:gd name="connsiteY3" fmla="*/ 6857999 h 6868632"/>
              <a:gd name="connsiteX4" fmla="*/ 0 w 6398142"/>
              <a:gd name="connsiteY4" fmla="*/ 6868632 h 6868632"/>
              <a:gd name="connsiteX0" fmla="*/ 0 w 6398142"/>
              <a:gd name="connsiteY0" fmla="*/ 6868632 h 6868632"/>
              <a:gd name="connsiteX1" fmla="*/ 2873449 w 6398142"/>
              <a:gd name="connsiteY1" fmla="*/ 0 h 6868632"/>
              <a:gd name="connsiteX2" fmla="*/ 6379534 w 6398142"/>
              <a:gd name="connsiteY2" fmla="*/ 0 h 6868632"/>
              <a:gd name="connsiteX3" fmla="*/ 6398142 w 6398142"/>
              <a:gd name="connsiteY3" fmla="*/ 6857999 h 6868632"/>
              <a:gd name="connsiteX4" fmla="*/ 0 w 6398142"/>
              <a:gd name="connsiteY4" fmla="*/ 6868632 h 6868632"/>
              <a:gd name="connsiteX0" fmla="*/ 0 w 6398142"/>
              <a:gd name="connsiteY0" fmla="*/ 6868632 h 6868632"/>
              <a:gd name="connsiteX1" fmla="*/ 2873449 w 6398142"/>
              <a:gd name="connsiteY1" fmla="*/ 0 h 6868632"/>
              <a:gd name="connsiteX2" fmla="*/ 6283669 w 6398142"/>
              <a:gd name="connsiteY2" fmla="*/ 154858 h 6868632"/>
              <a:gd name="connsiteX3" fmla="*/ 6398142 w 6398142"/>
              <a:gd name="connsiteY3" fmla="*/ 6857999 h 6868632"/>
              <a:gd name="connsiteX4" fmla="*/ 0 w 6398142"/>
              <a:gd name="connsiteY4" fmla="*/ 6868632 h 6868632"/>
              <a:gd name="connsiteX0" fmla="*/ 0 w 6398142"/>
              <a:gd name="connsiteY0" fmla="*/ 6868632 h 6868632"/>
              <a:gd name="connsiteX1" fmla="*/ 2873449 w 6398142"/>
              <a:gd name="connsiteY1" fmla="*/ 0 h 6868632"/>
              <a:gd name="connsiteX2" fmla="*/ 6283669 w 6398142"/>
              <a:gd name="connsiteY2" fmla="*/ 7374 h 6868632"/>
              <a:gd name="connsiteX3" fmla="*/ 6398142 w 6398142"/>
              <a:gd name="connsiteY3" fmla="*/ 6857999 h 6868632"/>
              <a:gd name="connsiteX4" fmla="*/ 0 w 6398142"/>
              <a:gd name="connsiteY4" fmla="*/ 6868632 h 6868632"/>
              <a:gd name="connsiteX0" fmla="*/ 0 w 6403118"/>
              <a:gd name="connsiteY0" fmla="*/ 6868632 h 6868632"/>
              <a:gd name="connsiteX1" fmla="*/ 2873449 w 6403118"/>
              <a:gd name="connsiteY1" fmla="*/ 0 h 6868632"/>
              <a:gd name="connsiteX2" fmla="*/ 6401656 w 6403118"/>
              <a:gd name="connsiteY2" fmla="*/ 0 h 6868632"/>
              <a:gd name="connsiteX3" fmla="*/ 6398142 w 6403118"/>
              <a:gd name="connsiteY3" fmla="*/ 6857999 h 6868632"/>
              <a:gd name="connsiteX4" fmla="*/ 0 w 6403118"/>
              <a:gd name="connsiteY4" fmla="*/ 6868632 h 6868632"/>
              <a:gd name="connsiteX0" fmla="*/ 0 w 6410090"/>
              <a:gd name="connsiteY0" fmla="*/ 6876006 h 6876006"/>
              <a:gd name="connsiteX1" fmla="*/ 2873449 w 6410090"/>
              <a:gd name="connsiteY1" fmla="*/ 7374 h 6876006"/>
              <a:gd name="connsiteX2" fmla="*/ 6409030 w 6410090"/>
              <a:gd name="connsiteY2" fmla="*/ 0 h 6876006"/>
              <a:gd name="connsiteX3" fmla="*/ 6398142 w 6410090"/>
              <a:gd name="connsiteY3" fmla="*/ 6865373 h 6876006"/>
              <a:gd name="connsiteX4" fmla="*/ 0 w 6410090"/>
              <a:gd name="connsiteY4" fmla="*/ 6876006 h 6876006"/>
              <a:gd name="connsiteX0" fmla="*/ 0 w 6417237"/>
              <a:gd name="connsiteY0" fmla="*/ 6876006 h 6876006"/>
              <a:gd name="connsiteX1" fmla="*/ 2873449 w 6417237"/>
              <a:gd name="connsiteY1" fmla="*/ 7374 h 6876006"/>
              <a:gd name="connsiteX2" fmla="*/ 6416404 w 6417237"/>
              <a:gd name="connsiteY2" fmla="*/ 0 h 6876006"/>
              <a:gd name="connsiteX3" fmla="*/ 6398142 w 6417237"/>
              <a:gd name="connsiteY3" fmla="*/ 6865373 h 6876006"/>
              <a:gd name="connsiteX4" fmla="*/ 0 w 6417237"/>
              <a:gd name="connsiteY4" fmla="*/ 6876006 h 6876006"/>
              <a:gd name="connsiteX0" fmla="*/ 0 w 6416689"/>
              <a:gd name="connsiteY0" fmla="*/ 6876006 h 6876006"/>
              <a:gd name="connsiteX1" fmla="*/ 2873449 w 6416689"/>
              <a:gd name="connsiteY1" fmla="*/ 7374 h 6876006"/>
              <a:gd name="connsiteX2" fmla="*/ 6416404 w 6416689"/>
              <a:gd name="connsiteY2" fmla="*/ 0 h 6876006"/>
              <a:gd name="connsiteX3" fmla="*/ 6331774 w 6416689"/>
              <a:gd name="connsiteY3" fmla="*/ 6850625 h 6876006"/>
              <a:gd name="connsiteX4" fmla="*/ 0 w 6416689"/>
              <a:gd name="connsiteY4" fmla="*/ 6876006 h 6876006"/>
              <a:gd name="connsiteX0" fmla="*/ 0 w 6417464"/>
              <a:gd name="connsiteY0" fmla="*/ 6876006 h 6876006"/>
              <a:gd name="connsiteX1" fmla="*/ 2873449 w 6417464"/>
              <a:gd name="connsiteY1" fmla="*/ 7374 h 6876006"/>
              <a:gd name="connsiteX2" fmla="*/ 6416404 w 6417464"/>
              <a:gd name="connsiteY2" fmla="*/ 0 h 6876006"/>
              <a:gd name="connsiteX3" fmla="*/ 6405516 w 6417464"/>
              <a:gd name="connsiteY3" fmla="*/ 6872747 h 6876006"/>
              <a:gd name="connsiteX4" fmla="*/ 0 w 6417464"/>
              <a:gd name="connsiteY4" fmla="*/ 6876006 h 6876006"/>
              <a:gd name="connsiteX0" fmla="*/ 0 w 6417866"/>
              <a:gd name="connsiteY0" fmla="*/ 6876006 h 6876006"/>
              <a:gd name="connsiteX1" fmla="*/ 2873449 w 6417866"/>
              <a:gd name="connsiteY1" fmla="*/ 7374 h 6876006"/>
              <a:gd name="connsiteX2" fmla="*/ 6416404 w 6417866"/>
              <a:gd name="connsiteY2" fmla="*/ 0 h 6876006"/>
              <a:gd name="connsiteX3" fmla="*/ 6412890 w 6417866"/>
              <a:gd name="connsiteY3" fmla="*/ 6872747 h 6876006"/>
              <a:gd name="connsiteX4" fmla="*/ 0 w 6417866"/>
              <a:gd name="connsiteY4" fmla="*/ 6876006 h 6876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17866" h="6876006">
                <a:moveTo>
                  <a:pt x="0" y="6876006"/>
                </a:moveTo>
                <a:lnTo>
                  <a:pt x="2873449" y="7374"/>
                </a:lnTo>
                <a:lnTo>
                  <a:pt x="6416404" y="0"/>
                </a:lnTo>
                <a:cubicBezTo>
                  <a:pt x="6422607" y="2286000"/>
                  <a:pt x="6406687" y="4586747"/>
                  <a:pt x="6412890" y="6872747"/>
                </a:cubicBezTo>
                <a:lnTo>
                  <a:pt x="0" y="6876006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6F8482-04F3-410A-B93A-43335CBE0C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579" y="2676074"/>
            <a:ext cx="4107545" cy="1567432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GB" dirty="0" err="1"/>
              <a:t>Evaluarea</a:t>
            </a:r>
            <a:r>
              <a:rPr lang="en-GB" dirty="0"/>
              <a:t> </a:t>
            </a:r>
            <a:r>
              <a:rPr lang="en-GB" dirty="0" err="1"/>
              <a:t>interve</a:t>
            </a:r>
            <a:r>
              <a:rPr lang="ro-RO" dirty="0"/>
              <a:t>nțiilor programului operațional </a:t>
            </a:r>
            <a:r>
              <a:rPr lang="en-GB" dirty="0"/>
              <a:t>CAPITAL UMAN</a:t>
            </a:r>
            <a:r>
              <a:rPr lang="ro-RO" dirty="0"/>
              <a:t> (</a:t>
            </a:r>
            <a:r>
              <a:rPr lang="en-GB" dirty="0"/>
              <a:t>POCU</a:t>
            </a:r>
            <a:r>
              <a:rPr lang="ro-RO" dirty="0"/>
              <a:t>) 2014-2020 </a:t>
            </a:r>
            <a:endParaRPr lang="en-GB" dirty="0"/>
          </a:p>
          <a:p>
            <a:pPr>
              <a:lnSpc>
                <a:spcPct val="120000"/>
              </a:lnSpc>
            </a:pPr>
            <a:r>
              <a:rPr lang="en-GB" dirty="0"/>
              <a:t>INTERVENTIILE IN DOMENIUL AT</a:t>
            </a:r>
            <a:endParaRPr lang="lv-LV" dirty="0"/>
          </a:p>
        </p:txBody>
      </p:sp>
      <p:sp>
        <p:nvSpPr>
          <p:cNvPr id="25" name="Subtitle 24">
            <a:extLst>
              <a:ext uri="{FF2B5EF4-FFF2-40B4-BE49-F238E27FC236}">
                <a16:creationId xmlns:a16="http://schemas.microsoft.com/office/drawing/2014/main" id="{EFFB373B-AE8D-463B-B4AC-0D6720D6E5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6599" y="4232366"/>
            <a:ext cx="3735977" cy="1025434"/>
          </a:xfrm>
        </p:spPr>
        <p:txBody>
          <a:bodyPr/>
          <a:lstStyle/>
          <a:p>
            <a:r>
              <a:rPr lang="ro-RO" dirty="0">
                <a:solidFill>
                  <a:schemeClr val="accent2"/>
                </a:solidFill>
              </a:rPr>
              <a:t>Panel de experți</a:t>
            </a:r>
          </a:p>
        </p:txBody>
      </p:sp>
      <p:grpSp>
        <p:nvGrpSpPr>
          <p:cNvPr id="7" name="Group 15">
            <a:extLst>
              <a:ext uri="{FF2B5EF4-FFF2-40B4-BE49-F238E27FC236}">
                <a16:creationId xmlns:a16="http://schemas.microsoft.com/office/drawing/2014/main" id="{17DF9054-7193-41B6-B3D7-670C7A7600C4}"/>
              </a:ext>
            </a:extLst>
          </p:cNvPr>
          <p:cNvGrpSpPr/>
          <p:nvPr/>
        </p:nvGrpSpPr>
        <p:grpSpPr>
          <a:xfrm>
            <a:off x="4959442" y="-8608"/>
            <a:ext cx="5993262" cy="6885613"/>
            <a:chOff x="4435505" y="0"/>
            <a:chExt cx="5993262" cy="6897178"/>
          </a:xfrm>
        </p:grpSpPr>
        <p:sp>
          <p:nvSpPr>
            <p:cNvPr id="8" name="Parallelogram 1">
              <a:extLst>
                <a:ext uri="{FF2B5EF4-FFF2-40B4-BE49-F238E27FC236}">
                  <a16:creationId xmlns:a16="http://schemas.microsoft.com/office/drawing/2014/main" id="{1A8C9AF2-183C-443D-A235-277D95993EA0}"/>
                </a:ext>
              </a:extLst>
            </p:cNvPr>
            <p:cNvSpPr/>
            <p:nvPr/>
          </p:nvSpPr>
          <p:spPr>
            <a:xfrm>
              <a:off x="7870751" y="6424"/>
              <a:ext cx="2558016" cy="4252832"/>
            </a:xfrm>
            <a:custGeom>
              <a:avLst/>
              <a:gdLst>
                <a:gd name="connsiteX0" fmla="*/ 0 w 2962275"/>
                <a:gd name="connsiteY0" fmla="*/ 2601906 h 2601906"/>
                <a:gd name="connsiteX1" fmla="*/ 650477 w 2962275"/>
                <a:gd name="connsiteY1" fmla="*/ 0 h 2601906"/>
                <a:gd name="connsiteX2" fmla="*/ 2962275 w 2962275"/>
                <a:gd name="connsiteY2" fmla="*/ 0 h 2601906"/>
                <a:gd name="connsiteX3" fmla="*/ 2311799 w 2962275"/>
                <a:gd name="connsiteY3" fmla="*/ 2601906 h 2601906"/>
                <a:gd name="connsiteX4" fmla="*/ 0 w 2962275"/>
                <a:gd name="connsiteY4" fmla="*/ 2601906 h 2601906"/>
                <a:gd name="connsiteX0" fmla="*/ 0 w 4029075"/>
                <a:gd name="connsiteY0" fmla="*/ 2611431 h 2611431"/>
                <a:gd name="connsiteX1" fmla="*/ 650477 w 4029075"/>
                <a:gd name="connsiteY1" fmla="*/ 9525 h 2611431"/>
                <a:gd name="connsiteX2" fmla="*/ 4029075 w 4029075"/>
                <a:gd name="connsiteY2" fmla="*/ 0 h 2611431"/>
                <a:gd name="connsiteX3" fmla="*/ 2311799 w 4029075"/>
                <a:gd name="connsiteY3" fmla="*/ 2611431 h 2611431"/>
                <a:gd name="connsiteX4" fmla="*/ 0 w 4029075"/>
                <a:gd name="connsiteY4" fmla="*/ 2611431 h 2611431"/>
                <a:gd name="connsiteX0" fmla="*/ 0 w 4029075"/>
                <a:gd name="connsiteY0" fmla="*/ 2611431 h 2611431"/>
                <a:gd name="connsiteX1" fmla="*/ 2526902 w 4029075"/>
                <a:gd name="connsiteY1" fmla="*/ 9525 h 2611431"/>
                <a:gd name="connsiteX2" fmla="*/ 4029075 w 4029075"/>
                <a:gd name="connsiteY2" fmla="*/ 0 h 2611431"/>
                <a:gd name="connsiteX3" fmla="*/ 2311799 w 4029075"/>
                <a:gd name="connsiteY3" fmla="*/ 2611431 h 2611431"/>
                <a:gd name="connsiteX4" fmla="*/ 0 w 4029075"/>
                <a:gd name="connsiteY4" fmla="*/ 2611431 h 2611431"/>
                <a:gd name="connsiteX0" fmla="*/ 0 w 2552700"/>
                <a:gd name="connsiteY0" fmla="*/ 2382831 h 2611431"/>
                <a:gd name="connsiteX1" fmla="*/ 1050527 w 2552700"/>
                <a:gd name="connsiteY1" fmla="*/ 9525 h 2611431"/>
                <a:gd name="connsiteX2" fmla="*/ 2552700 w 2552700"/>
                <a:gd name="connsiteY2" fmla="*/ 0 h 2611431"/>
                <a:gd name="connsiteX3" fmla="*/ 835424 w 2552700"/>
                <a:gd name="connsiteY3" fmla="*/ 2611431 h 2611431"/>
                <a:gd name="connsiteX4" fmla="*/ 0 w 2552700"/>
                <a:gd name="connsiteY4" fmla="*/ 2382831 h 2611431"/>
                <a:gd name="connsiteX0" fmla="*/ 0 w 2552700"/>
                <a:gd name="connsiteY0" fmla="*/ 2382831 h 4268781"/>
                <a:gd name="connsiteX1" fmla="*/ 1050527 w 2552700"/>
                <a:gd name="connsiteY1" fmla="*/ 9525 h 4268781"/>
                <a:gd name="connsiteX2" fmla="*/ 2552700 w 2552700"/>
                <a:gd name="connsiteY2" fmla="*/ 0 h 4268781"/>
                <a:gd name="connsiteX3" fmla="*/ 749699 w 2552700"/>
                <a:gd name="connsiteY3" fmla="*/ 4268781 h 4268781"/>
                <a:gd name="connsiteX4" fmla="*/ 0 w 2552700"/>
                <a:gd name="connsiteY4" fmla="*/ 2382831 h 4268781"/>
                <a:gd name="connsiteX0" fmla="*/ 0 w 2552700"/>
                <a:gd name="connsiteY0" fmla="*/ 2382831 h 4268781"/>
                <a:gd name="connsiteX1" fmla="*/ 1012427 w 2552700"/>
                <a:gd name="connsiteY1" fmla="*/ 19050 h 4268781"/>
                <a:gd name="connsiteX2" fmla="*/ 2552700 w 2552700"/>
                <a:gd name="connsiteY2" fmla="*/ 0 h 4268781"/>
                <a:gd name="connsiteX3" fmla="*/ 749699 w 2552700"/>
                <a:gd name="connsiteY3" fmla="*/ 4268781 h 4268781"/>
                <a:gd name="connsiteX4" fmla="*/ 0 w 2552700"/>
                <a:gd name="connsiteY4" fmla="*/ 2382831 h 4268781"/>
                <a:gd name="connsiteX0" fmla="*/ 0 w 2552700"/>
                <a:gd name="connsiteY0" fmla="*/ 2382831 h 4268781"/>
                <a:gd name="connsiteX1" fmla="*/ 983852 w 2552700"/>
                <a:gd name="connsiteY1" fmla="*/ 19050 h 4268781"/>
                <a:gd name="connsiteX2" fmla="*/ 2552700 w 2552700"/>
                <a:gd name="connsiteY2" fmla="*/ 0 h 4268781"/>
                <a:gd name="connsiteX3" fmla="*/ 749699 w 2552700"/>
                <a:gd name="connsiteY3" fmla="*/ 4268781 h 4268781"/>
                <a:gd name="connsiteX4" fmla="*/ 0 w 2552700"/>
                <a:gd name="connsiteY4" fmla="*/ 2382831 h 4268781"/>
                <a:gd name="connsiteX0" fmla="*/ 0 w 2542067"/>
                <a:gd name="connsiteY0" fmla="*/ 2366882 h 4252832"/>
                <a:gd name="connsiteX1" fmla="*/ 983852 w 2542067"/>
                <a:gd name="connsiteY1" fmla="*/ 3101 h 4252832"/>
                <a:gd name="connsiteX2" fmla="*/ 2542067 w 2542067"/>
                <a:gd name="connsiteY2" fmla="*/ 0 h 4252832"/>
                <a:gd name="connsiteX3" fmla="*/ 749699 w 2542067"/>
                <a:gd name="connsiteY3" fmla="*/ 4252832 h 4252832"/>
                <a:gd name="connsiteX4" fmla="*/ 0 w 2542067"/>
                <a:gd name="connsiteY4" fmla="*/ 2366882 h 4252832"/>
                <a:gd name="connsiteX0" fmla="*/ 0 w 2558016"/>
                <a:gd name="connsiteY0" fmla="*/ 2372198 h 4252832"/>
                <a:gd name="connsiteX1" fmla="*/ 999801 w 2558016"/>
                <a:gd name="connsiteY1" fmla="*/ 3101 h 4252832"/>
                <a:gd name="connsiteX2" fmla="*/ 2558016 w 2558016"/>
                <a:gd name="connsiteY2" fmla="*/ 0 h 4252832"/>
                <a:gd name="connsiteX3" fmla="*/ 765648 w 2558016"/>
                <a:gd name="connsiteY3" fmla="*/ 4252832 h 4252832"/>
                <a:gd name="connsiteX4" fmla="*/ 0 w 2558016"/>
                <a:gd name="connsiteY4" fmla="*/ 2372198 h 4252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8016" h="4252832">
                  <a:moveTo>
                    <a:pt x="0" y="2372198"/>
                  </a:moveTo>
                  <a:lnTo>
                    <a:pt x="999801" y="3101"/>
                  </a:lnTo>
                  <a:lnTo>
                    <a:pt x="2558016" y="0"/>
                  </a:lnTo>
                  <a:lnTo>
                    <a:pt x="765648" y="4252832"/>
                  </a:lnTo>
                  <a:lnTo>
                    <a:pt x="0" y="2372198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 dirty="0"/>
            </a:p>
          </p:txBody>
        </p:sp>
        <p:sp>
          <p:nvSpPr>
            <p:cNvPr id="9" name="Parallelogram 1">
              <a:extLst>
                <a:ext uri="{FF2B5EF4-FFF2-40B4-BE49-F238E27FC236}">
                  <a16:creationId xmlns:a16="http://schemas.microsoft.com/office/drawing/2014/main" id="{72BE66AB-EE99-4091-BCE0-4E7769D41FA7}"/>
                </a:ext>
              </a:extLst>
            </p:cNvPr>
            <p:cNvSpPr/>
            <p:nvPr/>
          </p:nvSpPr>
          <p:spPr>
            <a:xfrm flipH="1">
              <a:off x="4435505" y="0"/>
              <a:ext cx="3719551" cy="6897178"/>
            </a:xfrm>
            <a:custGeom>
              <a:avLst/>
              <a:gdLst>
                <a:gd name="connsiteX0" fmla="*/ 0 w 2962275"/>
                <a:gd name="connsiteY0" fmla="*/ 2601906 h 2601906"/>
                <a:gd name="connsiteX1" fmla="*/ 650477 w 2962275"/>
                <a:gd name="connsiteY1" fmla="*/ 0 h 2601906"/>
                <a:gd name="connsiteX2" fmla="*/ 2962275 w 2962275"/>
                <a:gd name="connsiteY2" fmla="*/ 0 h 2601906"/>
                <a:gd name="connsiteX3" fmla="*/ 2311799 w 2962275"/>
                <a:gd name="connsiteY3" fmla="*/ 2601906 h 2601906"/>
                <a:gd name="connsiteX4" fmla="*/ 0 w 2962275"/>
                <a:gd name="connsiteY4" fmla="*/ 2601906 h 2601906"/>
                <a:gd name="connsiteX0" fmla="*/ 0 w 4029075"/>
                <a:gd name="connsiteY0" fmla="*/ 2611431 h 2611431"/>
                <a:gd name="connsiteX1" fmla="*/ 650477 w 4029075"/>
                <a:gd name="connsiteY1" fmla="*/ 9525 h 2611431"/>
                <a:gd name="connsiteX2" fmla="*/ 4029075 w 4029075"/>
                <a:gd name="connsiteY2" fmla="*/ 0 h 2611431"/>
                <a:gd name="connsiteX3" fmla="*/ 2311799 w 4029075"/>
                <a:gd name="connsiteY3" fmla="*/ 2611431 h 2611431"/>
                <a:gd name="connsiteX4" fmla="*/ 0 w 4029075"/>
                <a:gd name="connsiteY4" fmla="*/ 2611431 h 2611431"/>
                <a:gd name="connsiteX0" fmla="*/ 0 w 4029075"/>
                <a:gd name="connsiteY0" fmla="*/ 2611431 h 2611431"/>
                <a:gd name="connsiteX1" fmla="*/ 2526902 w 4029075"/>
                <a:gd name="connsiteY1" fmla="*/ 9525 h 2611431"/>
                <a:gd name="connsiteX2" fmla="*/ 4029075 w 4029075"/>
                <a:gd name="connsiteY2" fmla="*/ 0 h 2611431"/>
                <a:gd name="connsiteX3" fmla="*/ 2311799 w 4029075"/>
                <a:gd name="connsiteY3" fmla="*/ 2611431 h 2611431"/>
                <a:gd name="connsiteX4" fmla="*/ 0 w 4029075"/>
                <a:gd name="connsiteY4" fmla="*/ 2611431 h 2611431"/>
                <a:gd name="connsiteX0" fmla="*/ 0 w 2552700"/>
                <a:gd name="connsiteY0" fmla="*/ 2382831 h 2611431"/>
                <a:gd name="connsiteX1" fmla="*/ 1050527 w 2552700"/>
                <a:gd name="connsiteY1" fmla="*/ 9525 h 2611431"/>
                <a:gd name="connsiteX2" fmla="*/ 2552700 w 2552700"/>
                <a:gd name="connsiteY2" fmla="*/ 0 h 2611431"/>
                <a:gd name="connsiteX3" fmla="*/ 835424 w 2552700"/>
                <a:gd name="connsiteY3" fmla="*/ 2611431 h 2611431"/>
                <a:gd name="connsiteX4" fmla="*/ 0 w 2552700"/>
                <a:gd name="connsiteY4" fmla="*/ 2382831 h 2611431"/>
                <a:gd name="connsiteX0" fmla="*/ 0 w 2552700"/>
                <a:gd name="connsiteY0" fmla="*/ 2382831 h 4268781"/>
                <a:gd name="connsiteX1" fmla="*/ 1050527 w 2552700"/>
                <a:gd name="connsiteY1" fmla="*/ 9525 h 4268781"/>
                <a:gd name="connsiteX2" fmla="*/ 2552700 w 2552700"/>
                <a:gd name="connsiteY2" fmla="*/ 0 h 4268781"/>
                <a:gd name="connsiteX3" fmla="*/ 749699 w 2552700"/>
                <a:gd name="connsiteY3" fmla="*/ 4268781 h 4268781"/>
                <a:gd name="connsiteX4" fmla="*/ 0 w 2552700"/>
                <a:gd name="connsiteY4" fmla="*/ 2382831 h 4268781"/>
                <a:gd name="connsiteX0" fmla="*/ 0 w 2552700"/>
                <a:gd name="connsiteY0" fmla="*/ 2382831 h 4268781"/>
                <a:gd name="connsiteX1" fmla="*/ 1012427 w 2552700"/>
                <a:gd name="connsiteY1" fmla="*/ 19050 h 4268781"/>
                <a:gd name="connsiteX2" fmla="*/ 2552700 w 2552700"/>
                <a:gd name="connsiteY2" fmla="*/ 0 h 4268781"/>
                <a:gd name="connsiteX3" fmla="*/ 749699 w 2552700"/>
                <a:gd name="connsiteY3" fmla="*/ 4268781 h 4268781"/>
                <a:gd name="connsiteX4" fmla="*/ 0 w 2552700"/>
                <a:gd name="connsiteY4" fmla="*/ 2382831 h 4268781"/>
                <a:gd name="connsiteX0" fmla="*/ 0 w 2552700"/>
                <a:gd name="connsiteY0" fmla="*/ 2382831 h 4268781"/>
                <a:gd name="connsiteX1" fmla="*/ 983852 w 2552700"/>
                <a:gd name="connsiteY1" fmla="*/ 19050 h 4268781"/>
                <a:gd name="connsiteX2" fmla="*/ 2552700 w 2552700"/>
                <a:gd name="connsiteY2" fmla="*/ 0 h 4268781"/>
                <a:gd name="connsiteX3" fmla="*/ 749699 w 2552700"/>
                <a:gd name="connsiteY3" fmla="*/ 4268781 h 4268781"/>
                <a:gd name="connsiteX4" fmla="*/ 0 w 2552700"/>
                <a:gd name="connsiteY4" fmla="*/ 2382831 h 4268781"/>
                <a:gd name="connsiteX0" fmla="*/ 0 w 2542067"/>
                <a:gd name="connsiteY0" fmla="*/ 2366882 h 4252832"/>
                <a:gd name="connsiteX1" fmla="*/ 983852 w 2542067"/>
                <a:gd name="connsiteY1" fmla="*/ 3101 h 4252832"/>
                <a:gd name="connsiteX2" fmla="*/ 2542067 w 2542067"/>
                <a:gd name="connsiteY2" fmla="*/ 0 h 4252832"/>
                <a:gd name="connsiteX3" fmla="*/ 749699 w 2542067"/>
                <a:gd name="connsiteY3" fmla="*/ 4252832 h 4252832"/>
                <a:gd name="connsiteX4" fmla="*/ 0 w 2542067"/>
                <a:gd name="connsiteY4" fmla="*/ 2366882 h 4252832"/>
                <a:gd name="connsiteX0" fmla="*/ 0 w 2558016"/>
                <a:gd name="connsiteY0" fmla="*/ 2372198 h 4252832"/>
                <a:gd name="connsiteX1" fmla="*/ 999801 w 2558016"/>
                <a:gd name="connsiteY1" fmla="*/ 3101 h 4252832"/>
                <a:gd name="connsiteX2" fmla="*/ 2558016 w 2558016"/>
                <a:gd name="connsiteY2" fmla="*/ 0 h 4252832"/>
                <a:gd name="connsiteX3" fmla="*/ 765648 w 2558016"/>
                <a:gd name="connsiteY3" fmla="*/ 4252832 h 4252832"/>
                <a:gd name="connsiteX4" fmla="*/ 0 w 2558016"/>
                <a:gd name="connsiteY4" fmla="*/ 2372198 h 4252832"/>
                <a:gd name="connsiteX0" fmla="*/ 0 w 3719551"/>
                <a:gd name="connsiteY0" fmla="*/ 5140112 h 5140112"/>
                <a:gd name="connsiteX1" fmla="*/ 2161336 w 3719551"/>
                <a:gd name="connsiteY1" fmla="*/ 3101 h 5140112"/>
                <a:gd name="connsiteX2" fmla="*/ 3719551 w 3719551"/>
                <a:gd name="connsiteY2" fmla="*/ 0 h 5140112"/>
                <a:gd name="connsiteX3" fmla="*/ 1927183 w 3719551"/>
                <a:gd name="connsiteY3" fmla="*/ 4252832 h 5140112"/>
                <a:gd name="connsiteX4" fmla="*/ 0 w 3719551"/>
                <a:gd name="connsiteY4" fmla="*/ 5140112 h 5140112"/>
                <a:gd name="connsiteX0" fmla="*/ 0 w 3719551"/>
                <a:gd name="connsiteY0" fmla="*/ 5140112 h 6897178"/>
                <a:gd name="connsiteX1" fmla="*/ 2161336 w 3719551"/>
                <a:gd name="connsiteY1" fmla="*/ 3101 h 6897178"/>
                <a:gd name="connsiteX2" fmla="*/ 3719551 w 3719551"/>
                <a:gd name="connsiteY2" fmla="*/ 0 h 6897178"/>
                <a:gd name="connsiteX3" fmla="*/ 753291 w 3719551"/>
                <a:gd name="connsiteY3" fmla="*/ 6897178 h 6897178"/>
                <a:gd name="connsiteX4" fmla="*/ 0 w 3719551"/>
                <a:gd name="connsiteY4" fmla="*/ 5140112 h 689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19551" h="6897178">
                  <a:moveTo>
                    <a:pt x="0" y="5140112"/>
                  </a:moveTo>
                  <a:lnTo>
                    <a:pt x="2161336" y="3101"/>
                  </a:lnTo>
                  <a:lnTo>
                    <a:pt x="3719551" y="0"/>
                  </a:lnTo>
                  <a:lnTo>
                    <a:pt x="753291" y="6897178"/>
                  </a:lnTo>
                  <a:lnTo>
                    <a:pt x="0" y="5140112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 dirty="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225E40CB-D5C6-4057-A691-FEF7088738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36120" y="564734"/>
            <a:ext cx="1327037" cy="278514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9D05F9EF-2537-44FA-BFB8-0A2EBF864D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88" y="2799760"/>
            <a:ext cx="152156" cy="261249"/>
          </a:xfrm>
          <a:prstGeom prst="rect">
            <a:avLst/>
          </a:prstGeom>
        </p:spPr>
      </p:pic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8AA037D6-2F15-4FC5-8F8C-893F91DC66D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599" y="6260801"/>
            <a:ext cx="1206500" cy="27439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2"/>
                </a:solidFill>
              </a:rPr>
              <a:t>26 August </a:t>
            </a:r>
            <a:r>
              <a:rPr lang="ro-RO" dirty="0">
                <a:solidFill>
                  <a:schemeClr val="accent2"/>
                </a:solidFill>
              </a:rPr>
              <a:t>2021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5C3E8493-C140-41F7-AA1F-8A6EB7CAFBBE}"/>
              </a:ext>
            </a:extLst>
          </p:cNvPr>
          <p:cNvSpPr txBox="1">
            <a:spLocks/>
          </p:cNvSpPr>
          <p:nvPr/>
        </p:nvSpPr>
        <p:spPr>
          <a:xfrm>
            <a:off x="643244" y="4804942"/>
            <a:ext cx="4440383" cy="4528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>
                <a:solidFill>
                  <a:schemeClr val="tx1"/>
                </a:solidFill>
              </a:rPr>
              <a:t>CIVITTA Strategy &amp; Consulting in </a:t>
            </a:r>
            <a:r>
              <a:rPr lang="en-US" sz="1600" b="1" dirty="0" err="1">
                <a:solidFill>
                  <a:schemeClr val="tx1"/>
                </a:solidFill>
              </a:rPr>
              <a:t>asociere</a:t>
            </a:r>
            <a:r>
              <a:rPr lang="en-US" sz="1600" b="1" dirty="0">
                <a:solidFill>
                  <a:schemeClr val="tx1"/>
                </a:solidFill>
              </a:rPr>
              <a:t> cu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ABABF7D-8E8F-40B9-BF67-5F9C90DD527B}"/>
              </a:ext>
            </a:extLst>
          </p:cNvPr>
          <p:cNvGrpSpPr/>
          <p:nvPr/>
        </p:nvGrpSpPr>
        <p:grpSpPr>
          <a:xfrm>
            <a:off x="335360" y="5510886"/>
            <a:ext cx="10014124" cy="577824"/>
            <a:chOff x="1338088" y="5638800"/>
            <a:chExt cx="10014124" cy="577824"/>
          </a:xfrm>
        </p:grpSpPr>
        <p:pic>
          <p:nvPicPr>
            <p:cNvPr id="20" name="Picture 9">
              <a:extLst>
                <a:ext uri="{FF2B5EF4-FFF2-40B4-BE49-F238E27FC236}">
                  <a16:creationId xmlns:a16="http://schemas.microsoft.com/office/drawing/2014/main" id="{538BBF62-C1AE-4424-AFB4-5E5EBADBCF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1338088" y="5793818"/>
              <a:ext cx="1307397" cy="274392"/>
            </a:xfrm>
            <a:prstGeom prst="rect">
              <a:avLst/>
            </a:prstGeom>
          </p:spPr>
        </p:pic>
        <p:pic>
          <p:nvPicPr>
            <p:cNvPr id="21" name="Picture 20" descr="Archidata logo">
              <a:extLst>
                <a:ext uri="{FF2B5EF4-FFF2-40B4-BE49-F238E27FC236}">
                  <a16:creationId xmlns:a16="http://schemas.microsoft.com/office/drawing/2014/main" id="{9A05C705-3CB9-483F-A80C-965E75FFE900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5638800"/>
              <a:ext cx="838200" cy="5595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Picture 21" descr="Lideea TM">
              <a:extLst>
                <a:ext uri="{FF2B5EF4-FFF2-40B4-BE49-F238E27FC236}">
                  <a16:creationId xmlns:a16="http://schemas.microsoft.com/office/drawing/2014/main" id="{9A804FF4-315C-4A8B-AE70-012724270306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7971" y="5638800"/>
              <a:ext cx="889594" cy="577824"/>
            </a:xfrm>
            <a:prstGeom prst="rect">
              <a:avLst/>
            </a:prstGeom>
            <a:noFill/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5E3A073-5FC1-4062-9C38-421A94968F6A}"/>
                </a:ext>
              </a:extLst>
            </p:cNvPr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1200" y="5638800"/>
              <a:ext cx="1751012" cy="5752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2655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496C7-719F-4C20-8C54-1D9CC48DC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Progresul înregistrat – </a:t>
            </a:r>
            <a:r>
              <a:rPr lang="ro-RO" dirty="0">
                <a:solidFill>
                  <a:schemeClr val="tx2">
                    <a:lumMod val="75000"/>
                  </a:schemeClr>
                </a:solidFill>
              </a:rPr>
              <a:t>indicatori specifici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8677E5-B5EC-422D-8951-EA93554676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o-RO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C5E997C-C3E4-41F7-8F3F-7AB90F5980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179780"/>
              </p:ext>
            </p:extLst>
          </p:nvPr>
        </p:nvGraphicFramePr>
        <p:xfrm>
          <a:off x="459956" y="841953"/>
          <a:ext cx="11272088" cy="5530944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3472335">
                  <a:extLst>
                    <a:ext uri="{9D8B030D-6E8A-4147-A177-3AD203B41FA5}">
                      <a16:colId xmlns:a16="http://schemas.microsoft.com/office/drawing/2014/main" val="2640103163"/>
                    </a:ext>
                  </a:extLst>
                </a:gridCol>
                <a:gridCol w="3432091">
                  <a:extLst>
                    <a:ext uri="{9D8B030D-6E8A-4147-A177-3AD203B41FA5}">
                      <a16:colId xmlns:a16="http://schemas.microsoft.com/office/drawing/2014/main" val="2588339749"/>
                    </a:ext>
                  </a:extLst>
                </a:gridCol>
                <a:gridCol w="1268381">
                  <a:extLst>
                    <a:ext uri="{9D8B030D-6E8A-4147-A177-3AD203B41FA5}">
                      <a16:colId xmlns:a16="http://schemas.microsoft.com/office/drawing/2014/main" val="4186425028"/>
                    </a:ext>
                  </a:extLst>
                </a:gridCol>
                <a:gridCol w="3099281">
                  <a:extLst>
                    <a:ext uri="{9D8B030D-6E8A-4147-A177-3AD203B41FA5}">
                      <a16:colId xmlns:a16="http://schemas.microsoft.com/office/drawing/2014/main" val="576670705"/>
                    </a:ext>
                  </a:extLst>
                </a:gridCol>
              </a:tblGrid>
              <a:tr h="51968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800" b="1">
                          <a:solidFill>
                            <a:srgbClr val="FFFFFF"/>
                          </a:solidFill>
                          <a:effectLst/>
                        </a:rPr>
                        <a:t>Indicator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937" marR="6993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800" b="1" dirty="0">
                          <a:solidFill>
                            <a:srgbClr val="FFFFFF"/>
                          </a:solidFill>
                          <a:effectLst/>
                        </a:rPr>
                        <a:t>Valoare înregistrată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800" b="1" dirty="0">
                          <a:solidFill>
                            <a:srgbClr val="FFFFFF"/>
                          </a:solidFill>
                          <a:effectLst/>
                        </a:rPr>
                        <a:t>31.12.2020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937" marR="6993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800" b="1">
                          <a:solidFill>
                            <a:srgbClr val="FFFFFF"/>
                          </a:solidFill>
                          <a:effectLst/>
                        </a:rPr>
                        <a:t>Valoare țintă 2023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937" marR="6993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800" b="1" dirty="0">
                          <a:solidFill>
                            <a:srgbClr val="FFFFFF"/>
                          </a:solidFill>
                          <a:effectLst/>
                        </a:rPr>
                        <a:t>Observații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937" marR="69937" marT="0" marB="0"/>
                </a:tc>
                <a:extLst>
                  <a:ext uri="{0D108BD9-81ED-4DB2-BD59-A6C34878D82A}">
                    <a16:rowId xmlns:a16="http://schemas.microsoft.com/office/drawing/2014/main" val="471993720"/>
                  </a:ext>
                </a:extLst>
              </a:tr>
              <a:tr h="150238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800" b="1" dirty="0">
                          <a:solidFill>
                            <a:srgbClr val="FFFFFF"/>
                          </a:solidFill>
                          <a:effectLst/>
                        </a:rPr>
                        <a:t>4S137 - Proiecte care au rata de absorbție mai mare de 70% din totalul proiectelor a căror dezvoltare a fost sprijinită prin POCU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937" marR="6993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800" dirty="0">
                          <a:solidFill>
                            <a:srgbClr val="000000"/>
                          </a:solidFill>
                          <a:effectLst/>
                        </a:rPr>
                        <a:t>498 proiecte/ </a:t>
                      </a:r>
                      <a:r>
                        <a:rPr lang="ro-RO" sz="1800" b="1" dirty="0">
                          <a:solidFill>
                            <a:srgbClr val="FF0000"/>
                          </a:solidFill>
                          <a:effectLst/>
                        </a:rPr>
                        <a:t>27%</a:t>
                      </a:r>
                      <a:r>
                        <a:rPr lang="ro-RO" sz="18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937" marR="6993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800">
                          <a:solidFill>
                            <a:srgbClr val="000000"/>
                          </a:solidFill>
                          <a:effectLst/>
                        </a:rPr>
                        <a:t>75%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937" marR="6993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800" dirty="0">
                          <a:solidFill>
                            <a:srgbClr val="000000"/>
                          </a:solidFill>
                          <a:effectLst/>
                        </a:rPr>
                        <a:t>Proiecte finalizate cu rată de absorbție &gt;70%: 269 sau 63% din total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800" dirty="0">
                          <a:solidFill>
                            <a:srgbClr val="000000"/>
                          </a:solidFill>
                          <a:effectLst/>
                        </a:rPr>
                        <a:t>Valoare referință 2013: 26.79%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937" marR="69937" marT="0" marB="0"/>
                </a:tc>
                <a:extLst>
                  <a:ext uri="{0D108BD9-81ED-4DB2-BD59-A6C34878D82A}">
                    <a16:rowId xmlns:a16="http://schemas.microsoft.com/office/drawing/2014/main" val="3790296978"/>
                  </a:ext>
                </a:extLst>
              </a:tr>
              <a:tr h="230432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800" b="1" dirty="0">
                          <a:solidFill>
                            <a:srgbClr val="FFFFFF"/>
                          </a:solidFill>
                          <a:effectLst/>
                        </a:rPr>
                        <a:t>4S139 – Beneficiari/ potențiali beneficiari sprijiniți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937" marR="6993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800" b="1" dirty="0">
                          <a:solidFill>
                            <a:srgbClr val="FF0000"/>
                          </a:solidFill>
                          <a:effectLst/>
                        </a:rPr>
                        <a:t>40 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800" dirty="0">
                          <a:solidFill>
                            <a:srgbClr val="000000"/>
                          </a:solidFill>
                          <a:effectLst/>
                        </a:rPr>
                        <a:t>(raportați în cazul a 2 proiecte)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o-RO" sz="180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800" dirty="0">
                          <a:solidFill>
                            <a:srgbClr val="000000"/>
                          </a:solidFill>
                          <a:effectLst/>
                        </a:rPr>
                        <a:t>+ </a:t>
                      </a:r>
                      <a:r>
                        <a:rPr lang="ro-RO" sz="1800" dirty="0">
                          <a:solidFill>
                            <a:srgbClr val="FF0000"/>
                          </a:solidFill>
                          <a:effectLst/>
                        </a:rPr>
                        <a:t>aprox. </a:t>
                      </a:r>
                      <a:r>
                        <a:rPr lang="ro-RO" sz="1800" b="1" dirty="0">
                          <a:solidFill>
                            <a:srgbClr val="FF0000"/>
                          </a:solidFill>
                          <a:effectLst/>
                        </a:rPr>
                        <a:t>700 beneficiari instruiți ?</a:t>
                      </a:r>
                      <a:r>
                        <a:rPr lang="ro-RO" sz="18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ro-RO" sz="1800" dirty="0">
                          <a:solidFill>
                            <a:srgbClr val="000000"/>
                          </a:solidFill>
                          <a:effectLst/>
                        </a:rPr>
                        <a:t>– proiect Asistență tehnică Banca Mondială (SMIS: 117864) – neraportați conform indicatorului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937" marR="6993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800" dirty="0">
                          <a:solidFill>
                            <a:srgbClr val="000000"/>
                          </a:solidFill>
                          <a:effectLst/>
                        </a:rPr>
                        <a:t>3000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937" marR="6993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800" i="1" dirty="0">
                          <a:solidFill>
                            <a:srgbClr val="000000"/>
                          </a:solidFill>
                          <a:effectLst/>
                        </a:rPr>
                        <a:t>*În cazul a 38 de beneficiari / potențiali beneficiari sprijiniți raportați s-a constat</a:t>
                      </a:r>
                      <a:r>
                        <a:rPr lang="en-GB" sz="1800" i="1" dirty="0">
                          <a:solidFill>
                            <a:srgbClr val="000000"/>
                          </a:solidFill>
                          <a:effectLst/>
                        </a:rPr>
                        <a:t>at</a:t>
                      </a:r>
                      <a:r>
                        <a:rPr lang="ro-RO" sz="1800" i="1" dirty="0">
                          <a:solidFill>
                            <a:srgbClr val="000000"/>
                          </a:solidFill>
                          <a:effectLst/>
                        </a:rPr>
                        <a:t> prin intermediul studiilor de caz că este vorba de o înțelegere eronată a indicatorului. Prin urmare, aceștia nu vor mai fi luați în calcul pentru acest indicator. </a:t>
                      </a:r>
                      <a:endParaRPr lang="en-US" sz="1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937" marR="69937" marT="0" marB="0"/>
                </a:tc>
                <a:extLst>
                  <a:ext uri="{0D108BD9-81ED-4DB2-BD59-A6C34878D82A}">
                    <a16:rowId xmlns:a16="http://schemas.microsoft.com/office/drawing/2014/main" val="2095469905"/>
                  </a:ext>
                </a:extLst>
              </a:tr>
              <a:tr h="101103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800" b="1" dirty="0">
                          <a:solidFill>
                            <a:srgbClr val="FFFFFF"/>
                          </a:solidFill>
                          <a:effectLst/>
                        </a:rPr>
                        <a:t>4S143 - Proiecte care vizează întărirea capacității beneficiarilor POCU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937" marR="6993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800" b="1" dirty="0">
                          <a:solidFill>
                            <a:srgbClr val="FF0000"/>
                          </a:solidFill>
                          <a:effectLst/>
                        </a:rPr>
                        <a:t>0 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937" marR="6993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800" dirty="0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937" marR="6993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937" marR="69937" marT="0" marB="0"/>
                </a:tc>
                <a:extLst>
                  <a:ext uri="{0D108BD9-81ED-4DB2-BD59-A6C34878D82A}">
                    <a16:rowId xmlns:a16="http://schemas.microsoft.com/office/drawing/2014/main" val="19750334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6298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2FEF4-A0E7-47C7-A348-F57A0E37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200" y="262512"/>
            <a:ext cx="10476408" cy="574101"/>
          </a:xfrm>
        </p:spPr>
        <p:txBody>
          <a:bodyPr/>
          <a:lstStyle/>
          <a:p>
            <a:r>
              <a:rPr lang="it-IT" dirty="0"/>
              <a:t>Progresul înregistrat – capacitate elaborare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-  proiecte aprobate vs. respinse</a:t>
            </a:r>
            <a:endParaRPr lang="ro-RO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B78615-DFB1-4798-BD96-7530EA0F5F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E00DDA7-D6A8-47EA-BFC8-82E9F0A46F43}"/>
              </a:ext>
            </a:extLst>
          </p:cNvPr>
          <p:cNvSpPr txBox="1">
            <a:spLocks/>
          </p:cNvSpPr>
          <p:nvPr/>
        </p:nvSpPr>
        <p:spPr>
          <a:xfrm>
            <a:off x="1092201" y="649480"/>
            <a:ext cx="3995687" cy="554604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2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Calibri" panose="020F0502020204030204" pitchFamily="34" charset="0"/>
              <a:buChar char="‐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sz="2400" dirty="0"/>
              <a:t>Rată de respingere a cererilor de finanțare mai mică decât în cazul POSDRU: 41% (POCU) vs. 67 % (POSDRU)</a:t>
            </a:r>
          </a:p>
          <a:p>
            <a:r>
              <a:rPr lang="ro-RO" sz="2400" dirty="0"/>
              <a:t>Destul de ridicată însă </a:t>
            </a:r>
            <a:r>
              <a:rPr lang="en-US" sz="2400" dirty="0"/>
              <a:t>=&gt; </a:t>
            </a:r>
            <a:r>
              <a:rPr lang="ro-RO" sz="2400" dirty="0"/>
              <a:t>necesitate îmbunătățiri sprijin acordat </a:t>
            </a:r>
            <a:r>
              <a:rPr lang="en-GB" sz="2400" dirty="0" err="1"/>
              <a:t>potentialilor</a:t>
            </a:r>
            <a:r>
              <a:rPr lang="en-GB" sz="2400" dirty="0"/>
              <a:t> </a:t>
            </a:r>
            <a:r>
              <a:rPr lang="ro-RO" sz="2400" dirty="0"/>
              <a:t>beneficiarilor</a:t>
            </a:r>
            <a:endParaRPr lang="en-US" sz="240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71CE232-4593-4B51-9852-B11C077385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561500"/>
              </p:ext>
            </p:extLst>
          </p:nvPr>
        </p:nvGraphicFramePr>
        <p:xfrm>
          <a:off x="3973334" y="918580"/>
          <a:ext cx="7845736" cy="5289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62318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46072-BA53-44EF-B89A-5FEB5F7D3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Progresul înregistrat – percepție beneficiari asupra evoluției propriei </a:t>
            </a:r>
            <a:r>
              <a:rPr lang="ro-RO" dirty="0">
                <a:solidFill>
                  <a:schemeClr val="tx2">
                    <a:lumMod val="75000"/>
                  </a:schemeClr>
                </a:solidFill>
              </a:rPr>
              <a:t>capacități de elaborare proiecte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20ABEE-8EDA-4B2B-AFD7-AEF5B05B4A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o-RO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C018A9D-0772-4803-B41F-E1E8B164DA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9265739"/>
              </p:ext>
            </p:extLst>
          </p:nvPr>
        </p:nvGraphicFramePr>
        <p:xfrm>
          <a:off x="2848270" y="1088516"/>
          <a:ext cx="6749459" cy="5124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82997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5AA5A-B17F-4574-9DEE-66DA7ED80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Progresul înregistrat – </a:t>
            </a:r>
            <a:r>
              <a:rPr lang="ro-RO" dirty="0">
                <a:solidFill>
                  <a:schemeClr val="tx2">
                    <a:lumMod val="75000"/>
                  </a:schemeClr>
                </a:solidFill>
              </a:rPr>
              <a:t>percepție potențiali beneficiari asupra evoluției propriei capacități de elaborare proiecte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BD188-4D7F-406E-AE99-11A70A4A3C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Content Placeholder 17" descr="Chart, pie chart&#10;&#10;Description automatically generated">
            <a:extLst>
              <a:ext uri="{FF2B5EF4-FFF2-40B4-BE49-F238E27FC236}">
                <a16:creationId xmlns:a16="http://schemas.microsoft.com/office/drawing/2014/main" id="{A82C090C-BBB1-4003-B397-45B17520C450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13" r="1" b="7886"/>
          <a:stretch/>
        </p:blipFill>
        <p:spPr bwMode="auto">
          <a:xfrm>
            <a:off x="1225808" y="1588257"/>
            <a:ext cx="9550712" cy="4505039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92937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C1E54-AA82-47BB-9B47-DB7509BFE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Progres înregistrat - </a:t>
            </a:r>
            <a:r>
              <a:rPr lang="ro-RO" dirty="0">
                <a:solidFill>
                  <a:schemeClr val="tx2">
                    <a:lumMod val="75000"/>
                  </a:schemeClr>
                </a:solidFill>
              </a:rPr>
              <a:t>capacitate de implementare beneficiari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65088B-F988-4C1F-BA9B-B11441A2EF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Content Placeholder 3" descr="Chart, pie chart&#10;&#10;Description automatically generated">
            <a:extLst>
              <a:ext uri="{FF2B5EF4-FFF2-40B4-BE49-F238E27FC236}">
                <a16:creationId xmlns:a16="http://schemas.microsoft.com/office/drawing/2014/main" id="{622CBFFA-ADED-47D1-AA17-5FF36A6BE87C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8" t="13468" r="13948" b="15655"/>
          <a:stretch/>
        </p:blipFill>
        <p:spPr bwMode="auto">
          <a:xfrm>
            <a:off x="517352" y="593402"/>
            <a:ext cx="10836448" cy="5671195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59245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D16A6-5316-438B-A4B0-A91207913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Progres înregistrat -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capacitate implementare beneficiari </a:t>
            </a:r>
            <a:r>
              <a:rPr lang="it-IT" dirty="0"/>
              <a:t>– rezultate interviuri și analiză documentară</a:t>
            </a:r>
            <a:endParaRPr lang="ro-R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DC0053-BFB5-4A83-9159-FE07A69EE3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4A4E1E0-9082-45B5-A38A-A6BF0F25B278}"/>
              </a:ext>
            </a:extLst>
          </p:cNvPr>
          <p:cNvSpPr txBox="1">
            <a:spLocks/>
          </p:cNvSpPr>
          <p:nvPr/>
        </p:nvSpPr>
        <p:spPr>
          <a:xfrm>
            <a:off x="838200" y="1196752"/>
            <a:ext cx="10527405" cy="49987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2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Calibri" panose="020F0502020204030204" pitchFamily="34" charset="0"/>
              <a:buChar char="‐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o-RO" sz="2400" dirty="0"/>
              <a:t>Trend ascendent POCU vs. POSDRU</a:t>
            </a:r>
          </a:p>
          <a:p>
            <a:pPr algn="just"/>
            <a:r>
              <a:rPr lang="ro-RO" sz="2400" dirty="0"/>
              <a:t>Diferențe semnificative între tipuri de beneficiari și </a:t>
            </a:r>
            <a:r>
              <a:rPr lang="ro-RO" sz="2400" b="1" dirty="0">
                <a:solidFill>
                  <a:schemeClr val="accent2">
                    <a:lumMod val="75000"/>
                  </a:schemeClr>
                </a:solidFill>
              </a:rPr>
              <a:t>în funcție de experiența anterioară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ro-RO" sz="2400" b="1" dirty="0">
                <a:solidFill>
                  <a:schemeClr val="accent2">
                    <a:lumMod val="75000"/>
                  </a:schemeClr>
                </a:solidFill>
              </a:rPr>
              <a:t>Beneficiarii noi necesită o atenție sporită</a:t>
            </a:r>
            <a:r>
              <a:rPr lang="ro-RO" sz="2400" dirty="0"/>
              <a:t> din partea ofițerilor de monitorizare.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en-GB" sz="2400" dirty="0" err="1"/>
              <a:t>Factori</a:t>
            </a:r>
            <a:r>
              <a:rPr lang="en-GB" sz="2400" dirty="0"/>
              <a:t> cu </a:t>
            </a:r>
            <a:r>
              <a:rPr lang="en-GB" sz="2400" dirty="0" err="1"/>
              <a:t>influenta</a:t>
            </a:r>
            <a:r>
              <a:rPr lang="en-GB" sz="2400" dirty="0"/>
              <a:t> </a:t>
            </a:r>
            <a:r>
              <a:rPr lang="en-GB" sz="2400" dirty="0" err="1"/>
              <a:t>pozitiva</a:t>
            </a:r>
            <a:r>
              <a:rPr lang="en-GB" sz="2400" dirty="0"/>
              <a:t> </a:t>
            </a:r>
            <a:r>
              <a:rPr lang="ro-RO" sz="2400" dirty="0"/>
              <a:t>– </a:t>
            </a:r>
            <a:r>
              <a:rPr lang="ro-RO" sz="2400" b="1" dirty="0">
                <a:solidFill>
                  <a:schemeClr val="accent2">
                    <a:lumMod val="75000"/>
                  </a:schemeClr>
                </a:solidFill>
              </a:rPr>
              <a:t>existența în cadrul consorțiului a unui partener care a implementat proiecte POCU și anterior</a:t>
            </a:r>
            <a:r>
              <a:rPr lang="ro-RO" sz="2400" dirty="0"/>
              <a:t>.</a:t>
            </a:r>
          </a:p>
          <a:p>
            <a:pPr algn="just"/>
            <a:r>
              <a:rPr lang="ro-RO" sz="2400" dirty="0"/>
              <a:t>Proiect</a:t>
            </a:r>
            <a:r>
              <a:rPr lang="en-GB" sz="2400" dirty="0"/>
              <a:t>ul</a:t>
            </a:r>
            <a:r>
              <a:rPr lang="ro-RO" sz="2400" dirty="0"/>
              <a:t> ASA POCU – </a:t>
            </a:r>
            <a:r>
              <a:rPr lang="ro-RO" sz="2400" b="1" dirty="0">
                <a:solidFill>
                  <a:schemeClr val="accent2">
                    <a:lumMod val="75000"/>
                  </a:schemeClr>
                </a:solidFill>
              </a:rPr>
              <a:t>necesitatea de a adapta acțiunile de informare, instruire și sprijin în funcție de nevoile specifice fiecărui tip de beneficiari </a:t>
            </a:r>
            <a:r>
              <a:rPr lang="ro-RO" sz="2400" dirty="0"/>
              <a:t>– beneficiari potențiali, solicitanți, beneficiari și beneficiari post finalizare proiect</a:t>
            </a:r>
          </a:p>
        </p:txBody>
      </p:sp>
    </p:spTree>
    <p:extLst>
      <p:ext uri="{BB962C8B-B14F-4D97-AF65-F5344CB8AC3E}">
        <p14:creationId xmlns:p14="http://schemas.microsoft.com/office/powerpoint/2010/main" val="2245276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5D68CF-2713-4B0B-90FF-5ED517B8349E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665163" y="3127397"/>
            <a:ext cx="4278709" cy="877668"/>
          </a:xfrm>
        </p:spPr>
        <p:txBody>
          <a:bodyPr/>
          <a:lstStyle/>
          <a:p>
            <a:r>
              <a:rPr lang="pt-BR" sz="2400" b="1" dirty="0"/>
              <a:t>Concluzii și recomandări OS 7.2</a:t>
            </a:r>
          </a:p>
          <a:p>
            <a:br>
              <a:rPr lang="ro-RO" sz="2400" b="1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199839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A1616-F05F-4C94-87DA-C67500753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CONCLUZII PRELIMINARE</a:t>
            </a:r>
            <a:endParaRPr lang="ro-RO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54EC75C-6104-478B-BAD8-4816C76D935B}"/>
              </a:ext>
            </a:extLst>
          </p:cNvPr>
          <p:cNvSpPr txBox="1">
            <a:spLocks/>
          </p:cNvSpPr>
          <p:nvPr/>
        </p:nvSpPr>
        <p:spPr>
          <a:xfrm>
            <a:off x="335360" y="1022382"/>
            <a:ext cx="11449271" cy="5286937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marL="172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Calibri" panose="020F0502020204030204" pitchFamily="34" charset="0"/>
              <a:buChar char="‐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ro-RO" sz="2000" dirty="0"/>
              <a:t>Beneficiarii și potențialii beneficiari </a:t>
            </a:r>
            <a:r>
              <a:rPr lang="ro-RO" sz="2000" b="1" dirty="0">
                <a:solidFill>
                  <a:schemeClr val="accent2">
                    <a:lumMod val="75000"/>
                  </a:schemeClr>
                </a:solidFill>
              </a:rPr>
              <a:t>au înregistrat o evoluție pozitivă în ceea ce privește capacitatea de a elabora și implementa</a:t>
            </a:r>
            <a:r>
              <a:rPr lang="ro-RO" sz="2000" dirty="0"/>
              <a:t> în mod eficient și eficace proiecte de tip FSE.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ro-RO" sz="2000" b="1" dirty="0">
                <a:solidFill>
                  <a:schemeClr val="accent2">
                    <a:lumMod val="75000"/>
                  </a:schemeClr>
                </a:solidFill>
              </a:rPr>
              <a:t>Sprijinul acordat aferent OS 7.2 prin intermediul proiectului ASA POCU a contribuit la creșterea capacității beneficiarilor și potențialilor beneficiari </a:t>
            </a:r>
            <a:r>
              <a:rPr lang="ro-RO" sz="2000" dirty="0"/>
              <a:t>de a elabora și implementa proiecte FSE.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ro-RO" sz="2000" dirty="0"/>
              <a:t>Rezultatele proiectului ASA POCU au fost apreciate de către beneficiari și potențiali beneficiari, însă pentru asigurarea durabilității rezultatelor </a:t>
            </a:r>
            <a:r>
              <a:rPr lang="ro-RO" sz="2000" b="1" dirty="0">
                <a:solidFill>
                  <a:schemeClr val="accent2">
                    <a:lumMod val="75000"/>
                  </a:schemeClr>
                </a:solidFill>
              </a:rPr>
              <a:t>este necesară continuarea și permanenta actualizare a acestora</a:t>
            </a:r>
            <a:r>
              <a:rPr lang="ro-RO" sz="2000" dirty="0"/>
              <a:t>: continuare sesiuni de instruire, inclusiv cu noi subiecte în funcție de nevoile identificate, realizare noi materiale video, publicarea și asigurarea vizibilității suporturilor de curs și a materialelor video aferente, actualizare periodică Manualul Beneficiarilor + eficientizare sistem electronic </a:t>
            </a:r>
            <a:r>
              <a:rPr lang="ro-RO" sz="2000" dirty="0" err="1"/>
              <a:t>MySMIS</a:t>
            </a:r>
            <a:r>
              <a:rPr lang="ro-RO" sz="2000" dirty="0"/>
              <a:t>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ro-RO" sz="2000" b="1" dirty="0"/>
              <a:t>În afara proiectului ASA POCU nu au existat alte proiecte care să includă activități specifice OS 7.2, iar </a:t>
            </a:r>
            <a:r>
              <a:rPr lang="ro-RO" sz="2000" b="1" dirty="0">
                <a:solidFill>
                  <a:schemeClr val="accent2">
                    <a:lumMod val="75000"/>
                  </a:schemeClr>
                </a:solidFill>
              </a:rPr>
              <a:t>țintele aferente indicatorilor specifici OS 7.2 sunt departe de a fi atinse</a:t>
            </a:r>
            <a:r>
              <a:rPr lang="ro-RO" sz="2000" b="1" dirty="0"/>
              <a:t>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ro-RO" sz="2000" dirty="0"/>
              <a:t>Există </a:t>
            </a:r>
            <a:r>
              <a:rPr lang="ro-RO" sz="2000" b="1" dirty="0">
                <a:solidFill>
                  <a:schemeClr val="accent2">
                    <a:lumMod val="75000"/>
                  </a:schemeClr>
                </a:solidFill>
              </a:rPr>
              <a:t>neclarități cu privire la atribuțiile OIR-urilor </a:t>
            </a:r>
            <a:r>
              <a:rPr lang="ro-RO" sz="2000" b="1" dirty="0"/>
              <a:t>în oferirea de activități de sprijin și instruire beneficiarilor și potențialilor beneficiari</a:t>
            </a:r>
            <a:r>
              <a:rPr lang="ro-RO" sz="2000" dirty="0"/>
              <a:t>, precum și la ce presupun acestea. Mai mulți reprezentanți OIR au subliniat faptul că inițiativele privind elaborarea de proiecte aferente OS 7.2 </a:t>
            </a:r>
            <a:r>
              <a:rPr lang="ro-RO" sz="2000" b="1" dirty="0"/>
              <a:t>trebuie să pornească de la nivel centralizat, de la AM, cu o eventuală implementare și la nivel regional</a:t>
            </a:r>
            <a:r>
              <a:rPr lang="ro-RO" sz="2000" dirty="0"/>
              <a:t>. (necesitatea unei abordări unitare cu privire la ce trebuie să reprezinte sprijinul beneficiarilor, abordare care să fie stabilită de către AM)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27554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21518-4E61-4629-8CFF-26722EA6E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RECOMANDARI PRELIMINARE</a:t>
            </a:r>
            <a:endParaRPr lang="ro-R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1F3E6E-3485-4546-A4EA-03D229225E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D6FBFAB-FA24-46E8-8721-16DD822FAE9D}"/>
              </a:ext>
            </a:extLst>
          </p:cNvPr>
          <p:cNvSpPr txBox="1">
            <a:spLocks/>
          </p:cNvSpPr>
          <p:nvPr/>
        </p:nvSpPr>
        <p:spPr>
          <a:xfrm>
            <a:off x="335360" y="1022382"/>
            <a:ext cx="11449271" cy="5286937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>
            <a:lvl1pPr marL="172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Calibri" panose="020F0502020204030204" pitchFamily="34" charset="0"/>
              <a:buChar char="‐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spcAft>
                <a:spcPts val="1200"/>
              </a:spcAft>
              <a:buFont typeface="+mj-lt"/>
              <a:buAutoNum type="arabicPeriod"/>
            </a:pPr>
            <a:r>
              <a:rPr lang="ro-RO" sz="2400" dirty="0"/>
              <a:t>Se recomanda AM POCU existenta unui </a:t>
            </a:r>
            <a:r>
              <a:rPr lang="ro-RO" sz="2400" b="1" dirty="0">
                <a:solidFill>
                  <a:schemeClr val="tx2">
                    <a:lumMod val="75000"/>
                  </a:schemeClr>
                </a:solidFill>
              </a:rPr>
              <a:t>sprijin continu </a:t>
            </a:r>
            <a:r>
              <a:rPr lang="ro-RO" sz="2400" dirty="0"/>
              <a:t>acordat potențialilor beneficiari si beneficiarilor, adaptat nevoilor fiecărui grup / subgrup, in funcție de stadiul in care se afla. Sprijinul poate fi oferit prin:</a:t>
            </a:r>
          </a:p>
          <a:p>
            <a:pPr lvl="1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o-RO" sz="2400" dirty="0"/>
              <a:t>Organizarea de sesiuni de informare / training pentru potențialii beneficiari / beneficiari, sesiuni organizate atât on-line cat si fata in fata, care sa includă secțiuni de Q&amp;A, si care sa fie organizate fie cu tematica orizontala (achiziții publice / raportare / grup ținta / </a:t>
            </a:r>
            <a:r>
              <a:rPr lang="ro-RO" sz="2400" dirty="0" err="1"/>
              <a:t>MySmis</a:t>
            </a:r>
            <a:r>
              <a:rPr lang="ro-RO" sz="2400" dirty="0"/>
              <a:t>), fie dedicate fiecărui apel de proiecte. Sesiunile pot fi înregistrate si apoi postate pe site-ul AM POCU astfel încât sa poată fi accesat de persoanele interesat, împreuna cu suportul de curs si materialele relevante</a:t>
            </a:r>
          </a:p>
          <a:p>
            <a:pPr marL="457200" indent="-457200" algn="just">
              <a:spcAft>
                <a:spcPts val="1200"/>
              </a:spcAft>
              <a:buFont typeface="+mj-lt"/>
              <a:buAutoNum type="arabicPeriod"/>
            </a:pPr>
            <a:r>
              <a:rPr lang="ro-RO" sz="2400" dirty="0"/>
              <a:t>Oferirea de </a:t>
            </a:r>
            <a:r>
              <a:rPr lang="ro-RO" sz="2400" b="1" dirty="0">
                <a:solidFill>
                  <a:schemeClr val="tx2">
                    <a:lumMod val="75000"/>
                  </a:schemeClr>
                </a:solidFill>
              </a:rPr>
              <a:t>AT specializata </a:t>
            </a:r>
            <a:r>
              <a:rPr lang="ro-RO" sz="2400" dirty="0"/>
              <a:t>potențialilor beneficiari / beneficiarilor de proiecte strategice, care implica reforme structural, care sa beneficieze de AT specializata </a:t>
            </a:r>
            <a:r>
              <a:rPr lang="ro-RO" sz="2400" dirty="0" err="1"/>
              <a:t>atat</a:t>
            </a:r>
            <a:r>
              <a:rPr lang="ro-RO" sz="2400" dirty="0"/>
              <a:t> pe perioada dezvoltării proiectelor cat si pe perioada implementării acestora</a:t>
            </a:r>
          </a:p>
          <a:p>
            <a:pPr marL="457200" indent="-457200" algn="just">
              <a:spcAft>
                <a:spcPts val="1200"/>
              </a:spcAft>
              <a:buFont typeface="+mj-lt"/>
              <a:buAutoNum type="arabicPeriod"/>
            </a:pPr>
            <a:r>
              <a:rPr lang="ro-RO" sz="2400" b="1" dirty="0">
                <a:solidFill>
                  <a:schemeClr val="tx2">
                    <a:lumMod val="75000"/>
                  </a:schemeClr>
                </a:solidFill>
              </a:rPr>
              <a:t>Creșterea vizibilității site-ului si promovării materialelor informative </a:t>
            </a:r>
            <a:r>
              <a:rPr lang="ro-RO" sz="2400" dirty="0"/>
              <a:t>pentru beneficiari, prin transmiterea de newsletter-uri, prin promovarea pe canalele sociale</a:t>
            </a:r>
            <a:endParaRPr lang="en-GB" sz="2400" dirty="0"/>
          </a:p>
          <a:p>
            <a:pPr marL="457200" indent="-457200" algn="just">
              <a:spcAft>
                <a:spcPts val="1200"/>
              </a:spcAft>
              <a:buFont typeface="+mj-lt"/>
              <a:buAutoNum type="arabicPeriod"/>
            </a:pPr>
            <a:r>
              <a:rPr lang="ro-RO" sz="2400" dirty="0"/>
              <a:t>Clarificarea raportării </a:t>
            </a:r>
            <a:r>
              <a:rPr lang="ro-RO" sz="2400" b="1" dirty="0">
                <a:solidFill>
                  <a:schemeClr val="tx2">
                    <a:lumMod val="75000"/>
                  </a:schemeClr>
                </a:solidFill>
              </a:rPr>
              <a:t>indicatorilor</a:t>
            </a:r>
            <a:r>
              <a:rPr lang="ro-RO" sz="2400" dirty="0"/>
              <a:t> aferenți OS 7.2 si realizarea de proiecte</a:t>
            </a:r>
            <a:r>
              <a:rPr lang="en-GB" sz="2400" dirty="0"/>
              <a:t> </a:t>
            </a:r>
            <a:r>
              <a:rPr lang="en-GB" sz="2400" dirty="0" err="1"/>
              <a:t>suprimentare</a:t>
            </a:r>
            <a:r>
              <a:rPr lang="ro-RO" sz="2400" dirty="0"/>
              <a:t> pentru atingerea indicatorilor specifici OS 7.2</a:t>
            </a:r>
          </a:p>
        </p:txBody>
      </p:sp>
    </p:spTree>
    <p:extLst>
      <p:ext uri="{BB962C8B-B14F-4D97-AF65-F5344CB8AC3E}">
        <p14:creationId xmlns:p14="http://schemas.microsoft.com/office/powerpoint/2010/main" val="14632037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5231741-6843-47B4-B226-385EA45694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0823" y="5858162"/>
            <a:ext cx="5876967" cy="566227"/>
          </a:xfrm>
        </p:spPr>
        <p:txBody>
          <a:bodyPr/>
          <a:lstStyle/>
          <a:p>
            <a:r>
              <a:rPr lang="ro-RO" dirty="0"/>
              <a:t>VĂ MULȚUMIM</a:t>
            </a:r>
            <a:r>
              <a:rPr lang="en-US" dirty="0"/>
              <a:t>!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23886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C3890E0-5CCA-4FC4-935B-4EC930E158C5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927648" y="2480200"/>
            <a:ext cx="6984777" cy="2417762"/>
          </a:xfrm>
        </p:spPr>
        <p:txBody>
          <a:bodyPr>
            <a:noAutofit/>
          </a:bodyPr>
          <a:lstStyle/>
          <a:p>
            <a:r>
              <a:rPr lang="ro-RO" dirty="0"/>
              <a:t>Cadrul</a:t>
            </a:r>
            <a:r>
              <a:rPr lang="en-GB" dirty="0"/>
              <a:t> general al </a:t>
            </a:r>
            <a:r>
              <a:rPr lang="en-GB" dirty="0" err="1"/>
              <a:t>evalu</a:t>
            </a:r>
            <a:r>
              <a:rPr lang="ro-RO" dirty="0"/>
              <a:t>ării și metodologia de cercetare</a:t>
            </a:r>
            <a:endParaRPr lang="ru-RU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dirty="0" err="1"/>
              <a:t>Prezentarea</a:t>
            </a:r>
            <a:r>
              <a:rPr lang="en-GB" dirty="0"/>
              <a:t> </a:t>
            </a:r>
            <a:r>
              <a:rPr lang="en-GB" dirty="0" err="1"/>
              <a:t>rezultatelor</a:t>
            </a:r>
            <a:r>
              <a:rPr lang="en-GB" dirty="0"/>
              <a:t> </a:t>
            </a:r>
            <a:r>
              <a:rPr lang="en-GB" dirty="0" err="1"/>
              <a:t>preliminare</a:t>
            </a:r>
            <a:r>
              <a:rPr lang="en-GB" dirty="0"/>
              <a:t> OS 7.2</a:t>
            </a:r>
            <a:endParaRPr lang="en-US" sz="20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dirty="0"/>
              <a:t>C</a:t>
            </a:r>
            <a:r>
              <a:rPr lang="ro-RO" dirty="0" err="1"/>
              <a:t>oncluzii</a:t>
            </a:r>
            <a:r>
              <a:rPr lang="ro-RO" dirty="0"/>
              <a:t> și recomandări </a:t>
            </a:r>
            <a:r>
              <a:rPr lang="en-GB" dirty="0"/>
              <a:t>OS 7.2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87783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5D68CF-2713-4B0B-90FF-5ED517B8349E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GB" dirty="0" err="1"/>
              <a:t>Cadrul</a:t>
            </a:r>
            <a:r>
              <a:rPr lang="en-GB" dirty="0"/>
              <a:t> general al </a:t>
            </a:r>
            <a:r>
              <a:rPr lang="en-GB" dirty="0" err="1"/>
              <a:t>evalu</a:t>
            </a:r>
            <a:r>
              <a:rPr lang="ro-RO" dirty="0"/>
              <a:t>ării și metodologia de cercetare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1514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7382A38-0DD7-48EB-AD39-7AEA77322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Cadrul general al evaluării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8428EF0-7384-4B0E-8C7C-24DEFBAAB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2200" y="1243706"/>
            <a:ext cx="10261600" cy="247332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o-RO" sz="1800" b="1" dirty="0">
                <a:solidFill>
                  <a:schemeClr val="accent1"/>
                </a:solidFill>
              </a:rPr>
              <a:t>Evaluarea a abordat șase Teme de Evaluare (TE)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800" dirty="0" err="1">
                <a:solidFill>
                  <a:schemeClr val="accent1"/>
                </a:solidFill>
              </a:rPr>
              <a:t>Tema</a:t>
            </a:r>
            <a:r>
              <a:rPr lang="en-US" sz="1800" dirty="0">
                <a:solidFill>
                  <a:schemeClr val="accent1"/>
                </a:solidFill>
              </a:rPr>
              <a:t> 1: </a:t>
            </a:r>
            <a:r>
              <a:rPr lang="en-US" sz="1800" dirty="0" err="1">
                <a:solidFill>
                  <a:schemeClr val="accent1"/>
                </a:solidFill>
              </a:rPr>
              <a:t>Evaluarea</a:t>
            </a:r>
            <a:r>
              <a:rPr lang="en-US" sz="1800" dirty="0">
                <a:solidFill>
                  <a:schemeClr val="accent1"/>
                </a:solidFill>
              </a:rPr>
              <a:t>  </a:t>
            </a:r>
            <a:r>
              <a:rPr lang="en-US" sz="1800" dirty="0" err="1">
                <a:solidFill>
                  <a:schemeClr val="accent1"/>
                </a:solidFill>
              </a:rPr>
              <a:t>contribuției</a:t>
            </a:r>
            <a:r>
              <a:rPr lang="en-US" sz="1800" dirty="0">
                <a:solidFill>
                  <a:schemeClr val="accent1"/>
                </a:solidFill>
              </a:rPr>
              <a:t> POCU la </a:t>
            </a:r>
            <a:r>
              <a:rPr lang="en-US" sz="1800" dirty="0" err="1">
                <a:solidFill>
                  <a:schemeClr val="accent1"/>
                </a:solidFill>
              </a:rPr>
              <a:t>îmbunătățirea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capacității</a:t>
            </a:r>
            <a:r>
              <a:rPr lang="en-US" sz="1800" dirty="0">
                <a:solidFill>
                  <a:schemeClr val="accent1"/>
                </a:solidFill>
              </a:rPr>
              <a:t> AM </a:t>
            </a:r>
            <a:r>
              <a:rPr lang="en-US" sz="1800" dirty="0" err="1">
                <a:solidFill>
                  <a:schemeClr val="accent1"/>
                </a:solidFill>
              </a:rPr>
              <a:t>și</a:t>
            </a:r>
            <a:r>
              <a:rPr lang="en-US" sz="1800" dirty="0">
                <a:solidFill>
                  <a:schemeClr val="accent1"/>
                </a:solidFill>
              </a:rPr>
              <a:t> OI ale POCU de a </a:t>
            </a:r>
            <a:r>
              <a:rPr lang="en-US" sz="1800" dirty="0" err="1">
                <a:solidFill>
                  <a:schemeClr val="accent1"/>
                </a:solidFill>
              </a:rPr>
              <a:t>gestiona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și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implementa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în</a:t>
            </a:r>
            <a:r>
              <a:rPr lang="en-US" sz="1800" dirty="0">
                <a:solidFill>
                  <a:schemeClr val="accent1"/>
                </a:solidFill>
              </a:rPr>
              <a:t> mod </a:t>
            </a:r>
            <a:r>
              <a:rPr lang="en-US" sz="1800" dirty="0" err="1">
                <a:solidFill>
                  <a:schemeClr val="accent1"/>
                </a:solidFill>
              </a:rPr>
              <a:t>eficient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și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eficace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programul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operațional</a:t>
            </a:r>
            <a:r>
              <a:rPr lang="en-US" sz="1800" dirty="0">
                <a:solidFill>
                  <a:schemeClr val="accent1"/>
                </a:solidFill>
              </a:rPr>
              <a:t> (OS 7.1)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800" b="1" dirty="0" err="1">
                <a:solidFill>
                  <a:schemeClr val="accent1"/>
                </a:solidFill>
              </a:rPr>
              <a:t>Tema</a:t>
            </a:r>
            <a:r>
              <a:rPr lang="en-US" sz="1800" b="1" dirty="0">
                <a:solidFill>
                  <a:schemeClr val="accent1"/>
                </a:solidFill>
              </a:rPr>
              <a:t> 2 : </a:t>
            </a:r>
            <a:r>
              <a:rPr lang="en-US" sz="1800" b="1" dirty="0" err="1">
                <a:solidFill>
                  <a:schemeClr val="accent1"/>
                </a:solidFill>
              </a:rPr>
              <a:t>Evaluarea</a:t>
            </a:r>
            <a:r>
              <a:rPr lang="en-US" sz="1800" b="1" dirty="0">
                <a:solidFill>
                  <a:schemeClr val="accent1"/>
                </a:solidFill>
              </a:rPr>
              <a:t> </a:t>
            </a:r>
            <a:r>
              <a:rPr lang="en-US" sz="1800" b="1" dirty="0" err="1">
                <a:solidFill>
                  <a:schemeClr val="accent1"/>
                </a:solidFill>
              </a:rPr>
              <a:t>contribuției</a:t>
            </a:r>
            <a:r>
              <a:rPr lang="en-US" sz="1800" b="1" dirty="0">
                <a:solidFill>
                  <a:schemeClr val="accent1"/>
                </a:solidFill>
              </a:rPr>
              <a:t> POCU la </a:t>
            </a:r>
            <a:r>
              <a:rPr lang="en-US" sz="1800" b="1" dirty="0" err="1">
                <a:solidFill>
                  <a:schemeClr val="accent1"/>
                </a:solidFill>
              </a:rPr>
              <a:t>îmbunătățirea</a:t>
            </a:r>
            <a:r>
              <a:rPr lang="en-US" sz="1800" b="1" dirty="0">
                <a:solidFill>
                  <a:schemeClr val="accent1"/>
                </a:solidFill>
              </a:rPr>
              <a:t> </a:t>
            </a:r>
            <a:r>
              <a:rPr lang="en-US" sz="1800" b="1" dirty="0" err="1">
                <a:solidFill>
                  <a:schemeClr val="accent1"/>
                </a:solidFill>
              </a:rPr>
              <a:t>capacității</a:t>
            </a:r>
            <a:r>
              <a:rPr lang="en-US" sz="1800" b="1" dirty="0">
                <a:solidFill>
                  <a:schemeClr val="accent1"/>
                </a:solidFill>
              </a:rPr>
              <a:t> </a:t>
            </a:r>
            <a:r>
              <a:rPr lang="en-US" sz="1800" b="1" dirty="0" err="1">
                <a:solidFill>
                  <a:schemeClr val="accent1"/>
                </a:solidFill>
              </a:rPr>
              <a:t>beneficiarilor</a:t>
            </a:r>
            <a:r>
              <a:rPr lang="en-US" sz="1800" b="1" dirty="0">
                <a:solidFill>
                  <a:schemeClr val="accent1"/>
                </a:solidFill>
              </a:rPr>
              <a:t> POCU de a </a:t>
            </a:r>
            <a:r>
              <a:rPr lang="en-US" sz="1800" b="1" dirty="0" err="1">
                <a:solidFill>
                  <a:schemeClr val="accent1"/>
                </a:solidFill>
              </a:rPr>
              <a:t>implementa</a:t>
            </a:r>
            <a:r>
              <a:rPr lang="en-US" sz="1800" b="1" dirty="0">
                <a:solidFill>
                  <a:schemeClr val="accent1"/>
                </a:solidFill>
              </a:rPr>
              <a:t> </a:t>
            </a:r>
            <a:r>
              <a:rPr lang="en-US" sz="1800" b="1" dirty="0" err="1">
                <a:solidFill>
                  <a:schemeClr val="accent1"/>
                </a:solidFill>
              </a:rPr>
              <a:t>în</a:t>
            </a:r>
            <a:r>
              <a:rPr lang="en-US" sz="1800" b="1" dirty="0">
                <a:solidFill>
                  <a:schemeClr val="accent1"/>
                </a:solidFill>
              </a:rPr>
              <a:t> mod </a:t>
            </a:r>
            <a:r>
              <a:rPr lang="en-US" sz="1800" b="1" dirty="0" err="1">
                <a:solidFill>
                  <a:schemeClr val="accent1"/>
                </a:solidFill>
              </a:rPr>
              <a:t>eficient</a:t>
            </a:r>
            <a:r>
              <a:rPr lang="en-US" sz="1800" b="1" dirty="0">
                <a:solidFill>
                  <a:schemeClr val="accent1"/>
                </a:solidFill>
              </a:rPr>
              <a:t> </a:t>
            </a:r>
            <a:r>
              <a:rPr lang="en-US" sz="1800" b="1" dirty="0" err="1">
                <a:solidFill>
                  <a:schemeClr val="accent1"/>
                </a:solidFill>
              </a:rPr>
              <a:t>și</a:t>
            </a:r>
            <a:r>
              <a:rPr lang="en-US" sz="1800" b="1" dirty="0">
                <a:solidFill>
                  <a:schemeClr val="accent1"/>
                </a:solidFill>
              </a:rPr>
              <a:t> </a:t>
            </a:r>
            <a:r>
              <a:rPr lang="en-US" sz="1800" b="1" dirty="0" err="1">
                <a:solidFill>
                  <a:schemeClr val="accent1"/>
                </a:solidFill>
              </a:rPr>
              <a:t>eficace</a:t>
            </a:r>
            <a:r>
              <a:rPr lang="en-US" sz="1800" b="1" dirty="0">
                <a:solidFill>
                  <a:schemeClr val="accent1"/>
                </a:solidFill>
              </a:rPr>
              <a:t> </a:t>
            </a:r>
            <a:r>
              <a:rPr lang="en-US" sz="1800" b="1" dirty="0" err="1">
                <a:solidFill>
                  <a:schemeClr val="accent1"/>
                </a:solidFill>
              </a:rPr>
              <a:t>proiecte</a:t>
            </a:r>
            <a:r>
              <a:rPr lang="en-US" sz="1800" b="1" dirty="0">
                <a:solidFill>
                  <a:schemeClr val="accent1"/>
                </a:solidFill>
              </a:rPr>
              <a:t> de tip FSE (OS 7.2 )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800" dirty="0" err="1">
                <a:solidFill>
                  <a:schemeClr val="accent1"/>
                </a:solidFill>
              </a:rPr>
              <a:t>Tema</a:t>
            </a:r>
            <a:r>
              <a:rPr lang="en-US" sz="1800" dirty="0">
                <a:solidFill>
                  <a:schemeClr val="accent1"/>
                </a:solidFill>
              </a:rPr>
              <a:t> 3:Evaluarea </a:t>
            </a:r>
            <a:r>
              <a:rPr lang="en-US" sz="1800" dirty="0" err="1">
                <a:solidFill>
                  <a:schemeClr val="accent1"/>
                </a:solidFill>
              </a:rPr>
              <a:t>contribuției</a:t>
            </a:r>
            <a:r>
              <a:rPr lang="en-US" sz="1800" dirty="0">
                <a:solidFill>
                  <a:schemeClr val="accent1"/>
                </a:solidFill>
              </a:rPr>
              <a:t> POCU la </a:t>
            </a:r>
            <a:r>
              <a:rPr lang="en-US" sz="1800" dirty="0" err="1">
                <a:solidFill>
                  <a:schemeClr val="accent1"/>
                </a:solidFill>
              </a:rPr>
              <a:t>creșterea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gradului</a:t>
            </a:r>
            <a:r>
              <a:rPr lang="en-US" sz="1800" dirty="0">
                <a:solidFill>
                  <a:schemeClr val="accent1"/>
                </a:solidFill>
              </a:rPr>
              <a:t> de </a:t>
            </a:r>
            <a:r>
              <a:rPr lang="en-US" sz="1800" dirty="0" err="1">
                <a:solidFill>
                  <a:schemeClr val="accent1"/>
                </a:solidFill>
              </a:rPr>
              <a:t>informare</a:t>
            </a:r>
            <a:r>
              <a:rPr lang="en-US" sz="1800" dirty="0">
                <a:solidFill>
                  <a:schemeClr val="accent1"/>
                </a:solidFill>
              </a:rPr>
              <a:t> a </a:t>
            </a:r>
            <a:r>
              <a:rPr lang="en-US" sz="1800" dirty="0" err="1">
                <a:solidFill>
                  <a:schemeClr val="accent1"/>
                </a:solidFill>
              </a:rPr>
              <a:t>beneficiarilor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și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potențialilor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beneficiari</a:t>
            </a:r>
            <a:r>
              <a:rPr lang="en-US" sz="1800" dirty="0">
                <a:solidFill>
                  <a:schemeClr val="accent1"/>
                </a:solidFill>
              </a:rPr>
              <a:t> POCU </a:t>
            </a:r>
            <a:r>
              <a:rPr lang="en-US" sz="1800" dirty="0" err="1">
                <a:solidFill>
                  <a:schemeClr val="accent1"/>
                </a:solidFill>
              </a:rPr>
              <a:t>privind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activitățile</a:t>
            </a:r>
            <a:r>
              <a:rPr lang="en-US" sz="1800" dirty="0">
                <a:solidFill>
                  <a:schemeClr val="accent1"/>
                </a:solidFill>
              </a:rPr>
              <a:t> care pot fi </a:t>
            </a:r>
            <a:r>
              <a:rPr lang="en-US" sz="1800" dirty="0" err="1">
                <a:solidFill>
                  <a:schemeClr val="accent1"/>
                </a:solidFill>
              </a:rPr>
              <a:t>implementate</a:t>
            </a:r>
            <a:r>
              <a:rPr lang="en-US" sz="1800" dirty="0">
                <a:solidFill>
                  <a:schemeClr val="accent1"/>
                </a:solidFill>
              </a:rPr>
              <a:t> cu </a:t>
            </a:r>
            <a:r>
              <a:rPr lang="en-US" sz="1800" dirty="0" err="1">
                <a:solidFill>
                  <a:schemeClr val="accent1"/>
                </a:solidFill>
              </a:rPr>
              <a:t>sprijinul</a:t>
            </a:r>
            <a:r>
              <a:rPr lang="en-US" sz="1800" dirty="0">
                <a:solidFill>
                  <a:schemeClr val="accent1"/>
                </a:solidFill>
              </a:rPr>
              <a:t> FSE (OS 7.3)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800" dirty="0" err="1">
                <a:solidFill>
                  <a:schemeClr val="accent1"/>
                </a:solidFill>
              </a:rPr>
              <a:t>Tema</a:t>
            </a:r>
            <a:r>
              <a:rPr lang="en-US" sz="1800" dirty="0">
                <a:solidFill>
                  <a:schemeClr val="accent1"/>
                </a:solidFill>
              </a:rPr>
              <a:t> 4: </a:t>
            </a:r>
            <a:r>
              <a:rPr lang="en-US" sz="1800" dirty="0" err="1">
                <a:solidFill>
                  <a:schemeClr val="accent1"/>
                </a:solidFill>
              </a:rPr>
              <a:t>Sinteza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evaluărilor</a:t>
            </a:r>
            <a:endParaRPr lang="ro-RO" sz="1800" dirty="0">
              <a:solidFill>
                <a:schemeClr val="accent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BE8C50-0E3C-4C02-8FA3-850D5891C2EC}"/>
              </a:ext>
            </a:extLst>
          </p:cNvPr>
          <p:cNvSpPr txBox="1"/>
          <p:nvPr/>
        </p:nvSpPr>
        <p:spPr>
          <a:xfrm>
            <a:off x="1092200" y="836613"/>
            <a:ext cx="3779664" cy="246221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SzPct val="90000"/>
            </a:pPr>
            <a:r>
              <a:rPr lang="en-GB" sz="1600" b="1" dirty="0" err="1"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TEMELE</a:t>
            </a:r>
            <a:r>
              <a:rPr lang="en-GB" sz="1600" b="1" dirty="0"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GB" sz="1600" b="1" dirty="0" err="1"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EVALUARE</a:t>
            </a:r>
            <a:endParaRPr lang="ro-RO" sz="1600" b="1" dirty="0" err="1">
              <a:solidFill>
                <a:schemeClr val="accent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9976FE-8B6D-4E31-8E7E-5D44FC94C7C6}"/>
              </a:ext>
            </a:extLst>
          </p:cNvPr>
          <p:cNvSpPr txBox="1"/>
          <p:nvPr/>
        </p:nvSpPr>
        <p:spPr>
          <a:xfrm>
            <a:off x="1081628" y="3754793"/>
            <a:ext cx="3779664" cy="246221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SzPct val="90000"/>
            </a:pPr>
            <a:r>
              <a:rPr lang="ro-RO" sz="1600" b="1" dirty="0"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ÎNTREBĂRILE</a:t>
            </a:r>
            <a:r>
              <a:rPr lang="en-GB" sz="1600" b="1" dirty="0"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GB" sz="1600" b="1" dirty="0" err="1"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EVALUARE</a:t>
            </a:r>
            <a:endParaRPr lang="ro-RO" sz="1600" b="1" dirty="0" err="1">
              <a:solidFill>
                <a:schemeClr val="accent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EBAD5C20-16B6-4D80-A8B0-5D4667D8BBE4}"/>
              </a:ext>
            </a:extLst>
          </p:cNvPr>
          <p:cNvSpPr txBox="1">
            <a:spLocks/>
          </p:cNvSpPr>
          <p:nvPr/>
        </p:nvSpPr>
        <p:spPr>
          <a:xfrm>
            <a:off x="1081628" y="4059831"/>
            <a:ext cx="5014371" cy="2213969"/>
          </a:xfrm>
          <a:prstGeom prst="rect">
            <a:avLst/>
          </a:prstGeom>
        </p:spPr>
        <p:txBody>
          <a:bodyPr vert="horz" lIns="0" tIns="0" rIns="0" bIns="0" rtlCol="0">
            <a:normAutofit fontScale="92500"/>
          </a:bodyPr>
          <a:lstStyle>
            <a:lvl1pPr marL="172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Calibri" panose="020F0502020204030204" pitchFamily="34" charset="0"/>
              <a:buChar char="‐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o-RO" sz="1400" b="1" dirty="0">
                <a:solidFill>
                  <a:schemeClr val="accent1"/>
                </a:solidFill>
              </a:rPr>
              <a:t>Evaluarea a abordat opt Întrebări de Evaluare (IE)</a:t>
            </a:r>
          </a:p>
          <a:p>
            <a:pPr marL="0" indent="0" algn="just">
              <a:buNone/>
            </a:pPr>
            <a:r>
              <a:rPr lang="ro-RO" sz="1400" dirty="0">
                <a:solidFill>
                  <a:schemeClr val="tx2"/>
                </a:solidFill>
              </a:rPr>
              <a:t>ÎE1: </a:t>
            </a:r>
            <a:r>
              <a:rPr lang="ro-RO" sz="1400" dirty="0">
                <a:solidFill>
                  <a:schemeClr val="accent1"/>
                </a:solidFill>
              </a:rPr>
              <a:t>Care este progresul actual înregistrat de la adoptarea intervențiilor la nivelul zonelor, sectoarelor și grupurilor țintă în raport cu obiectivele intervențiilor (efecte brute sau eficacitatea intervențiilor?</a:t>
            </a:r>
          </a:p>
          <a:p>
            <a:pPr marL="0" indent="0" algn="just">
              <a:buNone/>
            </a:pPr>
            <a:r>
              <a:rPr lang="ro-RO" sz="1400" dirty="0">
                <a:solidFill>
                  <a:schemeClr val="tx2"/>
                </a:solidFill>
              </a:rPr>
              <a:t>ÎE2: </a:t>
            </a:r>
            <a:r>
              <a:rPr lang="ro-RO" sz="1400" dirty="0">
                <a:solidFill>
                  <a:schemeClr val="accent1"/>
                </a:solidFill>
              </a:rPr>
              <a:t>În ce măsură progresul observat este atribuit intervențiilor finanțate (efect net sau impactul intervențiilor?</a:t>
            </a:r>
          </a:p>
          <a:p>
            <a:pPr marL="0" indent="0" algn="just">
              <a:buNone/>
            </a:pPr>
            <a:r>
              <a:rPr lang="ro-RO" sz="1400" dirty="0">
                <a:solidFill>
                  <a:schemeClr val="tx2"/>
                </a:solidFill>
              </a:rPr>
              <a:t>ÎE3: </a:t>
            </a:r>
            <a:r>
              <a:rPr lang="ro-RO" sz="1400" dirty="0">
                <a:solidFill>
                  <a:schemeClr val="accent1"/>
                </a:solidFill>
              </a:rPr>
              <a:t>Există efecte neintenționate, pozitive sau negative?</a:t>
            </a:r>
          </a:p>
          <a:p>
            <a:pPr marL="0" indent="0" algn="just">
              <a:buNone/>
            </a:pPr>
            <a:r>
              <a:rPr lang="ro-RO" sz="1400" dirty="0">
                <a:solidFill>
                  <a:schemeClr val="tx2"/>
                </a:solidFill>
              </a:rPr>
              <a:t>ÎE4: </a:t>
            </a:r>
            <a:r>
              <a:rPr lang="ro-RO" sz="1400" dirty="0">
                <a:solidFill>
                  <a:schemeClr val="accent1"/>
                </a:solidFill>
              </a:rPr>
              <a:t>Efectul depășește granița zonei sau a sectorului sau afectează alte grupuri nevizate de intervenție?</a:t>
            </a:r>
          </a:p>
          <a:p>
            <a:pPr marL="342900" indent="-342900" algn="just">
              <a:buFont typeface="+mj-lt"/>
              <a:buAutoNum type="arabicPeriod"/>
            </a:pPr>
            <a:endParaRPr lang="ro-RO" sz="1400" b="1" dirty="0">
              <a:solidFill>
                <a:schemeClr val="accent1"/>
              </a:solidFill>
            </a:endParaRP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F4CF5A41-112D-4C9F-9680-2E4DBD8711BD}"/>
              </a:ext>
            </a:extLst>
          </p:cNvPr>
          <p:cNvSpPr txBox="1">
            <a:spLocks/>
          </p:cNvSpPr>
          <p:nvPr/>
        </p:nvSpPr>
        <p:spPr>
          <a:xfrm>
            <a:off x="6240016" y="4365104"/>
            <a:ext cx="5113784" cy="190869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2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Calibri" panose="020F0502020204030204" pitchFamily="34" charset="0"/>
              <a:buChar char="‐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o-RO" sz="1400" dirty="0">
                <a:solidFill>
                  <a:schemeClr val="tx2"/>
                </a:solidFill>
              </a:rPr>
              <a:t>ÎE5: </a:t>
            </a:r>
            <a:r>
              <a:rPr lang="ro-RO" sz="1400" dirty="0">
                <a:solidFill>
                  <a:schemeClr val="accent1"/>
                </a:solidFill>
              </a:rPr>
              <a:t>În ce măsură sunt efectele durabile pe o perioadă mai lungă de timp?</a:t>
            </a:r>
          </a:p>
          <a:p>
            <a:pPr marL="0" indent="0" algn="just">
              <a:buNone/>
            </a:pPr>
            <a:r>
              <a:rPr lang="ro-RO" sz="1400" dirty="0">
                <a:solidFill>
                  <a:schemeClr val="tx2"/>
                </a:solidFill>
              </a:rPr>
              <a:t>ÎE6: </a:t>
            </a:r>
            <a:r>
              <a:rPr lang="ro-RO" sz="1400" dirty="0">
                <a:solidFill>
                  <a:schemeClr val="accent1"/>
                </a:solidFill>
              </a:rPr>
              <a:t>Ce mecanisme au facilitat/împiedicat efectele? Care sunt trăsăturile contextuale cheie ale acestor mecanisme?</a:t>
            </a:r>
          </a:p>
          <a:p>
            <a:pPr marL="0" indent="0" algn="just">
              <a:buNone/>
            </a:pPr>
            <a:r>
              <a:rPr lang="ro-RO" sz="1400" dirty="0">
                <a:solidFill>
                  <a:schemeClr val="tx2"/>
                </a:solidFill>
              </a:rPr>
              <a:t>ÎE7: </a:t>
            </a:r>
            <a:r>
              <a:rPr lang="ro-RO" sz="1400" dirty="0">
                <a:solidFill>
                  <a:schemeClr val="accent1"/>
                </a:solidFill>
              </a:rPr>
              <a:t>Dacă și în ce măsură lucrurile ar fi putut fi făcute mai bine?</a:t>
            </a:r>
            <a:endParaRPr lang="vi-VN" sz="1400" dirty="0">
              <a:solidFill>
                <a:schemeClr val="accent1"/>
              </a:solidFill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endParaRPr lang="ro-RO" sz="1400" dirty="0">
              <a:solidFill>
                <a:schemeClr val="accent1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endParaRPr lang="ro-RO" sz="1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792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43EF0-5819-4C7F-A28A-B07442FA7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Metodologia de cercetare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B405E5-5F00-4E7A-B2F3-8CD7AC91D2BF}"/>
              </a:ext>
            </a:extLst>
          </p:cNvPr>
          <p:cNvSpPr txBox="1"/>
          <p:nvPr/>
        </p:nvSpPr>
        <p:spPr>
          <a:xfrm>
            <a:off x="1092200" y="836613"/>
            <a:ext cx="3779664" cy="246221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SzPct val="90000"/>
            </a:pPr>
            <a:r>
              <a:rPr lang="ro-RO" sz="1600" b="1" dirty="0"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ASPECTE GENERALE</a:t>
            </a:r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3CE63822-C5BC-44E4-9186-AE37C1645049}"/>
              </a:ext>
            </a:extLst>
          </p:cNvPr>
          <p:cNvSpPr txBox="1">
            <a:spLocks/>
          </p:cNvSpPr>
          <p:nvPr/>
        </p:nvSpPr>
        <p:spPr>
          <a:xfrm>
            <a:off x="1081629" y="1261075"/>
            <a:ext cx="10272171" cy="799774"/>
          </a:xfrm>
          <a:prstGeom prst="rect">
            <a:avLst/>
          </a:prstGeom>
        </p:spPr>
        <p:txBody>
          <a:bodyPr vert="horz" lIns="0" tIns="0" rIns="0" bIns="0" rtlCol="0">
            <a:normAutofit fontScale="92500"/>
          </a:bodyPr>
          <a:lstStyle>
            <a:lvl1pPr marL="172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Calibri" panose="020F0502020204030204" pitchFamily="34" charset="0"/>
              <a:buChar char="‐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o-RO" sz="1400" b="1" dirty="0">
                <a:solidFill>
                  <a:schemeClr val="accent1"/>
                </a:solidFill>
              </a:rPr>
              <a:t>Evaluarea </a:t>
            </a:r>
            <a:r>
              <a:rPr lang="en-GB" sz="1400" b="1" dirty="0">
                <a:solidFill>
                  <a:schemeClr val="accent1"/>
                </a:solidFill>
              </a:rPr>
              <a:t>POCU AT</a:t>
            </a:r>
            <a:r>
              <a:rPr lang="ro-RO" sz="1400" b="1" dirty="0">
                <a:solidFill>
                  <a:schemeClr val="accent1"/>
                </a:solidFill>
              </a:rPr>
              <a:t> cuprinde trei exerciții de evaluare (20</a:t>
            </a:r>
            <a:r>
              <a:rPr lang="en-GB" sz="1400" b="1" dirty="0">
                <a:solidFill>
                  <a:schemeClr val="accent1"/>
                </a:solidFill>
              </a:rPr>
              <a:t>20</a:t>
            </a:r>
            <a:r>
              <a:rPr lang="ro-RO" sz="1400" b="1" dirty="0">
                <a:solidFill>
                  <a:schemeClr val="accent1"/>
                </a:solidFill>
              </a:rPr>
              <a:t>,2021,2023). Prezentul raport este aferent celui de-al doilea exercițiu de evaluare.</a:t>
            </a:r>
          </a:p>
          <a:p>
            <a:pPr algn="just"/>
            <a:r>
              <a:rPr lang="ro-RO" sz="1400" dirty="0">
                <a:solidFill>
                  <a:schemeClr val="accent1"/>
                </a:solidFill>
              </a:rPr>
              <a:t>Perioada derulării exercițiului de evaluare: </a:t>
            </a:r>
            <a:r>
              <a:rPr lang="en-GB" sz="1400" dirty="0">
                <a:solidFill>
                  <a:schemeClr val="accent1"/>
                </a:solidFill>
              </a:rPr>
              <a:t>23</a:t>
            </a:r>
            <a:r>
              <a:rPr lang="ro-RO" sz="1400" dirty="0">
                <a:solidFill>
                  <a:schemeClr val="accent1"/>
                </a:solidFill>
              </a:rPr>
              <a:t>.</a:t>
            </a:r>
            <a:r>
              <a:rPr lang="en-GB" sz="1400" dirty="0">
                <a:solidFill>
                  <a:schemeClr val="accent1"/>
                </a:solidFill>
              </a:rPr>
              <a:t>02</a:t>
            </a:r>
            <a:r>
              <a:rPr lang="ro-RO" sz="1400" dirty="0">
                <a:solidFill>
                  <a:schemeClr val="accent1"/>
                </a:solidFill>
              </a:rPr>
              <a:t>.202</a:t>
            </a:r>
            <a:r>
              <a:rPr lang="en-GB" sz="1400" dirty="0">
                <a:solidFill>
                  <a:schemeClr val="accent1"/>
                </a:solidFill>
              </a:rPr>
              <a:t>1</a:t>
            </a:r>
            <a:r>
              <a:rPr lang="ro-RO" sz="1400" dirty="0">
                <a:solidFill>
                  <a:schemeClr val="accent1"/>
                </a:solidFill>
              </a:rPr>
              <a:t> – </a:t>
            </a:r>
            <a:r>
              <a:rPr lang="en-GB" sz="1400" dirty="0">
                <a:solidFill>
                  <a:schemeClr val="accent1"/>
                </a:solidFill>
              </a:rPr>
              <a:t>23</a:t>
            </a:r>
            <a:r>
              <a:rPr lang="ro-RO" sz="1400" dirty="0">
                <a:solidFill>
                  <a:schemeClr val="accent1"/>
                </a:solidFill>
              </a:rPr>
              <a:t>.</a:t>
            </a:r>
            <a:r>
              <a:rPr lang="en-GB" sz="1400" dirty="0">
                <a:solidFill>
                  <a:schemeClr val="accent1"/>
                </a:solidFill>
              </a:rPr>
              <a:t>08</a:t>
            </a:r>
            <a:r>
              <a:rPr lang="ro-RO" sz="1400" dirty="0">
                <a:solidFill>
                  <a:schemeClr val="accent1"/>
                </a:solidFill>
              </a:rPr>
              <a:t>.2021</a:t>
            </a:r>
            <a:r>
              <a:rPr lang="ro-RO" sz="1400" b="1" dirty="0">
                <a:solidFill>
                  <a:schemeClr val="accent1"/>
                </a:solidFill>
              </a:rPr>
              <a:t> </a:t>
            </a:r>
          </a:p>
          <a:p>
            <a:pPr algn="just"/>
            <a:r>
              <a:rPr lang="ro-RO" sz="1400" dirty="0">
                <a:solidFill>
                  <a:schemeClr val="accent1"/>
                </a:solidFill>
              </a:rPr>
              <a:t>Data de referință a evaluării: 31.12.2020</a:t>
            </a:r>
          </a:p>
          <a:p>
            <a:pPr marL="0" indent="0" algn="just">
              <a:buNone/>
            </a:pPr>
            <a:endParaRPr lang="ro-RO" sz="1600" dirty="0">
              <a:solidFill>
                <a:schemeClr val="accent1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endParaRPr lang="ro-RO" sz="1400" b="1" dirty="0">
              <a:solidFill>
                <a:schemeClr val="accent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BBC9FCA-9AB0-4D97-8DEE-EE062BD6019F}"/>
              </a:ext>
            </a:extLst>
          </p:cNvPr>
          <p:cNvGrpSpPr/>
          <p:nvPr/>
        </p:nvGrpSpPr>
        <p:grpSpPr>
          <a:xfrm>
            <a:off x="1077050" y="2060849"/>
            <a:ext cx="10563566" cy="3960538"/>
            <a:chOff x="1034912" y="1793632"/>
            <a:chExt cx="10387628" cy="2141226"/>
          </a:xfrm>
        </p:grpSpPr>
        <p:sp>
          <p:nvSpPr>
            <p:cNvPr id="8" name="Rectangle 17">
              <a:extLst>
                <a:ext uri="{FF2B5EF4-FFF2-40B4-BE49-F238E27FC236}">
                  <a16:creationId xmlns:a16="http://schemas.microsoft.com/office/drawing/2014/main" id="{A37DF61B-5F5E-4626-9B3D-A8EB2BE008EB}"/>
                </a:ext>
              </a:extLst>
            </p:cNvPr>
            <p:cNvSpPr>
              <a:spLocks/>
            </p:cNvSpPr>
            <p:nvPr/>
          </p:nvSpPr>
          <p:spPr>
            <a:xfrm>
              <a:off x="2359027" y="1793632"/>
              <a:ext cx="9063513" cy="2141226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7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tlCol="0" anchor="ctr">
              <a:noAutofit/>
            </a:bodyPr>
            <a:lstStyle/>
            <a:p>
              <a:pPr marL="1276350" lvl="3" indent="-285750">
                <a:buFont typeface="Arial" pitchFamily="34" charset="0"/>
                <a:buChar char="•"/>
              </a:pPr>
              <a:r>
                <a:rPr lang="ro-RO" sz="2800" dirty="0">
                  <a:solidFill>
                    <a:schemeClr val="accent1"/>
                  </a:solidFill>
                  <a:cs typeface="Arial" panose="020B0604020202020204" pitchFamily="34" charset="0"/>
                </a:rPr>
                <a:t>Cercetare documentară</a:t>
              </a:r>
            </a:p>
            <a:p>
              <a:pPr marL="1276350" lvl="3" indent="-285750">
                <a:buFont typeface="Arial" pitchFamily="34" charset="0"/>
                <a:buChar char="•"/>
              </a:pPr>
              <a:r>
                <a:rPr lang="ro-RO" sz="2800" dirty="0">
                  <a:solidFill>
                    <a:schemeClr val="accent1"/>
                  </a:solidFill>
                  <a:cs typeface="Arial" panose="020B0604020202020204" pitchFamily="34" charset="0"/>
                </a:rPr>
                <a:t>Analiză date administrative </a:t>
              </a:r>
            </a:p>
            <a:p>
              <a:pPr marL="1276350" lvl="3" indent="-285750">
                <a:buFont typeface="Arial" pitchFamily="34" charset="0"/>
                <a:buChar char="•"/>
              </a:pPr>
              <a:r>
                <a:rPr lang="ro-RO" sz="2800" dirty="0">
                  <a:solidFill>
                    <a:schemeClr val="accent1"/>
                  </a:solidFill>
                  <a:cs typeface="Arial" panose="020B0604020202020204" pitchFamily="34" charset="0"/>
                </a:rPr>
                <a:t>Interviuri AM, OI POCU, OIR-uri</a:t>
              </a:r>
            </a:p>
            <a:p>
              <a:pPr marL="1276350" lvl="3" indent="-285750">
                <a:buFont typeface="Arial" pitchFamily="34" charset="0"/>
                <a:buChar char="•"/>
              </a:pPr>
              <a:r>
                <a:rPr lang="ro-RO" sz="2800" dirty="0">
                  <a:solidFill>
                    <a:schemeClr val="accent1"/>
                  </a:solidFill>
                  <a:cs typeface="Arial" panose="020B0604020202020204" pitchFamily="34" charset="0"/>
                </a:rPr>
                <a:t>Sondaj de opinie – beneficiari și potențiali beneficiari</a:t>
              </a:r>
            </a:p>
            <a:p>
              <a:pPr marL="1276350" lvl="3" indent="-285750">
                <a:buFont typeface="Arial" pitchFamily="34" charset="0"/>
                <a:buChar char="•"/>
              </a:pPr>
              <a:r>
                <a:rPr lang="ro-RO" sz="2800" dirty="0">
                  <a:solidFill>
                    <a:schemeClr val="accent1"/>
                  </a:solidFill>
                  <a:cs typeface="Arial" panose="020B0604020202020204" pitchFamily="34" charset="0"/>
                </a:rPr>
                <a:t>Studii de caz (3): AM POCU, OI POCU, OIR SV Oltenia</a:t>
              </a:r>
            </a:p>
            <a:p>
              <a:pPr marL="1276350" lvl="3" indent="-285750">
                <a:buFont typeface="Arial" pitchFamily="34" charset="0"/>
                <a:buChar char="•"/>
              </a:pPr>
              <a:r>
                <a:rPr lang="ro-RO" sz="2800" dirty="0">
                  <a:solidFill>
                    <a:schemeClr val="accent1"/>
                  </a:solidFill>
                  <a:cs typeface="Arial" panose="020B0604020202020204" pitchFamily="34" charset="0"/>
                </a:rPr>
                <a:t>Atelier de lucru/ Panel experți </a:t>
              </a:r>
            </a:p>
            <a:p>
              <a:pPr marL="1276350" lvl="3" indent="-285750">
                <a:buFont typeface="Arial" pitchFamily="34" charset="0"/>
                <a:buChar char="•"/>
              </a:pPr>
              <a:r>
                <a:rPr lang="ro-RO" sz="2800" dirty="0">
                  <a:solidFill>
                    <a:schemeClr val="accent1"/>
                  </a:solidFill>
                  <a:cs typeface="Arial" panose="020B0604020202020204" pitchFamily="34" charset="0"/>
                </a:rPr>
                <a:t>Focus grup național</a:t>
              </a:r>
            </a:p>
            <a:p>
              <a:pPr marL="1276350" lvl="3" indent="-285750">
                <a:buFont typeface="Arial" pitchFamily="34" charset="0"/>
                <a:buChar char="•"/>
              </a:pPr>
              <a:r>
                <a:rPr lang="ro-RO" sz="2800" dirty="0">
                  <a:solidFill>
                    <a:schemeClr val="accent1"/>
                  </a:solidFill>
                  <a:cs typeface="Arial" panose="020B0604020202020204" pitchFamily="34" charset="0"/>
                </a:rPr>
                <a:t>Matricea factorilor de influență</a:t>
              </a:r>
            </a:p>
          </p:txBody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AF052799-9F5E-4CD8-B48E-22EE875C8A18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034912" y="1793632"/>
              <a:ext cx="1961393" cy="2141226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43444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43444 w 1828800"/>
                <a:gd name="connsiteY1" fmla="*/ 0 h 914400"/>
                <a:gd name="connsiteX2" fmla="*/ 1828800 w 1828800"/>
                <a:gd name="connsiteY2" fmla="*/ 457200 h 914400"/>
                <a:gd name="connsiteX3" fmla="*/ 1743444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43444 w 1828800"/>
                <a:gd name="connsiteY1" fmla="*/ 0 h 914400"/>
                <a:gd name="connsiteX2" fmla="*/ 1828800 w 1828800"/>
                <a:gd name="connsiteY2" fmla="*/ 457200 h 914400"/>
                <a:gd name="connsiteX3" fmla="*/ 1743444 w 1828800"/>
                <a:gd name="connsiteY3" fmla="*/ 914400 h 914400"/>
                <a:gd name="connsiteX4" fmla="*/ 0 w 1828800"/>
                <a:gd name="connsiteY4" fmla="*/ 914400 h 914400"/>
                <a:gd name="connsiteX5" fmla="*/ 85356 w 1828800"/>
                <a:gd name="connsiteY5" fmla="*/ 457200 h 914400"/>
                <a:gd name="connsiteX0" fmla="*/ 0 w 1828800"/>
                <a:gd name="connsiteY0" fmla="*/ 0 h 914400"/>
                <a:gd name="connsiteX1" fmla="*/ 1743444 w 1828800"/>
                <a:gd name="connsiteY1" fmla="*/ 0 h 914400"/>
                <a:gd name="connsiteX2" fmla="*/ 1828800 w 1828800"/>
                <a:gd name="connsiteY2" fmla="*/ 457200 h 914400"/>
                <a:gd name="connsiteX3" fmla="*/ 1743444 w 1828800"/>
                <a:gd name="connsiteY3" fmla="*/ 914400 h 914400"/>
                <a:gd name="connsiteX4" fmla="*/ 0 w 1828800"/>
                <a:gd name="connsiteY4" fmla="*/ 914400 h 914400"/>
                <a:gd name="connsiteX5" fmla="*/ 85356 w 1828800"/>
                <a:gd name="connsiteY5" fmla="*/ 457200 h 914400"/>
                <a:gd name="connsiteX0" fmla="*/ 0 w 1828800"/>
                <a:gd name="connsiteY0" fmla="*/ 0 h 914400"/>
                <a:gd name="connsiteX1" fmla="*/ 1743444 w 1828800"/>
                <a:gd name="connsiteY1" fmla="*/ 0 h 914400"/>
                <a:gd name="connsiteX2" fmla="*/ 1828800 w 1828800"/>
                <a:gd name="connsiteY2" fmla="*/ 457200 h 914400"/>
                <a:gd name="connsiteX3" fmla="*/ 1743444 w 1828800"/>
                <a:gd name="connsiteY3" fmla="*/ 914400 h 914400"/>
                <a:gd name="connsiteX4" fmla="*/ 0 w 1828800"/>
                <a:gd name="connsiteY4" fmla="*/ 914400 h 914400"/>
                <a:gd name="connsiteX5" fmla="*/ 85356 w 1828800"/>
                <a:gd name="connsiteY5" fmla="*/ 457200 h 914400"/>
                <a:gd name="connsiteX0" fmla="*/ 0 w 1828800"/>
                <a:gd name="connsiteY0" fmla="*/ 0 h 914400"/>
                <a:gd name="connsiteX1" fmla="*/ 1743444 w 1828800"/>
                <a:gd name="connsiteY1" fmla="*/ 0 h 914400"/>
                <a:gd name="connsiteX2" fmla="*/ 1828800 w 1828800"/>
                <a:gd name="connsiteY2" fmla="*/ 457200 h 914400"/>
                <a:gd name="connsiteX3" fmla="*/ 1743444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40511 w 1828800"/>
                <a:gd name="connsiteY1" fmla="*/ 0 h 914400"/>
                <a:gd name="connsiteX2" fmla="*/ 1828800 w 1828800"/>
                <a:gd name="connsiteY2" fmla="*/ 457200 h 914400"/>
                <a:gd name="connsiteX3" fmla="*/ 1743444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40511 w 1828800"/>
                <a:gd name="connsiteY1" fmla="*/ 0 h 914400"/>
                <a:gd name="connsiteX2" fmla="*/ 1828800 w 1828800"/>
                <a:gd name="connsiteY2" fmla="*/ 457200 h 914400"/>
                <a:gd name="connsiteX3" fmla="*/ 174051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40511 w 1828800"/>
                <a:gd name="connsiteY1" fmla="*/ 0 h 914400"/>
                <a:gd name="connsiteX2" fmla="*/ 1828800 w 1828800"/>
                <a:gd name="connsiteY2" fmla="*/ 457200 h 914400"/>
                <a:gd name="connsiteX3" fmla="*/ 1740511 w 1828800"/>
                <a:gd name="connsiteY3" fmla="*/ 914400 h 914400"/>
                <a:gd name="connsiteX4" fmla="*/ 0 w 1828800"/>
                <a:gd name="connsiteY4" fmla="*/ 914400 h 914400"/>
                <a:gd name="connsiteX5" fmla="*/ 88288 w 1828800"/>
                <a:gd name="connsiteY5" fmla="*/ 457200 h 914400"/>
                <a:gd name="connsiteX0" fmla="*/ 0 w 1828800"/>
                <a:gd name="connsiteY0" fmla="*/ 0 h 914400"/>
                <a:gd name="connsiteX1" fmla="*/ 1740511 w 1828800"/>
                <a:gd name="connsiteY1" fmla="*/ 0 h 914400"/>
                <a:gd name="connsiteX2" fmla="*/ 1828800 w 1828800"/>
                <a:gd name="connsiteY2" fmla="*/ 457200 h 914400"/>
                <a:gd name="connsiteX3" fmla="*/ 1740511 w 1828800"/>
                <a:gd name="connsiteY3" fmla="*/ 914400 h 914400"/>
                <a:gd name="connsiteX4" fmla="*/ 0 w 1828800"/>
                <a:gd name="connsiteY4" fmla="*/ 914400 h 914400"/>
                <a:gd name="connsiteX5" fmla="*/ 88288 w 1828800"/>
                <a:gd name="connsiteY5" fmla="*/ 457200 h 914400"/>
                <a:gd name="connsiteX0" fmla="*/ 0 w 1828800"/>
                <a:gd name="connsiteY0" fmla="*/ 0 h 914400"/>
                <a:gd name="connsiteX1" fmla="*/ 1740511 w 1828800"/>
                <a:gd name="connsiteY1" fmla="*/ 0 h 914400"/>
                <a:gd name="connsiteX2" fmla="*/ 1828800 w 1828800"/>
                <a:gd name="connsiteY2" fmla="*/ 457200 h 914400"/>
                <a:gd name="connsiteX3" fmla="*/ 1740511 w 1828800"/>
                <a:gd name="connsiteY3" fmla="*/ 914400 h 914400"/>
                <a:gd name="connsiteX4" fmla="*/ 0 w 1828800"/>
                <a:gd name="connsiteY4" fmla="*/ 914400 h 914400"/>
                <a:gd name="connsiteX5" fmla="*/ 88288 w 1828800"/>
                <a:gd name="connsiteY5" fmla="*/ 457200 h 914400"/>
                <a:gd name="connsiteX0" fmla="*/ 0 w 1828800"/>
                <a:gd name="connsiteY0" fmla="*/ 0 h 914400"/>
                <a:gd name="connsiteX1" fmla="*/ 1740511 w 1828800"/>
                <a:gd name="connsiteY1" fmla="*/ 0 h 914400"/>
                <a:gd name="connsiteX2" fmla="*/ 1828800 w 1828800"/>
                <a:gd name="connsiteY2" fmla="*/ 457200 h 914400"/>
                <a:gd name="connsiteX3" fmla="*/ 1740511 w 1828800"/>
                <a:gd name="connsiteY3" fmla="*/ 914400 h 914400"/>
                <a:gd name="connsiteX4" fmla="*/ 0 w 1828800"/>
                <a:gd name="connsiteY4" fmla="*/ 914400 h 914400"/>
                <a:gd name="connsiteX5" fmla="*/ 66775 w 1828800"/>
                <a:gd name="connsiteY5" fmla="*/ 457200 h 914400"/>
                <a:gd name="connsiteX0" fmla="*/ 0 w 1828800"/>
                <a:gd name="connsiteY0" fmla="*/ 0 h 914400"/>
                <a:gd name="connsiteX1" fmla="*/ 1762025 w 1828800"/>
                <a:gd name="connsiteY1" fmla="*/ 0 h 914400"/>
                <a:gd name="connsiteX2" fmla="*/ 1828800 w 1828800"/>
                <a:gd name="connsiteY2" fmla="*/ 457200 h 914400"/>
                <a:gd name="connsiteX3" fmla="*/ 1740511 w 1828800"/>
                <a:gd name="connsiteY3" fmla="*/ 914400 h 914400"/>
                <a:gd name="connsiteX4" fmla="*/ 0 w 1828800"/>
                <a:gd name="connsiteY4" fmla="*/ 914400 h 914400"/>
                <a:gd name="connsiteX5" fmla="*/ 66775 w 1828800"/>
                <a:gd name="connsiteY5" fmla="*/ 457200 h 914400"/>
                <a:gd name="connsiteX0" fmla="*/ 0 w 1828800"/>
                <a:gd name="connsiteY0" fmla="*/ 0 h 914400"/>
                <a:gd name="connsiteX1" fmla="*/ 1762025 w 1828800"/>
                <a:gd name="connsiteY1" fmla="*/ 0 h 914400"/>
                <a:gd name="connsiteX2" fmla="*/ 1828800 w 1828800"/>
                <a:gd name="connsiteY2" fmla="*/ 457200 h 914400"/>
                <a:gd name="connsiteX3" fmla="*/ 1762025 w 1828800"/>
                <a:gd name="connsiteY3" fmla="*/ 914400 h 914400"/>
                <a:gd name="connsiteX4" fmla="*/ 0 w 1828800"/>
                <a:gd name="connsiteY4" fmla="*/ 914400 h 914400"/>
                <a:gd name="connsiteX5" fmla="*/ 66775 w 1828800"/>
                <a:gd name="connsiteY5" fmla="*/ 457200 h 914400"/>
                <a:gd name="connsiteX0" fmla="*/ 0 w 1828800"/>
                <a:gd name="connsiteY0" fmla="*/ 0 h 914400"/>
                <a:gd name="connsiteX1" fmla="*/ 1762025 w 1828800"/>
                <a:gd name="connsiteY1" fmla="*/ 0 h 914400"/>
                <a:gd name="connsiteX2" fmla="*/ 1828800 w 1828800"/>
                <a:gd name="connsiteY2" fmla="*/ 457200 h 914400"/>
                <a:gd name="connsiteX3" fmla="*/ 1762025 w 1828800"/>
                <a:gd name="connsiteY3" fmla="*/ 914400 h 914400"/>
                <a:gd name="connsiteX4" fmla="*/ 0 w 1828800"/>
                <a:gd name="connsiteY4" fmla="*/ 914400 h 914400"/>
                <a:gd name="connsiteX5" fmla="*/ 85785 w 1828800"/>
                <a:gd name="connsiteY5" fmla="*/ 457201 h 914400"/>
                <a:gd name="connsiteX0" fmla="*/ 0 w 1828800"/>
                <a:gd name="connsiteY0" fmla="*/ 0 h 914400"/>
                <a:gd name="connsiteX1" fmla="*/ 1743015 w 1828800"/>
                <a:gd name="connsiteY1" fmla="*/ 0 h 914400"/>
                <a:gd name="connsiteX2" fmla="*/ 1828800 w 1828800"/>
                <a:gd name="connsiteY2" fmla="*/ 457200 h 914400"/>
                <a:gd name="connsiteX3" fmla="*/ 1762025 w 1828800"/>
                <a:gd name="connsiteY3" fmla="*/ 914400 h 914400"/>
                <a:gd name="connsiteX4" fmla="*/ 0 w 1828800"/>
                <a:gd name="connsiteY4" fmla="*/ 914400 h 914400"/>
                <a:gd name="connsiteX5" fmla="*/ 85785 w 1828800"/>
                <a:gd name="connsiteY5" fmla="*/ 457201 h 914400"/>
                <a:gd name="connsiteX0" fmla="*/ 0 w 1828800"/>
                <a:gd name="connsiteY0" fmla="*/ 0 h 914400"/>
                <a:gd name="connsiteX1" fmla="*/ 1743015 w 1828800"/>
                <a:gd name="connsiteY1" fmla="*/ 0 h 914400"/>
                <a:gd name="connsiteX2" fmla="*/ 1828800 w 1828800"/>
                <a:gd name="connsiteY2" fmla="*/ 457200 h 914400"/>
                <a:gd name="connsiteX3" fmla="*/ 1743015 w 1828800"/>
                <a:gd name="connsiteY3" fmla="*/ 914400 h 914400"/>
                <a:gd name="connsiteX4" fmla="*/ 0 w 1828800"/>
                <a:gd name="connsiteY4" fmla="*/ 914400 h 914400"/>
                <a:gd name="connsiteX5" fmla="*/ 85785 w 1828800"/>
                <a:gd name="connsiteY5" fmla="*/ 457201 h 914400"/>
                <a:gd name="connsiteX0" fmla="*/ 0 w 1828800"/>
                <a:gd name="connsiteY0" fmla="*/ 0 h 914400"/>
                <a:gd name="connsiteX1" fmla="*/ 1743015 w 1828800"/>
                <a:gd name="connsiteY1" fmla="*/ 0 h 914400"/>
                <a:gd name="connsiteX2" fmla="*/ 1828800 w 1828800"/>
                <a:gd name="connsiteY2" fmla="*/ 457200 h 914400"/>
                <a:gd name="connsiteX3" fmla="*/ 174301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43015 w 1828800"/>
                <a:gd name="connsiteY1" fmla="*/ 0 h 914400"/>
                <a:gd name="connsiteX2" fmla="*/ 1828800 w 1828800"/>
                <a:gd name="connsiteY2" fmla="*/ 457200 h 914400"/>
                <a:gd name="connsiteX3" fmla="*/ 174301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43015 w 1828800"/>
                <a:gd name="connsiteY1" fmla="*/ 0 h 914400"/>
                <a:gd name="connsiteX2" fmla="*/ 1828800 w 1828800"/>
                <a:gd name="connsiteY2" fmla="*/ 457200 h 914400"/>
                <a:gd name="connsiteX3" fmla="*/ 174301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43015 w 1828800"/>
                <a:gd name="connsiteY1" fmla="*/ 0 h 914400"/>
                <a:gd name="connsiteX2" fmla="*/ 1828800 w 1828800"/>
                <a:gd name="connsiteY2" fmla="*/ 457200 h 914400"/>
                <a:gd name="connsiteX3" fmla="*/ 174301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417021 w 1828800"/>
                <a:gd name="connsiteY1" fmla="*/ 0 h 914400"/>
                <a:gd name="connsiteX2" fmla="*/ 1828800 w 1828800"/>
                <a:gd name="connsiteY2" fmla="*/ 457200 h 914400"/>
                <a:gd name="connsiteX3" fmla="*/ 174301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417021 w 1828800"/>
                <a:gd name="connsiteY1" fmla="*/ 0 h 914400"/>
                <a:gd name="connsiteX2" fmla="*/ 1828800 w 1828800"/>
                <a:gd name="connsiteY2" fmla="*/ 457200 h 914400"/>
                <a:gd name="connsiteX3" fmla="*/ 141702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417021" y="0"/>
                  </a:lnTo>
                  <a:lnTo>
                    <a:pt x="1828800" y="457200"/>
                  </a:lnTo>
                  <a:lnTo>
                    <a:pt x="1417021" y="914400"/>
                  </a:lnTo>
                  <a:lnTo>
                    <a:pt x="0" y="914400"/>
                  </a:lnTo>
                  <a:lnTo>
                    <a:pt x="0" y="4572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tlCol="0" anchor="ctr">
              <a:noAutofit/>
            </a:bodyPr>
            <a:lstStyle/>
            <a:p>
              <a:pPr algn="ctr"/>
              <a:r>
                <a:rPr lang="ro-RO" sz="2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Evaluare Bazată pe Teorie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1531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7B75B-775B-4328-A6E1-B42ADC5AE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PANEL EXPERTI</a:t>
            </a:r>
            <a:endParaRPr lang="ro-RO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6CBCD3-B1C8-4EFA-B0D6-EAFF6348BF31}"/>
              </a:ext>
            </a:extLst>
          </p:cNvPr>
          <p:cNvSpPr txBox="1"/>
          <p:nvPr/>
        </p:nvSpPr>
        <p:spPr>
          <a:xfrm>
            <a:off x="1101604" y="912511"/>
            <a:ext cx="971352" cy="369332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SzPct val="90000"/>
            </a:pPr>
            <a:r>
              <a:rPr lang="ro-RO" sz="2400" b="1" dirty="0">
                <a:solidFill>
                  <a:schemeClr val="accent1"/>
                </a:solidFill>
              </a:rPr>
              <a:t>SCOP</a:t>
            </a:r>
            <a:endParaRPr lang="ro-RO" sz="2000" b="1" dirty="0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030AFC-FFF0-4464-B7C4-DFA0AC920D48}"/>
              </a:ext>
            </a:extLst>
          </p:cNvPr>
          <p:cNvSpPr txBox="1"/>
          <p:nvPr/>
        </p:nvSpPr>
        <p:spPr>
          <a:xfrm>
            <a:off x="1101604" y="1233488"/>
            <a:ext cx="10161956" cy="615553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rtlCol="0" anchor="t" anchorCtr="0">
            <a:spAutoFit/>
          </a:bodyPr>
          <a:lstStyle/>
          <a:p>
            <a:pPr marL="171450" indent="-17145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SzPct val="90000"/>
              <a:buFont typeface="Arial" panose="020B0604020202020204" pitchFamily="34" charset="0"/>
              <a:buChar char="•"/>
            </a:pPr>
            <a:r>
              <a:rPr lang="ro-RO" sz="2000" dirty="0">
                <a:solidFill>
                  <a:srgbClr val="000000"/>
                </a:solidFill>
              </a:rPr>
              <a:t>Detalierea și validarea </a:t>
            </a:r>
            <a:r>
              <a:rPr lang="en-GB" sz="2000" dirty="0" err="1">
                <a:solidFill>
                  <a:srgbClr val="000000"/>
                </a:solidFill>
              </a:rPr>
              <a:t>rezultatelor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preliminare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rezultate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ro-RO" sz="2000" dirty="0">
                <a:solidFill>
                  <a:srgbClr val="000000"/>
                </a:solidFill>
              </a:rPr>
              <a:t>prin intermediul celorlalte instrumente de cercetare</a:t>
            </a:r>
            <a:r>
              <a:rPr lang="en-GB" sz="2000" dirty="0">
                <a:solidFill>
                  <a:srgbClr val="000000"/>
                </a:solidFill>
              </a:rPr>
              <a:t>, </a:t>
            </a:r>
            <a:r>
              <a:rPr lang="en-GB" sz="2000" dirty="0" err="1">
                <a:solidFill>
                  <a:srgbClr val="000000"/>
                </a:solidFill>
              </a:rPr>
              <a:t>formularea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recomandarilor</a:t>
            </a:r>
            <a:r>
              <a:rPr lang="ro-RO" sz="20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B998F5-0997-4689-80E5-ADA460F56C70}"/>
              </a:ext>
            </a:extLst>
          </p:cNvPr>
          <p:cNvSpPr txBox="1"/>
          <p:nvPr/>
        </p:nvSpPr>
        <p:spPr>
          <a:xfrm>
            <a:off x="1015022" y="1976854"/>
            <a:ext cx="6023992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o-RO" sz="2400" b="1" dirty="0">
                <a:solidFill>
                  <a:schemeClr val="accent1"/>
                </a:solidFill>
              </a:rPr>
              <a:t>REZULTAT</a:t>
            </a:r>
            <a:endParaRPr lang="ro-RO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B1DF2A-CB4E-4CF1-837F-2E82FCE47795}"/>
              </a:ext>
            </a:extLst>
          </p:cNvPr>
          <p:cNvSpPr txBox="1"/>
          <p:nvPr/>
        </p:nvSpPr>
        <p:spPr>
          <a:xfrm>
            <a:off x="1092200" y="2407168"/>
            <a:ext cx="10119484" cy="2000548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rtlCol="0" anchor="t" anchorCtr="0">
            <a:spAutoFit/>
          </a:bodyPr>
          <a:lstStyle/>
          <a:p>
            <a:pPr marL="171450" indent="-17145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SzPct val="90000"/>
              <a:buFont typeface="Arial" panose="020B0604020202020204" pitchFamily="34" charset="0"/>
              <a:buChar char="•"/>
            </a:pPr>
            <a:r>
              <a:rPr lang="ro-RO" sz="2000" dirty="0">
                <a:solidFill>
                  <a:srgbClr val="000000"/>
                </a:solidFill>
              </a:rPr>
              <a:t>Raportul </a:t>
            </a:r>
            <a:r>
              <a:rPr lang="en-GB" sz="2000" dirty="0" err="1">
                <a:solidFill>
                  <a:srgbClr val="000000"/>
                </a:solidFill>
              </a:rPr>
              <a:t>Panelului</a:t>
            </a:r>
            <a:r>
              <a:rPr lang="en-GB" sz="2000" dirty="0">
                <a:solidFill>
                  <a:srgbClr val="000000"/>
                </a:solidFill>
              </a:rPr>
              <a:t> de </a:t>
            </a:r>
            <a:r>
              <a:rPr lang="en-GB" sz="2000" dirty="0" err="1">
                <a:solidFill>
                  <a:srgbClr val="000000"/>
                </a:solidFill>
              </a:rPr>
              <a:t>experti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ro-RO" sz="2000" dirty="0">
                <a:solidFill>
                  <a:srgbClr val="000000"/>
                </a:solidFill>
              </a:rPr>
              <a:t>– va fi utilizat ca sursă de informație pentru raportul de evaluare, în special în vederea actualizării concluziilor și recomandărilor formulate.</a:t>
            </a:r>
            <a:endParaRPr lang="en-GB" sz="2000" dirty="0">
              <a:solidFill>
                <a:srgbClr val="000000"/>
              </a:solidFill>
            </a:endParaRP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SzPct val="90000"/>
              <a:buFont typeface="Arial" panose="020B0604020202020204" pitchFamily="34" charset="0"/>
              <a:buChar char="•"/>
            </a:pPr>
            <a:r>
              <a:rPr lang="ro-RO" sz="2000" dirty="0"/>
              <a:t>Creșterea probabilității ca recomandările formulate să fie implementate de către autoritățile responsabile prin verificarea fezabilității lor și a potențialelor efecte așteptate de către acestea și prin implicarea lor în procesul de formulare.</a:t>
            </a:r>
          </a:p>
          <a:p>
            <a:pPr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SzPct val="90000"/>
            </a:pPr>
            <a:endParaRPr lang="ro-RO" sz="2000" dirty="0">
              <a:solidFill>
                <a:srgbClr val="0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9678FD-674E-48AB-AD44-41B9A313906B}"/>
              </a:ext>
            </a:extLst>
          </p:cNvPr>
          <p:cNvSpPr txBox="1"/>
          <p:nvPr/>
        </p:nvSpPr>
        <p:spPr>
          <a:xfrm>
            <a:off x="1009843" y="4176883"/>
            <a:ext cx="6023992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o-RO" sz="2400" b="1" dirty="0">
                <a:solidFill>
                  <a:schemeClr val="accent1"/>
                </a:solidFill>
              </a:rPr>
              <a:t>DURATA</a:t>
            </a:r>
            <a:endParaRPr lang="ro-RO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B60442-0119-44FA-AFD3-4B512558CE4C}"/>
              </a:ext>
            </a:extLst>
          </p:cNvPr>
          <p:cNvSpPr txBox="1"/>
          <p:nvPr/>
        </p:nvSpPr>
        <p:spPr>
          <a:xfrm>
            <a:off x="1096425" y="4565668"/>
            <a:ext cx="10112134" cy="307777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rtlCol="0" anchor="t" anchorCtr="0">
            <a:spAutoFit/>
          </a:bodyPr>
          <a:lstStyle/>
          <a:p>
            <a:pPr marL="171450" indent="-17145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SzPct val="90000"/>
              <a:buFont typeface="Arial" panose="020B0604020202020204" pitchFamily="34" charset="0"/>
              <a:buChar char="•"/>
            </a:pPr>
            <a:r>
              <a:rPr lang="ro-RO" sz="2000" dirty="0">
                <a:solidFill>
                  <a:srgbClr val="000000"/>
                </a:solidFill>
              </a:rPr>
              <a:t>Durata </a:t>
            </a:r>
            <a:r>
              <a:rPr lang="en-GB" sz="2000" dirty="0" err="1">
                <a:solidFill>
                  <a:srgbClr val="000000"/>
                </a:solidFill>
              </a:rPr>
              <a:t>Panelului</a:t>
            </a:r>
            <a:r>
              <a:rPr lang="en-GB" sz="2000" dirty="0">
                <a:solidFill>
                  <a:srgbClr val="000000"/>
                </a:solidFill>
              </a:rPr>
              <a:t> de </a:t>
            </a:r>
            <a:r>
              <a:rPr lang="en-GB" sz="2000" dirty="0" err="1">
                <a:solidFill>
                  <a:srgbClr val="000000"/>
                </a:solidFill>
              </a:rPr>
              <a:t>experti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ro-RO" sz="2000" dirty="0">
                <a:solidFill>
                  <a:srgbClr val="000000"/>
                </a:solidFill>
              </a:rPr>
              <a:t>de lucru va fi de aprox. </a:t>
            </a:r>
            <a:r>
              <a:rPr lang="en-GB" sz="2000" dirty="0">
                <a:solidFill>
                  <a:srgbClr val="000000"/>
                </a:solidFill>
              </a:rPr>
              <a:t>1,5</a:t>
            </a:r>
            <a:r>
              <a:rPr lang="ro-RO" sz="2000" dirty="0">
                <a:solidFill>
                  <a:srgbClr val="000000"/>
                </a:solidFill>
              </a:rPr>
              <a:t>h.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4C29CE-77CF-4A40-9CFD-6B8BF3D7F2DC}"/>
              </a:ext>
            </a:extLst>
          </p:cNvPr>
          <p:cNvSpPr txBox="1"/>
          <p:nvPr/>
        </p:nvSpPr>
        <p:spPr>
          <a:xfrm>
            <a:off x="1009843" y="5064743"/>
            <a:ext cx="6023992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o-RO" sz="2400" b="1" dirty="0">
                <a:solidFill>
                  <a:schemeClr val="accent1"/>
                </a:solidFill>
              </a:rPr>
              <a:t>ORGANIZARE</a:t>
            </a:r>
            <a:endParaRPr lang="ro-RO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FFC427-1DC9-4949-A1F1-386D146F8CBC}"/>
              </a:ext>
            </a:extLst>
          </p:cNvPr>
          <p:cNvSpPr txBox="1"/>
          <p:nvPr/>
        </p:nvSpPr>
        <p:spPr>
          <a:xfrm>
            <a:off x="1087021" y="5526408"/>
            <a:ext cx="10084778" cy="92333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rtlCol="0" anchor="t" anchorCtr="0">
            <a:spAutoFit/>
          </a:bodyPr>
          <a:lstStyle/>
          <a:p>
            <a:pPr marL="171450" indent="-17145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SzPct val="90000"/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rgbClr val="000000"/>
                </a:solidFill>
              </a:rPr>
              <a:t>Panelul</a:t>
            </a:r>
            <a:r>
              <a:rPr lang="en-GB" sz="2000" dirty="0">
                <a:solidFill>
                  <a:srgbClr val="000000"/>
                </a:solidFill>
              </a:rPr>
              <a:t> de </a:t>
            </a:r>
            <a:r>
              <a:rPr lang="en-GB" sz="2000" dirty="0" err="1">
                <a:solidFill>
                  <a:srgbClr val="000000"/>
                </a:solidFill>
              </a:rPr>
              <a:t>experti</a:t>
            </a:r>
            <a:r>
              <a:rPr lang="ro-RO" sz="2000" dirty="0">
                <a:solidFill>
                  <a:srgbClr val="000000"/>
                </a:solidFill>
              </a:rPr>
              <a:t> este organizat pe Teme</a:t>
            </a:r>
            <a:r>
              <a:rPr lang="en-GB" sz="2000" dirty="0">
                <a:solidFill>
                  <a:srgbClr val="000000"/>
                </a:solidFill>
              </a:rPr>
              <a:t>le</a:t>
            </a:r>
            <a:r>
              <a:rPr lang="ro-RO" sz="2000" dirty="0">
                <a:solidFill>
                  <a:srgbClr val="000000"/>
                </a:solidFill>
              </a:rPr>
              <a:t> de Evaluare</a:t>
            </a:r>
            <a:r>
              <a:rPr lang="en-GB" sz="2000" dirty="0">
                <a:solidFill>
                  <a:srgbClr val="000000"/>
                </a:solidFill>
              </a:rPr>
              <a:t> 7.2 </a:t>
            </a:r>
            <a:r>
              <a:rPr lang="en-GB" sz="2000" dirty="0" err="1">
                <a:solidFill>
                  <a:srgbClr val="000000"/>
                </a:solidFill>
              </a:rPr>
              <a:t>si</a:t>
            </a:r>
            <a:r>
              <a:rPr lang="en-GB" sz="2000" dirty="0">
                <a:solidFill>
                  <a:srgbClr val="000000"/>
                </a:solidFill>
              </a:rPr>
              <a:t> 7.3</a:t>
            </a:r>
            <a:r>
              <a:rPr lang="ro-RO" sz="2000" dirty="0">
                <a:solidFill>
                  <a:srgbClr val="000000"/>
                </a:solidFill>
              </a:rPr>
              <a:t>. Organizatorul va prezenta </a:t>
            </a:r>
            <a:r>
              <a:rPr lang="en-GB" sz="2000" dirty="0" err="1">
                <a:solidFill>
                  <a:srgbClr val="000000"/>
                </a:solidFill>
              </a:rPr>
              <a:t>rezultatele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preliminare</a:t>
            </a:r>
            <a:r>
              <a:rPr lang="en-GB" sz="2000" dirty="0">
                <a:solidFill>
                  <a:srgbClr val="000000"/>
                </a:solidFill>
              </a:rPr>
              <a:t> a</a:t>
            </a:r>
            <a:r>
              <a:rPr lang="ro-RO" sz="2000" dirty="0" err="1">
                <a:solidFill>
                  <a:srgbClr val="000000"/>
                </a:solidFill>
              </a:rPr>
              <a:t>ferente</a:t>
            </a:r>
            <a:r>
              <a:rPr lang="ro-RO" sz="2000" dirty="0">
                <a:solidFill>
                  <a:srgbClr val="000000"/>
                </a:solidFill>
              </a:rPr>
              <a:t> fiecărei teme, iar acestea vor putea fi dezbătute în cadrul unei discuții deschise, în vederea validării și consolidării lor.</a:t>
            </a:r>
          </a:p>
        </p:txBody>
      </p:sp>
    </p:spTree>
    <p:extLst>
      <p:ext uri="{BB962C8B-B14F-4D97-AF65-F5344CB8AC3E}">
        <p14:creationId xmlns:p14="http://schemas.microsoft.com/office/powerpoint/2010/main" val="751002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5D68CF-2713-4B0B-90FF-5ED517B8349E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665163" y="3127396"/>
            <a:ext cx="4566741" cy="949676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dirty="0" err="1"/>
              <a:t>Prezentarea</a:t>
            </a:r>
            <a:r>
              <a:rPr lang="en-GB" dirty="0"/>
              <a:t> </a:t>
            </a:r>
            <a:r>
              <a:rPr lang="en-GB" dirty="0" err="1"/>
              <a:t>rezultatelor</a:t>
            </a:r>
            <a:r>
              <a:rPr lang="en-GB" dirty="0"/>
              <a:t> </a:t>
            </a:r>
            <a:r>
              <a:rPr lang="en-GB" dirty="0" err="1"/>
              <a:t>preliminare</a:t>
            </a:r>
            <a:r>
              <a:rPr lang="en-GB" dirty="0"/>
              <a:t> OS 7.2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62334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A1616-F05F-4C94-87DA-C67500753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200" y="262512"/>
            <a:ext cx="10261600" cy="1150264"/>
          </a:xfrm>
        </p:spPr>
        <p:txBody>
          <a:bodyPr/>
          <a:lstStyle/>
          <a:p>
            <a:r>
              <a:rPr lang="ro-RO" dirty="0"/>
              <a:t>Tipologia intervențiilor POCU AT OS 7.2</a:t>
            </a:r>
            <a:r>
              <a:rPr lang="ro-RO" i="1" dirty="0"/>
              <a:t> </a:t>
            </a:r>
            <a:r>
              <a:rPr lang="en-GB" i="1" dirty="0"/>
              <a:t>- </a:t>
            </a:r>
            <a:r>
              <a:rPr lang="ro-RO" i="1" dirty="0"/>
              <a:t> Îmbunătățirea capacității beneficiarilor POCU de a implementa în mod eficient și eficace proiecte de tip FSE</a:t>
            </a:r>
            <a:br>
              <a:rPr lang="ru-RU" dirty="0"/>
            </a:br>
            <a:r>
              <a:rPr lang="ro-RO" dirty="0"/>
              <a:t>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ACAF3EB-E537-430F-A8DF-F308C127CC39}"/>
              </a:ext>
            </a:extLst>
          </p:cNvPr>
          <p:cNvSpPr txBox="1">
            <a:spLocks/>
          </p:cNvSpPr>
          <p:nvPr/>
        </p:nvSpPr>
        <p:spPr>
          <a:xfrm>
            <a:off x="534498" y="1049441"/>
            <a:ext cx="10458046" cy="554604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2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Calibri" panose="020F0502020204030204" pitchFamily="34" charset="0"/>
              <a:buChar char="‐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o-RO" sz="2400" b="1" dirty="0"/>
              <a:t>Impact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RO" sz="2400" dirty="0"/>
              <a:t>Creșterea gradului de absorbție la nivelul POCU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RO" sz="2400" dirty="0"/>
              <a:t>Atingerea țintelor POCU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o-RO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ro-RO" sz="2400" b="1" dirty="0"/>
              <a:t>Rezultat așteptat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C</a:t>
            </a:r>
            <a:r>
              <a:rPr lang="ro-RO" sz="2400" dirty="0" err="1"/>
              <a:t>apacitate</a:t>
            </a:r>
            <a:r>
              <a:rPr lang="ro-RO" sz="2400" dirty="0"/>
              <a:t> consolidată a beneficiarilor POCU de a implementa proiecte de tip FSE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o-RO" sz="1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ro-RO" sz="2400" b="1" dirty="0"/>
              <a:t>Activități</a:t>
            </a:r>
          </a:p>
          <a:p>
            <a:pPr marL="514350" indent="-514350">
              <a:buFont typeface="+mj-lt"/>
              <a:buAutoNum type="arabicPeriod"/>
            </a:pPr>
            <a:r>
              <a:rPr lang="ro-RO" sz="2400" dirty="0"/>
              <a:t>Sprijinirea</a:t>
            </a:r>
            <a:r>
              <a:rPr lang="ro-RO" sz="2400" b="1" dirty="0"/>
              <a:t> beneficiarilor </a:t>
            </a:r>
            <a:r>
              <a:rPr lang="ro-RO" sz="2400" dirty="0"/>
              <a:t>POCU pentru pregătirea și implementarea proiectelor finanțate prin POCU</a:t>
            </a:r>
          </a:p>
          <a:p>
            <a:pPr marL="514350" indent="-514350">
              <a:buFont typeface="+mj-lt"/>
              <a:buAutoNum type="arabicPeriod"/>
            </a:pPr>
            <a:r>
              <a:rPr lang="ro-RO" sz="2400" dirty="0"/>
              <a:t>Instruire pentru </a:t>
            </a:r>
            <a:r>
              <a:rPr lang="ro-RO" sz="2400" b="1" dirty="0"/>
              <a:t>potențialii beneficiari </a:t>
            </a:r>
            <a:r>
              <a:rPr lang="ro-RO" sz="2400" dirty="0"/>
              <a:t>și </a:t>
            </a:r>
            <a:r>
              <a:rPr lang="ro-RO" sz="2400" b="1" dirty="0"/>
              <a:t>beneficiarii</a:t>
            </a:r>
            <a:r>
              <a:rPr lang="ro-RO" sz="2400" dirty="0"/>
              <a:t> POCU pentru elaborarea și implementarea de proiecte finanțate din POCU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74DE8861-343E-4B1E-8361-AF40F288654F}"/>
              </a:ext>
            </a:extLst>
          </p:cNvPr>
          <p:cNvSpPr/>
          <p:nvPr/>
        </p:nvSpPr>
        <p:spPr>
          <a:xfrm rot="16200000">
            <a:off x="8876414" y="3188443"/>
            <a:ext cx="4954772" cy="1115405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07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A1616-F05F-4C94-87DA-C67500753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ASA POCU – </a:t>
            </a:r>
            <a:r>
              <a:rPr lang="en-GB" dirty="0" err="1">
                <a:solidFill>
                  <a:schemeClr val="tx2">
                    <a:lumMod val="75000"/>
                  </a:schemeClr>
                </a:solidFill>
              </a:rPr>
              <a:t>singurul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2">
                    <a:lumMod val="75000"/>
                  </a:schemeClr>
                </a:solidFill>
              </a:rPr>
              <a:t>proiect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 cu </a:t>
            </a:r>
            <a:r>
              <a:rPr lang="en-GB" dirty="0" err="1">
                <a:solidFill>
                  <a:schemeClr val="tx2">
                    <a:lumMod val="75000"/>
                  </a:schemeClr>
                </a:solidFill>
              </a:rPr>
              <a:t>activitati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2">
                    <a:lumMod val="75000"/>
                  </a:schemeClr>
                </a:solidFill>
              </a:rPr>
              <a:t>specificE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 7.2</a:t>
            </a:r>
            <a:br>
              <a:rPr lang="ru-RU" dirty="0"/>
            </a:br>
            <a:r>
              <a:rPr lang="ro-RO" dirty="0"/>
              <a:t> 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8D4E3EA4-27E0-47CD-A7B7-EF78D331B5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3324733"/>
              </p:ext>
            </p:extLst>
          </p:nvPr>
        </p:nvGraphicFramePr>
        <p:xfrm>
          <a:off x="551384" y="836612"/>
          <a:ext cx="10802416" cy="5616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394864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WNAMES" val="True"/>
  <p:tag name="PREVIOUSNAME" val="C:\Users\Yulia Klyushina\Downloads\20180624 good slides first draft .pptx"/>
  <p:tag name="THINKCELLPRESENTATIONDONOTDELETE" val="&lt;?xml version=&quot;1.0&quot; encoding=&quot;UTF-16&quot; standalone=&quot;yes&quot;?&gt;&lt;root reqver=&quot;24162&quot;&gt;&lt;version val=&quot;26982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-%1-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4&lt;/m_strFormatTime&gt;&lt;m_yearfmt&gt;&lt;begin val=&quot;0&quot;/&gt;&lt;end val=&quot;4&quot;/&gt;&lt;/m_yearfmt&gt;&lt;/m_precDefaultWeek&gt;&lt;m_precDefaultDay&gt;&lt;m_bNumberIsYear val=&quot;0&quot;/&gt;&lt;m_strFormatTime&gt;%d&lt;/m_strFormatTime&gt;&lt;m_yearfmt&gt;&lt;begin val=&quot;0&quot;/&gt;&lt;end val=&quot;4&quot;/&gt;&lt;/m_yearfmt&gt;&lt;/m_precDefaultDay&gt;&lt;m_mruColor&gt;&lt;m_vecMRU length=&quot;6&quot;&gt;&lt;elem m_fUsage=&quot;1.00000000000000000000E+00&quot;&gt;&lt;m_msothmcolidx val=&quot;0&quot;/&gt;&lt;m_rgb r=&quot;01&quot; g=&quot;B1&quot; b=&quot;C2&quot;/&gt;&lt;m_nBrightness tagver0=&quot;26206&quot; tagname0=&quot;m_nBrightnessUNRECOGNIZED&quot; val=&quot;0&quot;/&gt;&lt;/elem&gt;&lt;elem m_fUsage=&quot;9.00000000000000022204E-01&quot;&gt;&lt;m_msothmcolidx val=&quot;0&quot;/&gt;&lt;m_rgb r=&quot;AC&quot; g=&quot;AC&quot; b=&quot;AC&quot;/&gt;&lt;m_nBrightness tagver0=&quot;26206&quot; tagname0=&quot;m_nBrightnessUNRECOGNIZED&quot; val=&quot;0&quot;/&gt;&lt;/elem&gt;&lt;elem m_fUsage=&quot;8.10000000000000053291E-01&quot;&gt;&lt;m_msothmcolidx val=&quot;0&quot;/&gt;&lt;m_rgb r=&quot;F0&quot; g=&quot;DE&quot; b=&quot;DD&quot;/&gt;&lt;m_nBrightness tagver0=&quot;26206&quot; tagname0=&quot;m_nBrightnessUNRECOGNIZED&quot; val=&quot;0&quot;/&gt;&lt;/elem&gt;&lt;elem m_fUsage=&quot;7.29000000000000092371E-01&quot;&gt;&lt;m_msothmcolidx val=&quot;0&quot;/&gt;&lt;m_rgb r=&quot;BE&quot; g=&quot;70&quot; b=&quot;6B&quot;/&gt;&lt;m_nBrightness tagver0=&quot;26206&quot; tagname0=&quot;m_nBrightnessUNRECOGNIZED&quot; val=&quot;0&quot;/&gt;&lt;/elem&gt;&lt;elem m_fUsage=&quot;6.56100000000000127542E-01&quot;&gt;&lt;m_msothmcolidx val=&quot;0&quot;/&gt;&lt;m_rgb r=&quot;C2&quot; g=&quot;C9&quot; b=&quot;C9&quot;/&gt;&lt;m_nBrightness tagver0=&quot;26206&quot; tagname0=&quot;m_nBrightnessUNRECOGNIZED&quot; val=&quot;0&quot;/&gt;&lt;/elem&gt;&lt;elem m_fUsage=&quot;5.90490000000000181402E-01&quot;&gt;&lt;m_msothmcolidx val=&quot;0&quot;/&gt;&lt;m_rgb r=&quot;DA&quot; g=&quot;E9&quot; b=&quot;A7&quot;/&gt;&lt;m_nBrightness tagver0=&quot;26206&quot; tagname0=&quot;m_nBrightnessUNRECOGNIZED&quot;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0N2oNqPSau6DE8KxL1JT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31R7vEPRBa6hoT1q6XAt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9F7ah7lSm2NhFIUZ1gDX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hlEwmlRQqW1.fMDhAeJ2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hlEwmlRQqW1.fMDhAeJ2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hlEwmlRQqW1.fMDhAeJ2Q"/>
</p:tagLst>
</file>

<file path=ppt/theme/theme1.xml><?xml version="1.0" encoding="utf-8"?>
<a:theme xmlns:a="http://schemas.openxmlformats.org/drawingml/2006/main" name="CIVITTA Template 2020">
  <a:themeElements>
    <a:clrScheme name="CIVITTA New Stefan v4.0">
      <a:dk1>
        <a:srgbClr val="000000"/>
      </a:dk1>
      <a:lt1>
        <a:srgbClr val="FFFFFF"/>
      </a:lt1>
      <a:dk2>
        <a:srgbClr val="ABCD3A"/>
      </a:dk2>
      <a:lt2>
        <a:srgbClr val="BFBFBF"/>
      </a:lt2>
      <a:accent1>
        <a:srgbClr val="134753"/>
      </a:accent1>
      <a:accent2>
        <a:srgbClr val="48B9D5"/>
      </a:accent2>
      <a:accent3>
        <a:srgbClr val="7F7F7F"/>
      </a:accent3>
      <a:accent4>
        <a:srgbClr val="A6A6A6"/>
      </a:accent4>
      <a:accent5>
        <a:srgbClr val="BFBFBF"/>
      </a:accent5>
      <a:accent6>
        <a:srgbClr val="D9D9D9"/>
      </a:accent6>
      <a:hlink>
        <a:srgbClr val="00ABC0"/>
      </a:hlink>
      <a:folHlink>
        <a:srgbClr val="134753"/>
      </a:folHlink>
    </a:clrScheme>
    <a:fontScheme name="Civitta fon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6350"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 fontAlgn="base">
          <a:spcBef>
            <a:spcPts val="300"/>
          </a:spcBef>
          <a:spcAft>
            <a:spcPts val="300"/>
          </a:spcAft>
          <a:buClr>
            <a:srgbClr val="ABCD3A"/>
          </a:buClr>
          <a:buSzPct val="90000"/>
          <a:defRPr sz="1200" b="1" dirty="0" err="1" smtClean="0">
            <a:solidFill>
              <a:schemeClr val="accen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bg1">
              <a:lumMod val="75000"/>
            </a:schemeClr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extLst>
          <a:ext uri="{909E8E84-426E-40dd-AFC4-6F175D3DCCD1}">
            <a14:hiddenFill xmlns:r="http://schemas.openxmlformats.org/officeDocument/2006/relationships" xmlns:p="http://schemas.openxmlformats.org/presentationml/2006/main"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r="http://schemas.openxmlformats.org/officeDocument/2006/relationships" xmlns:p="http://schemas.openxmlformats.org/presentationml/2006/main" xmlns=""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r="http://schemas.openxmlformats.org/officeDocument/2006/relationships" xmlns:p="http://schemas.openxmlformats.org/presentationml/2006/main"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rtlCol="0" anchor="t" anchorCtr="0">
        <a:spAutoFit/>
      </a:bodyPr>
      <a:lstStyle>
        <a:defPPr marL="171450" indent="-171450" algn="l">
          <a:lnSpc>
            <a:spcPct val="100000"/>
          </a:lnSpc>
          <a:spcBef>
            <a:spcPts val="300"/>
          </a:spcBef>
          <a:spcAft>
            <a:spcPts val="300"/>
          </a:spcAft>
          <a:buClr>
            <a:schemeClr val="accent5"/>
          </a:buClr>
          <a:buSzPct val="90000"/>
          <a:buFont typeface="Arial" panose="020B0604020202020204" pitchFamily="34" charset="0"/>
          <a:buChar char="•"/>
          <a:defRPr sz="1200" dirty="0" err="1" smtClean="0">
            <a:solidFill>
              <a:srgbClr val="00000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IVITTA Power Point Template 2020" id="{390D7941-3966-48DE-A3CD-1ECCE7E3F6BA}" vid="{3FBD0F6C-46A2-42F7-A011-16A2D1944BBD}"/>
    </a:ext>
  </a:extLst>
</a:theme>
</file>

<file path=ppt/theme/theme2.xml><?xml version="1.0" encoding="utf-8"?>
<a:theme xmlns:a="http://schemas.openxmlformats.org/drawingml/2006/main" name="Tema do Office">
  <a:themeElements>
    <a:clrScheme name="CIVITTA 2020">
      <a:dk1>
        <a:srgbClr val="000000"/>
      </a:dk1>
      <a:lt1>
        <a:srgbClr val="FFFFFF"/>
      </a:lt1>
      <a:dk2>
        <a:srgbClr val="ABCD3A"/>
      </a:dk2>
      <a:lt2>
        <a:srgbClr val="BFBFBF"/>
      </a:lt2>
      <a:accent1>
        <a:srgbClr val="134753"/>
      </a:accent1>
      <a:accent2>
        <a:srgbClr val="00ABC0"/>
      </a:accent2>
      <a:accent3>
        <a:srgbClr val="7F7F7F"/>
      </a:accent3>
      <a:accent4>
        <a:srgbClr val="A6A6A6"/>
      </a:accent4>
      <a:accent5>
        <a:srgbClr val="BFBFBF"/>
      </a:accent5>
      <a:accent6>
        <a:srgbClr val="D9D9D9"/>
      </a:accent6>
      <a:hlink>
        <a:srgbClr val="48B9D5"/>
      </a:hlink>
      <a:folHlink>
        <a:srgbClr val="134753"/>
      </a:folHlink>
    </a:clrScheme>
    <a:fontScheme name="CIVITT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IVITTA 2020">
      <a:dk1>
        <a:srgbClr val="000000"/>
      </a:dk1>
      <a:lt1>
        <a:srgbClr val="FFFFFF"/>
      </a:lt1>
      <a:dk2>
        <a:srgbClr val="ABCD3A"/>
      </a:dk2>
      <a:lt2>
        <a:srgbClr val="BFBFBF"/>
      </a:lt2>
      <a:accent1>
        <a:srgbClr val="134753"/>
      </a:accent1>
      <a:accent2>
        <a:srgbClr val="00ABC0"/>
      </a:accent2>
      <a:accent3>
        <a:srgbClr val="7F7F7F"/>
      </a:accent3>
      <a:accent4>
        <a:srgbClr val="A6A6A6"/>
      </a:accent4>
      <a:accent5>
        <a:srgbClr val="BFBFBF"/>
      </a:accent5>
      <a:accent6>
        <a:srgbClr val="D9D9D9"/>
      </a:accent6>
      <a:hlink>
        <a:srgbClr val="48B9D5"/>
      </a:hlink>
      <a:folHlink>
        <a:srgbClr val="134753"/>
      </a:folHlink>
    </a:clrScheme>
    <a:fontScheme name="CIVITT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1_51592f7d38884a34627c1c3010713f749700ce28 (1)</Template>
  <TotalTime>3740</TotalTime>
  <Words>1918</Words>
  <Application>Microsoft Office PowerPoint</Application>
  <PresentationFormat>Widescreen</PresentationFormat>
  <Paragraphs>138</Paragraphs>
  <Slides>19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Times New Roman</vt:lpstr>
      <vt:lpstr>Wingdings</vt:lpstr>
      <vt:lpstr>CIVITTA Template 2020</vt:lpstr>
      <vt:lpstr>Слайд think-cell</vt:lpstr>
      <vt:lpstr>PowerPoint Presentation</vt:lpstr>
      <vt:lpstr>PowerPoint Presentation</vt:lpstr>
      <vt:lpstr>PowerPoint Presentation</vt:lpstr>
      <vt:lpstr>Cadrul general al evaluării</vt:lpstr>
      <vt:lpstr>Metodologia de cercetare</vt:lpstr>
      <vt:lpstr>PANEL EXPERTI</vt:lpstr>
      <vt:lpstr>PowerPoint Presentation</vt:lpstr>
      <vt:lpstr>Tipologia intervențiilor POCU AT OS 7.2 -  Îmbunătățirea capacității beneficiarilor POCU de a implementa în mod eficient și eficace proiecte de tip FSE  </vt:lpstr>
      <vt:lpstr>ASA POCU – singurul proiect cu activitati specificE 7.2  </vt:lpstr>
      <vt:lpstr>Progresul înregistrat – indicatori specifici </vt:lpstr>
      <vt:lpstr>Progresul înregistrat – capacitate elaborare -  proiecte aprobate vs. respinse</vt:lpstr>
      <vt:lpstr>Progresul înregistrat – percepție beneficiari asupra evoluției propriei capacități de elaborare proiecte</vt:lpstr>
      <vt:lpstr>Progresul înregistrat – percepție potențiali beneficiari asupra evoluției propriei capacități de elaborare proiecte</vt:lpstr>
      <vt:lpstr>Progres înregistrat - capacitate de implementare beneficiari</vt:lpstr>
      <vt:lpstr>Progres înregistrat - capacitate implementare beneficiari – rezultate interviuri și analiză documentară</vt:lpstr>
      <vt:lpstr>PowerPoint Presentation</vt:lpstr>
      <vt:lpstr>CONCLUZII PRELIMINARE</vt:lpstr>
      <vt:lpstr>RECOMANDARI PRELIMINARE</vt:lpstr>
      <vt:lpstr>VĂ MULȚUMIM!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Vlad Irimia</dc:creator>
  <cp:lastModifiedBy>carmen.maris</cp:lastModifiedBy>
  <cp:revision>158</cp:revision>
  <dcterms:created xsi:type="dcterms:W3CDTF">2021-07-26T06:54:51Z</dcterms:created>
  <dcterms:modified xsi:type="dcterms:W3CDTF">2021-08-26T10:58:50Z</dcterms:modified>
</cp:coreProperties>
</file>