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oana Borcan" initials="IB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  <a:srgbClr val="FFDEBD"/>
    <a:srgbClr val="FFCC99"/>
    <a:srgbClr val="9FDBE9"/>
    <a:srgbClr val="48B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 mediu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2" autoAdjust="0"/>
    <p:restoredTop sz="94249" autoAdjust="0"/>
  </p:normalViewPr>
  <p:slideViewPr>
    <p:cSldViewPr snapToGrid="0" showGuides="1">
      <p:cViewPr>
        <p:scale>
          <a:sx n="100" d="100"/>
          <a:sy n="100" d="100"/>
        </p:scale>
        <p:origin x="138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8T14:56:14.181" idx="6">
    <p:pos x="3335" y="4093"/>
    <p:text>concluzie trasa intr-o evaluare din 2013 - ecorys &amp; Lideea, privitoare la toate PO.</p:text>
    <p:extLst>
      <p:ext uri="{C676402C-5697-4E1C-873F-D02D1690AC5C}">
        <p15:threadingInfo xmlns:p15="http://schemas.microsoft.com/office/powerpoint/2012/main" timeZoneBias="-120"/>
      </p:ext>
    </p:extLst>
  </p:cm>
  <p:cm authorId="1" dt="2021-03-18T15:12:39.876" idx="7">
    <p:pos x="6336" y="3530"/>
    <p:text>Sper ca in regula abordarea de acest gen: am inclus aici factori care ar fi putut sprijini, ar fi sprijinit obtinerea rezultatelor dorite si nu doar ce este deja confirmat ca s-a intamplat</p:text>
    <p:extLst>
      <p:ext uri="{C676402C-5697-4E1C-873F-D02D1690AC5C}">
        <p15:threadingInfo xmlns:p15="http://schemas.microsoft.com/office/powerpoint/2012/main" timeZoneBias="-120"/>
      </p:ext>
    </p:extLst>
  </p:cm>
  <p:cm authorId="1" dt="2021-03-18T15:23:27.534" idx="8">
    <p:pos x="442" y="3644"/>
    <p:text>Abordare: factori de suport posibili care, daca implementati, sprijina atingerea OS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EDDE-0953-4948-973C-D9756E825B1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05B5C-38F9-4E59-B4C9-8AA647638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8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o-RO" dirty="0"/>
              <a:t>*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activitățile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de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instruire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orizontală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pentru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beneficiarii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/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potențialii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beneficiari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ai POCU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în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domeniul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temelor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orizontale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ex precum: management de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proiect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achiziții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publice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derularea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contractelor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de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finanțare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ajutorul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de stat,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evaluarea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impactului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proiectelor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asupra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mediului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prevenirea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neregulilor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și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fraudei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conflictul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de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interese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egalitatea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de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șanse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între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femei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și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bărbați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și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egalitatea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de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șanse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pentru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persoanele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cu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dizabilități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dezvoltarea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parteneriatelor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și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integrării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sectoriale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și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teritoriale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etc. </a:t>
            </a:r>
            <a:r>
              <a:rPr lang="ro-RO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sunt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vizate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1800" b="0" i="1" u="none" strike="noStrike" baseline="0" dirty="0" err="1">
                <a:solidFill>
                  <a:srgbClr val="000000"/>
                </a:solidFill>
                <a:latin typeface="Trebuchet MS" panose="020B0603020202020204" pitchFamily="34" charset="0"/>
              </a:rPr>
              <a:t>prin</a:t>
            </a:r>
            <a:r>
              <a:rPr lang="en-US" sz="1800" b="0" i="1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 POAT </a:t>
            </a:r>
            <a:endParaRPr lang="en-US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05B5C-38F9-4E59-B4C9-8AA647638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9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887117"/>
            <a:ext cx="103632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99020"/>
            <a:ext cx="1038665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6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88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xmlns="" id="{66C41E49-322F-40B2-A195-BA4AB241FD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415" imgH="416" progId="TCLayout.ActiveDocument.1">
                  <p:embed/>
                </p:oleObj>
              </mc:Choice>
              <mc:Fallback>
                <p:oleObj name="think-cell Slide" r:id="rId4" imgW="415" imgH="41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xmlns="" id="{66C41E49-322F-40B2-A195-BA4AB241FD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764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8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3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9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27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3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0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9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2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987"/>
              <a:t>3/24/2021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0" tIns="60949" rIns="0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987"/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987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0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007E4F09-8E0C-454E-BD1E-954727B0B2BB}"/>
              </a:ext>
            </a:extLst>
          </p:cNvPr>
          <p:cNvSpPr/>
          <p:nvPr/>
        </p:nvSpPr>
        <p:spPr>
          <a:xfrm>
            <a:off x="8131990" y="21378"/>
            <a:ext cx="1456685" cy="260864"/>
          </a:xfrm>
          <a:prstGeom prst="rect">
            <a:avLst/>
          </a:prstGeom>
          <a:solidFill>
            <a:srgbClr val="48B9D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>
                <a:solidFill>
                  <a:srgbClr val="000000"/>
                </a:solidFill>
                <a:latin typeface="Calibri (Body)"/>
              </a:rPr>
              <a:t>Rezultate</a:t>
            </a:r>
            <a:r>
              <a:rPr lang="en-US" sz="900" b="1" dirty="0">
                <a:solidFill>
                  <a:srgbClr val="000000"/>
                </a:solidFill>
                <a:latin typeface="Calibri (Body)"/>
              </a:rPr>
              <a:t> </a:t>
            </a:r>
            <a:r>
              <a:rPr lang="ro-RO" sz="900" b="1" dirty="0">
                <a:solidFill>
                  <a:srgbClr val="000000"/>
                </a:solidFill>
                <a:latin typeface="Calibri (Body)"/>
              </a:rPr>
              <a:t>așteptate</a:t>
            </a:r>
            <a:endParaRPr lang="en-GB" sz="900" b="1" dirty="0">
              <a:solidFill>
                <a:srgbClr val="000000"/>
              </a:solidFill>
              <a:latin typeface="Calibri (Body)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3A9B5973-E131-4D4C-A421-EA15F5BB7478}"/>
              </a:ext>
            </a:extLst>
          </p:cNvPr>
          <p:cNvSpPr/>
          <p:nvPr/>
        </p:nvSpPr>
        <p:spPr>
          <a:xfrm>
            <a:off x="2782187" y="25039"/>
            <a:ext cx="1646236" cy="253542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>
                <a:solidFill>
                  <a:schemeClr val="tx2">
                    <a:lumMod val="50000"/>
                  </a:schemeClr>
                </a:solidFill>
                <a:latin typeface="Calibri (Body)"/>
              </a:rPr>
              <a:t>Activități</a:t>
            </a:r>
            <a:endParaRPr lang="en-GB" sz="900" b="1" dirty="0">
              <a:solidFill>
                <a:schemeClr val="tx2">
                  <a:lumMod val="50000"/>
                </a:schemeClr>
              </a:solidFill>
              <a:latin typeface="Calibri (Body)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F7E4044C-E487-48AF-ADA0-143DFBCA0EAD}"/>
              </a:ext>
            </a:extLst>
          </p:cNvPr>
          <p:cNvSpPr/>
          <p:nvPr/>
        </p:nvSpPr>
        <p:spPr>
          <a:xfrm>
            <a:off x="4572000" y="30059"/>
            <a:ext cx="1699563" cy="243502"/>
          </a:xfrm>
          <a:prstGeom prst="rect">
            <a:avLst/>
          </a:prstGeom>
          <a:solidFill>
            <a:srgbClr val="B0DAE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>
                <a:solidFill>
                  <a:srgbClr val="000000"/>
                </a:solidFill>
                <a:latin typeface="Calibri (Body)"/>
              </a:rPr>
              <a:t>Indicatori de realizare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44FA96EE-992C-4A82-9020-8616185BAB5D}"/>
              </a:ext>
            </a:extLst>
          </p:cNvPr>
          <p:cNvSpPr/>
          <p:nvPr/>
        </p:nvSpPr>
        <p:spPr>
          <a:xfrm>
            <a:off x="6429826" y="30059"/>
            <a:ext cx="1525347" cy="260865"/>
          </a:xfrm>
          <a:prstGeom prst="rect">
            <a:avLst/>
          </a:prstGeom>
          <a:solidFill>
            <a:srgbClr val="9FDBE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>
                <a:solidFill>
                  <a:srgbClr val="000000"/>
                </a:solidFill>
                <a:latin typeface="Calibri (Body)"/>
              </a:rPr>
              <a:t>Indicatori rezultat</a:t>
            </a:r>
            <a:endParaRPr lang="en-GB" sz="900" b="1" dirty="0">
              <a:solidFill>
                <a:srgbClr val="000000"/>
              </a:solidFill>
              <a:latin typeface="Calibri (Body)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41406AC4-D93A-422C-9AA2-5B5E85A88E20}"/>
              </a:ext>
            </a:extLst>
          </p:cNvPr>
          <p:cNvSpPr/>
          <p:nvPr/>
        </p:nvSpPr>
        <p:spPr>
          <a:xfrm>
            <a:off x="454280" y="5550752"/>
            <a:ext cx="251483" cy="6069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chemeClr val="accent5">
                    <a:lumMod val="75000"/>
                  </a:schemeClr>
                </a:solidFill>
                <a:latin typeface="Calibri (Body)"/>
              </a:rPr>
              <a:t>Factori </a:t>
            </a:r>
            <a:r>
              <a:rPr lang="ro-RO" sz="8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Calibri (Body)"/>
              </a:rPr>
              <a:t>de suport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xmlns="" id="{E3E2D90B-E6A1-4CFB-A19E-AED909D4E4A7}"/>
              </a:ext>
            </a:extLst>
          </p:cNvPr>
          <p:cNvSpPr/>
          <p:nvPr/>
        </p:nvSpPr>
        <p:spPr>
          <a:xfrm>
            <a:off x="785018" y="5498336"/>
            <a:ext cx="1668446" cy="5458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Sprijin acordat conform specificului grupurilor de beneficiari și pe tot parcursul ciclului de investiții</a:t>
            </a:r>
            <a:r>
              <a:rPr lang="ro-RO" sz="800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</a:rPr>
              <a:t> </a:t>
            </a:r>
            <a:endParaRPr lang="en-US" sz="800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37AFDB26-A7FD-4C51-8C5B-B8B3252A55A5}"/>
              </a:ext>
            </a:extLst>
          </p:cNvPr>
          <p:cNvSpPr/>
          <p:nvPr/>
        </p:nvSpPr>
        <p:spPr>
          <a:xfrm>
            <a:off x="452180" y="6234409"/>
            <a:ext cx="242062" cy="4894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b="1" dirty="0">
                <a:solidFill>
                  <a:schemeClr val="tx1"/>
                </a:solidFill>
                <a:highlight>
                  <a:srgbClr val="FFFF00"/>
                </a:highlight>
                <a:latin typeface="Calibri (Body)"/>
              </a:rPr>
              <a:t>Bariere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xmlns="" id="{2627537D-A11F-4FD2-ACDD-53A86D6DED11}"/>
              </a:ext>
            </a:extLst>
          </p:cNvPr>
          <p:cNvSpPr/>
          <p:nvPr/>
        </p:nvSpPr>
        <p:spPr>
          <a:xfrm>
            <a:off x="813659" y="6183536"/>
            <a:ext cx="1336886" cy="5343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tx1"/>
                </a:solidFill>
                <a:latin typeface="Calibri (Body)"/>
              </a:rPr>
              <a:t>Schimbări frecvente ale cadrului instituțional și legislativ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xmlns="" id="{DC3BEB88-F6A6-4D82-80C2-33F7A47E909E}"/>
              </a:ext>
            </a:extLst>
          </p:cNvPr>
          <p:cNvSpPr/>
          <p:nvPr/>
        </p:nvSpPr>
        <p:spPr>
          <a:xfrm>
            <a:off x="2647950" y="273562"/>
            <a:ext cx="9199104" cy="5031488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o-RO" sz="80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xmlns="" id="{66722CBC-A2A9-45EB-A626-8A0969A04985}"/>
              </a:ext>
            </a:extLst>
          </p:cNvPr>
          <p:cNvSpPr/>
          <p:nvPr/>
        </p:nvSpPr>
        <p:spPr>
          <a:xfrm>
            <a:off x="410715" y="-1"/>
            <a:ext cx="1739829" cy="24002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900" b="1" dirty="0">
                <a:solidFill>
                  <a:schemeClr val="bg1"/>
                </a:solidFill>
              </a:rPr>
              <a:t>Context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xmlns="" id="{E997AA74-9A60-4DA1-A469-AC1B0BEA6B8B}"/>
              </a:ext>
            </a:extLst>
          </p:cNvPr>
          <p:cNvSpPr/>
          <p:nvPr/>
        </p:nvSpPr>
        <p:spPr>
          <a:xfrm>
            <a:off x="402243" y="4856762"/>
            <a:ext cx="1748302" cy="40126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bg1"/>
                </a:solidFill>
              </a:rPr>
              <a:t>Complementaritatea cu POAT și POCA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xmlns="" id="{50391EAD-CB52-41E2-9D0B-8315759461BF}"/>
              </a:ext>
            </a:extLst>
          </p:cNvPr>
          <p:cNvSpPr/>
          <p:nvPr/>
        </p:nvSpPr>
        <p:spPr>
          <a:xfrm>
            <a:off x="402243" y="3263480"/>
            <a:ext cx="1748302" cy="69056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</a:pPr>
            <a:r>
              <a:rPr lang="ro-RO" sz="1000" dirty="0">
                <a:solidFill>
                  <a:schemeClr val="bg1"/>
                </a:solidFill>
              </a:rPr>
              <a:t>Complexitatea ridicată a sistemului de implementare a IS și a procedurilor aplicabile</a:t>
            </a:r>
            <a:endParaRPr lang="en-GB" sz="1000" dirty="0">
              <a:solidFill>
                <a:schemeClr val="bg1"/>
              </a:solidFill>
            </a:endParaRPr>
          </a:p>
          <a:p>
            <a:pPr marR="0" lv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</a:pP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xmlns="" id="{688092C7-CED6-4F01-9F59-F62ADC5E57FE}"/>
              </a:ext>
            </a:extLst>
          </p:cNvPr>
          <p:cNvSpPr/>
          <p:nvPr/>
        </p:nvSpPr>
        <p:spPr>
          <a:xfrm>
            <a:off x="400347" y="4059104"/>
            <a:ext cx="1750197" cy="70937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en-US" sz="1000" dirty="0">
                <a:solidFill>
                  <a:schemeClr val="bg1"/>
                </a:solidFill>
              </a:rPr>
              <a:t>Alte </a:t>
            </a:r>
            <a:r>
              <a:rPr lang="en-US" sz="1000" dirty="0" err="1">
                <a:solidFill>
                  <a:schemeClr val="bg1"/>
                </a:solidFill>
              </a:rPr>
              <a:t>proiecte</a:t>
            </a:r>
            <a:r>
              <a:rPr lang="en-US" sz="1000" dirty="0">
                <a:solidFill>
                  <a:schemeClr val="bg1"/>
                </a:solidFill>
              </a:rPr>
              <a:t> POCU AT care au </a:t>
            </a:r>
            <a:r>
              <a:rPr lang="en-US" sz="1000" dirty="0" err="1">
                <a:solidFill>
                  <a:schemeClr val="bg1"/>
                </a:solidFill>
              </a:rPr>
              <a:t>contribuit</a:t>
            </a:r>
            <a:r>
              <a:rPr lang="en-US" sz="1000" dirty="0">
                <a:solidFill>
                  <a:schemeClr val="bg1"/>
                </a:solidFill>
              </a:rPr>
              <a:t> in mod indirect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EBD6029-A57A-4B03-9A10-204332BEAD19}"/>
              </a:ext>
            </a:extLst>
          </p:cNvPr>
          <p:cNvSpPr/>
          <p:nvPr/>
        </p:nvSpPr>
        <p:spPr>
          <a:xfrm>
            <a:off x="339102" y="240020"/>
            <a:ext cx="1910734" cy="512774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4D62954-E154-4BDF-907E-6FAE8FA17A41}"/>
              </a:ext>
            </a:extLst>
          </p:cNvPr>
          <p:cNvSpPr/>
          <p:nvPr/>
        </p:nvSpPr>
        <p:spPr>
          <a:xfrm>
            <a:off x="339104" y="5456054"/>
            <a:ext cx="11521091" cy="134323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chemeClr val="accent5"/>
              </a:buClr>
              <a:buSzPct val="90000"/>
            </a:pPr>
            <a:endParaRPr lang="ro-RO" sz="1200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xmlns="" id="{88BEF2F7-AB7B-4EF7-8C46-E4A3FFE54527}"/>
              </a:ext>
            </a:extLst>
          </p:cNvPr>
          <p:cNvSpPr/>
          <p:nvPr/>
        </p:nvSpPr>
        <p:spPr>
          <a:xfrm>
            <a:off x="2317752" y="1986349"/>
            <a:ext cx="242528" cy="1074945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tx1"/>
                </a:solidFill>
                <a:latin typeface="Calibri (Body)"/>
              </a:rPr>
              <a:t>AM POCU/ OI POCU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5063B295-2ADF-41C7-9968-B56E7CA341CB}"/>
              </a:ext>
            </a:extLst>
          </p:cNvPr>
          <p:cNvSpPr/>
          <p:nvPr/>
        </p:nvSpPr>
        <p:spPr>
          <a:xfrm>
            <a:off x="0" y="2611696"/>
            <a:ext cx="250529" cy="7109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bg1"/>
                </a:solidFill>
                <a:latin typeface="Calibri (Body)"/>
              </a:rPr>
              <a:t>POCU 7.2</a:t>
            </a:r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xmlns="" id="{568E7EEF-3587-4207-AB25-D061C898FCE0}"/>
              </a:ext>
            </a:extLst>
          </p:cNvPr>
          <p:cNvSpPr/>
          <p:nvPr/>
        </p:nvSpPr>
        <p:spPr>
          <a:xfrm>
            <a:off x="2731573" y="853054"/>
            <a:ext cx="1696851" cy="1758642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Sprijinirea beneficiarilor </a:t>
            </a:r>
            <a:r>
              <a:rPr lang="ro-RO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POCU pentru pregătirea și implementarea proiectelor finanțate prin 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POCU </a:t>
            </a:r>
            <a:r>
              <a:rPr lang="ro-RO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*</a:t>
            </a:r>
            <a:endParaRPr lang="ro-RO" sz="1100" dirty="0">
              <a:solidFill>
                <a:schemeClr val="tx2">
                  <a:lumMod val="50000"/>
                </a:schemeClr>
              </a:solidFill>
              <a:latin typeface="Calibri (Body)"/>
            </a:endParaRPr>
          </a:p>
        </p:txBody>
      </p:sp>
      <p:sp>
        <p:nvSpPr>
          <p:cNvPr id="83" name="Rectangle 130">
            <a:extLst>
              <a:ext uri="{FF2B5EF4-FFF2-40B4-BE49-F238E27FC236}">
                <a16:creationId xmlns:a16="http://schemas.microsoft.com/office/drawing/2014/main" xmlns="" id="{211A0781-919D-4540-AD76-096DB5F0606F}"/>
              </a:ext>
            </a:extLst>
          </p:cNvPr>
          <p:cNvSpPr/>
          <p:nvPr/>
        </p:nvSpPr>
        <p:spPr>
          <a:xfrm>
            <a:off x="404571" y="313859"/>
            <a:ext cx="1745971" cy="96033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000" dirty="0">
                <a:solidFill>
                  <a:schemeClr val="bg1"/>
                </a:solidFill>
              </a:rPr>
              <a:t>Lipsa de competențe adecvate a (potențialilor) beneficiari/lor necesare în vederea elaborării și implementării de proiecte  POCU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74" name="Rectangle 117">
            <a:extLst>
              <a:ext uri="{FF2B5EF4-FFF2-40B4-BE49-F238E27FC236}">
                <a16:creationId xmlns:a16="http://schemas.microsoft.com/office/drawing/2014/main" xmlns="" id="{E3E2D90B-E6A1-4CFB-A19E-AED909D4E4A7}"/>
              </a:ext>
            </a:extLst>
          </p:cNvPr>
          <p:cNvSpPr/>
          <p:nvPr/>
        </p:nvSpPr>
        <p:spPr>
          <a:xfrm>
            <a:off x="2551553" y="5498335"/>
            <a:ext cx="1538128" cy="5458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Dezvoltarea unei înțelegeri cuprinzătoare a (potențialilor) beneficiari și a capacității lor reale de către AM și OI</a:t>
            </a:r>
          </a:p>
        </p:txBody>
      </p:sp>
      <p:sp>
        <p:nvSpPr>
          <p:cNvPr id="80" name="Rectangle 130">
            <a:extLst>
              <a:ext uri="{FF2B5EF4-FFF2-40B4-BE49-F238E27FC236}">
                <a16:creationId xmlns:a16="http://schemas.microsoft.com/office/drawing/2014/main" xmlns="" id="{211A0781-919D-4540-AD76-096DB5F0606F}"/>
              </a:ext>
            </a:extLst>
          </p:cNvPr>
          <p:cNvSpPr/>
          <p:nvPr/>
        </p:nvSpPr>
        <p:spPr>
          <a:xfrm>
            <a:off x="402242" y="1389211"/>
            <a:ext cx="1748301" cy="8333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>
              <a:spcBef>
                <a:spcPts val="0"/>
              </a:spcBef>
              <a:spcAft>
                <a:spcPts val="1000"/>
              </a:spcAft>
              <a:tabLst>
                <a:tab pos="171450" algn="l"/>
              </a:tabLst>
            </a:pPr>
            <a:r>
              <a:rPr lang="ro-RO" sz="1000" dirty="0">
                <a:solidFill>
                  <a:schemeClr val="bg1"/>
                </a:solidFill>
              </a:rPr>
              <a:t>Fluxuri de informații și cunoștințe, activități de sprijin și ghidare ineficiente oferite de către AM/ OI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84" name="Rectangle 131">
            <a:extLst>
              <a:ext uri="{FF2B5EF4-FFF2-40B4-BE49-F238E27FC236}">
                <a16:creationId xmlns:a16="http://schemas.microsoft.com/office/drawing/2014/main" xmlns="" id="{E997AA74-9A60-4DA1-A469-AC1B0BEA6B8B}"/>
              </a:ext>
            </a:extLst>
          </p:cNvPr>
          <p:cNvSpPr/>
          <p:nvPr/>
        </p:nvSpPr>
        <p:spPr>
          <a:xfrm>
            <a:off x="5720747" y="5561046"/>
            <a:ext cx="1336887" cy="494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en-GB" sz="800" dirty="0" err="1">
                <a:solidFill>
                  <a:schemeClr val="accent5">
                    <a:lumMod val="75000"/>
                  </a:schemeClr>
                </a:solidFill>
              </a:rPr>
              <a:t>Nevoia</a:t>
            </a:r>
            <a:r>
              <a:rPr lang="en-GB" sz="800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GB" sz="800" dirty="0" err="1">
                <a:solidFill>
                  <a:schemeClr val="accent5">
                    <a:lumMod val="75000"/>
                  </a:schemeClr>
                </a:solidFill>
              </a:rPr>
              <a:t>consolidare</a:t>
            </a:r>
            <a:r>
              <a:rPr lang="en-GB" sz="800" dirty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en-GB" sz="800" dirty="0" err="1">
                <a:solidFill>
                  <a:schemeClr val="accent5">
                    <a:lumMod val="75000"/>
                  </a:schemeClr>
                </a:solidFill>
              </a:rPr>
              <a:t>capacitatii</a:t>
            </a:r>
            <a:r>
              <a:rPr lang="en-GB" sz="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beneficiarilor =</a:t>
            </a:r>
            <a:r>
              <a:rPr lang="en-GB" sz="800" dirty="0">
                <a:solidFill>
                  <a:schemeClr val="accent5">
                    <a:lumMod val="75000"/>
                  </a:schemeClr>
                </a:solidFill>
              </a:rPr>
              <a:t> o </a:t>
            </a:r>
            <a:r>
              <a:rPr lang="en-GB" sz="800" dirty="0" err="1">
                <a:solidFill>
                  <a:schemeClr val="accent5">
                    <a:lumMod val="75000"/>
                  </a:schemeClr>
                </a:solidFill>
              </a:rPr>
              <a:t>prioritate</a:t>
            </a:r>
            <a:r>
              <a:rPr lang="en-GB" sz="800" dirty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GB" sz="800" dirty="0" err="1">
                <a:solidFill>
                  <a:schemeClr val="accent5">
                    <a:lumMod val="75000"/>
                  </a:schemeClr>
                </a:solidFill>
              </a:rPr>
              <a:t>nivelul</a:t>
            </a:r>
            <a:r>
              <a:rPr lang="en-GB" sz="800" dirty="0">
                <a:solidFill>
                  <a:schemeClr val="accent5">
                    <a:lumMod val="75000"/>
                  </a:schemeClr>
                </a:solidFill>
              </a:rPr>
              <a:t> UE</a:t>
            </a:r>
          </a:p>
        </p:txBody>
      </p:sp>
      <p:sp>
        <p:nvSpPr>
          <p:cNvPr id="150" name="Rectangle 94">
            <a:extLst>
              <a:ext uri="{FF2B5EF4-FFF2-40B4-BE49-F238E27FC236}">
                <a16:creationId xmlns:a16="http://schemas.microsoft.com/office/drawing/2014/main" xmlns="" id="{BDBCBD32-FDFA-4CB8-A08D-44EF570C5064}"/>
              </a:ext>
            </a:extLst>
          </p:cNvPr>
          <p:cNvSpPr/>
          <p:nvPr/>
        </p:nvSpPr>
        <p:spPr>
          <a:xfrm>
            <a:off x="8131990" y="344202"/>
            <a:ext cx="1456685" cy="4886703"/>
          </a:xfrm>
          <a:prstGeom prst="rect">
            <a:avLst/>
          </a:prstGeom>
          <a:solidFill>
            <a:srgbClr val="48B9D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342900" algn="just">
              <a:buFont typeface="Courier New" panose="02070309020205020404" pitchFamily="49" charset="0"/>
              <a:buChar char="o"/>
            </a:pPr>
            <a:endParaRPr lang="ro-RO" sz="10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o-RO" sz="1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Capacitate consolidată a beneficiarilor POCU de a implementa proiecte de </a:t>
            </a: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tip</a:t>
            </a:r>
            <a:r>
              <a:rPr lang="ro-RO" sz="1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FSE</a:t>
            </a:r>
            <a:endParaRPr lang="ro-RO" sz="1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ro-RO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indent="-342900" algn="just">
              <a:buFont typeface="Courier New" panose="02070309020205020404" pitchFamily="49" charset="0"/>
              <a:buChar char="o"/>
            </a:pPr>
            <a:endParaRPr lang="vi-VN" sz="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Rectangle 84">
            <a:extLst>
              <a:ext uri="{FF2B5EF4-FFF2-40B4-BE49-F238E27FC236}">
                <a16:creationId xmlns:a16="http://schemas.microsoft.com/office/drawing/2014/main" xmlns="" id="{99FA0B21-5219-4E45-8C97-5BB07CD0BFA9}"/>
              </a:ext>
            </a:extLst>
          </p:cNvPr>
          <p:cNvSpPr/>
          <p:nvPr/>
        </p:nvSpPr>
        <p:spPr>
          <a:xfrm>
            <a:off x="4572000" y="344202"/>
            <a:ext cx="1699563" cy="4852613"/>
          </a:xfrm>
          <a:prstGeom prst="rect">
            <a:avLst/>
          </a:prstGeom>
          <a:solidFill>
            <a:srgbClr val="B0DAE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o-RO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Indicatori de program</a:t>
            </a:r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sz="1200" b="1" u="sng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o-RO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Beneficiari/ potențiali beneficiari sprijiniți </a:t>
            </a:r>
            <a:r>
              <a:rPr lang="ro-RO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(țintă: 3 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000)</a:t>
            </a:r>
            <a:endParaRPr lang="ro-RO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n-US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o-RO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Proiecte care vizează întărirea capacității beneficiarilor </a:t>
            </a:r>
            <a:r>
              <a:rPr lang="ro-RO" sz="11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POC</a:t>
            </a:r>
            <a:r>
              <a:rPr lang="en-US" sz="11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</a:t>
            </a:r>
          </a:p>
          <a:p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10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Indicatori</a:t>
            </a: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suplimentari</a:t>
            </a:r>
            <a:r>
              <a:rPr lang="en-US" sz="10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conform </a:t>
            </a:r>
            <a:r>
              <a:rPr lang="en-US" sz="100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metodologiei</a:t>
            </a:r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actualizate</a:t>
            </a:r>
            <a:r>
              <a:rPr lang="ro-RO" sz="10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identificați/ construiți de echipa de evaluare</a:t>
            </a:r>
            <a:endParaRPr lang="en-US" sz="1000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84">
            <a:extLst>
              <a:ext uri="{FF2B5EF4-FFF2-40B4-BE49-F238E27FC236}">
                <a16:creationId xmlns:a16="http://schemas.microsoft.com/office/drawing/2014/main" xmlns="" id="{3506DAE4-3350-4AFD-B2A0-BAB85D236775}"/>
              </a:ext>
            </a:extLst>
          </p:cNvPr>
          <p:cNvSpPr/>
          <p:nvPr/>
        </p:nvSpPr>
        <p:spPr>
          <a:xfrm>
            <a:off x="6429826" y="333262"/>
            <a:ext cx="1528045" cy="4852613"/>
          </a:xfrm>
          <a:prstGeom prst="rect">
            <a:avLst/>
          </a:prstGeom>
          <a:solidFill>
            <a:srgbClr val="B0DAE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o-RO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Indicatori de rezultat</a:t>
            </a:r>
          </a:p>
          <a:p>
            <a:endParaRPr lang="ro-RO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ro-RO" sz="12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en-US" sz="11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Proiecte</a:t>
            </a:r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care au rata de absorb</a:t>
            </a:r>
            <a:r>
              <a:rPr lang="ro-RO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ț</a:t>
            </a:r>
            <a:r>
              <a:rPr lang="en-US" sz="11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ie</a:t>
            </a:r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mai</a:t>
            </a:r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mare de 70% din total</a:t>
            </a:r>
            <a:r>
              <a:rPr lang="ro-RO" sz="11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ul</a:t>
            </a:r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proiectelor</a:t>
            </a:r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 c</a:t>
            </a:r>
            <a:r>
              <a:rPr lang="ro-RO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ă</a:t>
            </a:r>
            <a:r>
              <a:rPr lang="en-US" sz="11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ror</a:t>
            </a:r>
            <a:r>
              <a:rPr lang="ro-RO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dezvoltare a fost sprijinită prin </a:t>
            </a:r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POCU 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o-RO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țintă 2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ro-RO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23: 75.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00)</a:t>
            </a:r>
            <a:endParaRPr lang="ro-RO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xmlns="" id="{2471408A-37FC-4170-ADE2-F68DC80D68A3}"/>
              </a:ext>
            </a:extLst>
          </p:cNvPr>
          <p:cNvSpPr/>
          <p:nvPr/>
        </p:nvSpPr>
        <p:spPr>
          <a:xfrm>
            <a:off x="9772651" y="2322312"/>
            <a:ext cx="1995619" cy="3850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tx1"/>
                </a:solidFill>
                <a:latin typeface="Calibri (Body)"/>
              </a:rPr>
              <a:t>Alte efecte,</a:t>
            </a:r>
          </a:p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tx1"/>
                </a:solidFill>
                <a:latin typeface="Calibri (Body)"/>
              </a:rPr>
              <a:t>pozitive sau negative</a:t>
            </a:r>
            <a:endParaRPr lang="en-GB" sz="1000" b="1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BE4CDA6F-C8EB-4525-81C9-67AB89A60705}"/>
              </a:ext>
            </a:extLst>
          </p:cNvPr>
          <p:cNvSpPr/>
          <p:nvPr/>
        </p:nvSpPr>
        <p:spPr>
          <a:xfrm>
            <a:off x="9772651" y="333262"/>
            <a:ext cx="1995619" cy="1816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1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Implementare eficientă și eficace a proiectelor POCU</a:t>
            </a:r>
          </a:p>
          <a:p>
            <a:pPr>
              <a:buClr>
                <a:schemeClr val="accent5"/>
              </a:buClr>
              <a:buSzPct val="90000"/>
            </a:pPr>
            <a:endParaRPr lang="ro-RO" sz="11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5"/>
              </a:buClr>
              <a:buSzPct val="90000"/>
            </a:pPr>
            <a:r>
              <a:rPr lang="ro-RO" sz="11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Rată de absorbție mai mare a proiectelor POCU</a:t>
            </a:r>
          </a:p>
          <a:p>
            <a:pPr>
              <a:buClr>
                <a:schemeClr val="accent5"/>
              </a:buClr>
              <a:buSzPct val="90000"/>
            </a:pPr>
            <a:endParaRPr lang="ro-RO" sz="11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5"/>
              </a:buClr>
              <a:buSzPct val="90000"/>
            </a:pPr>
            <a:r>
              <a:rPr lang="ro-RO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educe</a:t>
            </a:r>
            <a:r>
              <a:rPr lang="ro-RO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rea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1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disparităţilor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ro-RO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dezvoltare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100" noProof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economică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socială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dintre</a:t>
            </a:r>
            <a:r>
              <a:rPr lang="ro-RO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România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şi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SM ale UE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C34C5954-D158-4595-904F-CAADE4F6C215}"/>
              </a:ext>
            </a:extLst>
          </p:cNvPr>
          <p:cNvSpPr/>
          <p:nvPr/>
        </p:nvSpPr>
        <p:spPr>
          <a:xfrm>
            <a:off x="9772652" y="12697"/>
            <a:ext cx="1995618" cy="2608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chemeClr val="accent5"/>
              </a:buClr>
              <a:buSzPct val="90000"/>
            </a:pPr>
            <a:r>
              <a:rPr lang="ro-RO" sz="1000" b="1" dirty="0">
                <a:solidFill>
                  <a:schemeClr val="tx1"/>
                </a:solidFill>
                <a:latin typeface="Calibri (Body)"/>
              </a:rPr>
              <a:t>Impact</a:t>
            </a:r>
            <a:endParaRPr lang="en-GB" sz="1000" b="1" dirty="0">
              <a:solidFill>
                <a:schemeClr val="tx1"/>
              </a:solidFill>
              <a:latin typeface="Calibri (Body)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34FA9132-7965-4E79-9257-025E9E393252}"/>
              </a:ext>
            </a:extLst>
          </p:cNvPr>
          <p:cNvSpPr/>
          <p:nvPr/>
        </p:nvSpPr>
        <p:spPr>
          <a:xfrm>
            <a:off x="9772651" y="2811439"/>
            <a:ext cx="1995622" cy="23950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1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Creșterea gradului de conștientizare și înțelegere</a:t>
            </a:r>
            <a:r>
              <a:rPr lang="ro-RO" sz="11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 beneficiarilor cu privire la procesele și oportunitățile de finanțare FESI</a:t>
            </a:r>
          </a:p>
          <a:p>
            <a:pPr>
              <a:buClr>
                <a:schemeClr val="accent5"/>
              </a:buClr>
              <a:buSzPct val="90000"/>
            </a:pPr>
            <a:endParaRPr lang="ro-RO" sz="1100" dirty="0">
              <a:solidFill>
                <a:schemeClr val="tx1"/>
              </a:solidFill>
              <a:latin typeface="+mj-lt"/>
            </a:endParaRPr>
          </a:p>
          <a:p>
            <a:pPr>
              <a:buClr>
                <a:schemeClr val="accent5"/>
              </a:buClr>
              <a:buSzPct val="90000"/>
            </a:pPr>
            <a:r>
              <a:rPr lang="ro-RO" sz="1100" b="1" dirty="0">
                <a:solidFill>
                  <a:schemeClr val="tx1"/>
                </a:solidFill>
                <a:latin typeface="+mj-lt"/>
              </a:rPr>
              <a:t>Creșterea capacității beneficiarilor </a:t>
            </a:r>
            <a:r>
              <a:rPr lang="ro-RO" sz="1100" dirty="0">
                <a:solidFill>
                  <a:schemeClr val="tx1"/>
                </a:solidFill>
                <a:latin typeface="+mj-lt"/>
              </a:rPr>
              <a:t>de a răspunde la cererile de proiecte și de a implementa proiecte finanțate prin FESI</a:t>
            </a:r>
          </a:p>
        </p:txBody>
      </p:sp>
      <p:sp>
        <p:nvSpPr>
          <p:cNvPr id="109" name="Dreptunghi 77">
            <a:extLst>
              <a:ext uri="{FF2B5EF4-FFF2-40B4-BE49-F238E27FC236}">
                <a16:creationId xmlns:a16="http://schemas.microsoft.com/office/drawing/2014/main" xmlns="" id="{1236DB62-EC98-4692-8EBC-6EF543750DA5}"/>
              </a:ext>
            </a:extLst>
          </p:cNvPr>
          <p:cNvSpPr/>
          <p:nvPr/>
        </p:nvSpPr>
        <p:spPr>
          <a:xfrm>
            <a:off x="2249836" y="6207325"/>
            <a:ext cx="1961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Un nivel ridicat de complexitate al  procedurilor de elaborare și implementare de proiecte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1BD9BBC5-7F84-497D-8C4C-E1D802F80730}"/>
              </a:ext>
            </a:extLst>
          </p:cNvPr>
          <p:cNvSpPr/>
          <p:nvPr/>
        </p:nvSpPr>
        <p:spPr>
          <a:xfrm>
            <a:off x="393503" y="2348519"/>
            <a:ext cx="1757041" cy="8333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>
              <a:spcBef>
                <a:spcPts val="300"/>
              </a:spcBef>
              <a:spcAft>
                <a:spcPts val="0"/>
              </a:spcAft>
            </a:pPr>
            <a:r>
              <a:rPr lang="ro-RO" sz="1000" dirty="0">
                <a:solidFill>
                  <a:schemeClr val="bg1"/>
                </a:solidFill>
              </a:rPr>
              <a:t>Eterogenitatea beneficiarilor și diferențele existente în ceea ce privește nevoile acestora</a:t>
            </a:r>
          </a:p>
        </p:txBody>
      </p:sp>
      <p:sp>
        <p:nvSpPr>
          <p:cNvPr id="112" name="Rectangle 131">
            <a:extLst>
              <a:ext uri="{FF2B5EF4-FFF2-40B4-BE49-F238E27FC236}">
                <a16:creationId xmlns:a16="http://schemas.microsoft.com/office/drawing/2014/main" xmlns="" id="{015CF7D9-091B-424A-A040-D95381F34BE9}"/>
              </a:ext>
            </a:extLst>
          </p:cNvPr>
          <p:cNvSpPr/>
          <p:nvPr/>
        </p:nvSpPr>
        <p:spPr>
          <a:xfrm>
            <a:off x="10313580" y="5549789"/>
            <a:ext cx="1424140" cy="500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Masuri de simplificare a proceselor de evaluare, </a:t>
            </a:r>
            <a:r>
              <a:rPr lang="ro-RO" sz="800" dirty="0" err="1">
                <a:solidFill>
                  <a:schemeClr val="accent5">
                    <a:lumMod val="75000"/>
                  </a:schemeClr>
                </a:solidFill>
              </a:rPr>
              <a:t>selectie</a:t>
            </a: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, contractare</a:t>
            </a:r>
            <a:endParaRPr lang="en-GB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2" name="Rectangle 68">
            <a:extLst>
              <a:ext uri="{FF2B5EF4-FFF2-40B4-BE49-F238E27FC236}">
                <a16:creationId xmlns:a16="http://schemas.microsoft.com/office/drawing/2014/main" xmlns="" id="{4A50B16E-69D7-4AF7-B593-5CB751738CB4}"/>
              </a:ext>
            </a:extLst>
          </p:cNvPr>
          <p:cNvSpPr/>
          <p:nvPr/>
        </p:nvSpPr>
        <p:spPr>
          <a:xfrm>
            <a:off x="2731572" y="2770508"/>
            <a:ext cx="1696851" cy="1698385"/>
          </a:xfrm>
          <a:prstGeom prst="rect">
            <a:avLst/>
          </a:prstGeom>
          <a:solidFill>
            <a:srgbClr val="ABCD3A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11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Instruire pentru potențialii beneficiari și beneficiarii </a:t>
            </a:r>
            <a:r>
              <a:rPr lang="ro-RO" sz="11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POCU pentru elaborarea și implementarea de proiecte finanțate din POCU.</a:t>
            </a:r>
          </a:p>
        </p:txBody>
      </p:sp>
      <p:sp>
        <p:nvSpPr>
          <p:cNvPr id="43" name="Dreptunghi 77">
            <a:extLst>
              <a:ext uri="{FF2B5EF4-FFF2-40B4-BE49-F238E27FC236}">
                <a16:creationId xmlns:a16="http://schemas.microsoft.com/office/drawing/2014/main" xmlns="" id="{DC997EBA-5056-4F7F-A2A7-6D061578822B}"/>
              </a:ext>
            </a:extLst>
          </p:cNvPr>
          <p:cNvSpPr/>
          <p:nvPr/>
        </p:nvSpPr>
        <p:spPr>
          <a:xfrm>
            <a:off x="7980508" y="6281431"/>
            <a:ext cx="87982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Riscuri privind corupția</a:t>
            </a:r>
          </a:p>
        </p:txBody>
      </p:sp>
      <p:sp>
        <p:nvSpPr>
          <p:cNvPr id="44" name="Dreptunghi 77">
            <a:extLst>
              <a:ext uri="{FF2B5EF4-FFF2-40B4-BE49-F238E27FC236}">
                <a16:creationId xmlns:a16="http://schemas.microsoft.com/office/drawing/2014/main" xmlns="" id="{D9C6189D-E38F-4FF6-B65B-38B9F40A892D}"/>
              </a:ext>
            </a:extLst>
          </p:cNvPr>
          <p:cNvSpPr/>
          <p:nvPr/>
        </p:nvSpPr>
        <p:spPr>
          <a:xfrm>
            <a:off x="4310345" y="6204226"/>
            <a:ext cx="196121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Proceduri neclare și excesiv reglementate duc  la încetinirea proceselor</a:t>
            </a:r>
          </a:p>
        </p:txBody>
      </p:sp>
      <p:sp>
        <p:nvSpPr>
          <p:cNvPr id="45" name="Dreptunghi 77">
            <a:extLst>
              <a:ext uri="{FF2B5EF4-FFF2-40B4-BE49-F238E27FC236}">
                <a16:creationId xmlns:a16="http://schemas.microsoft.com/office/drawing/2014/main" xmlns="" id="{95A8D62D-79AA-488C-97B8-9AF97636B9FE}"/>
              </a:ext>
            </a:extLst>
          </p:cNvPr>
          <p:cNvSpPr/>
          <p:nvPr/>
        </p:nvSpPr>
        <p:spPr>
          <a:xfrm>
            <a:off x="6429826" y="6196782"/>
            <a:ext cx="133688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o-RO" sz="800" dirty="0"/>
              <a:t>Potențialul sistemelor electronice nu este utilizat la maxim</a:t>
            </a:r>
          </a:p>
        </p:txBody>
      </p:sp>
      <p:sp>
        <p:nvSpPr>
          <p:cNvPr id="46" name="Rectangle 131">
            <a:extLst>
              <a:ext uri="{FF2B5EF4-FFF2-40B4-BE49-F238E27FC236}">
                <a16:creationId xmlns:a16="http://schemas.microsoft.com/office/drawing/2014/main" xmlns="" id="{32A361C5-44B9-474A-8357-6C3A693D5FFF}"/>
              </a:ext>
            </a:extLst>
          </p:cNvPr>
          <p:cNvSpPr/>
          <p:nvPr/>
        </p:nvSpPr>
        <p:spPr>
          <a:xfrm>
            <a:off x="9016409" y="5565914"/>
            <a:ext cx="1144532" cy="500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Schimb optim și continuu de informații cu beneficiarii</a:t>
            </a:r>
            <a:endParaRPr lang="en-GB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Rectangle 131">
            <a:extLst>
              <a:ext uri="{FF2B5EF4-FFF2-40B4-BE49-F238E27FC236}">
                <a16:creationId xmlns:a16="http://schemas.microsoft.com/office/drawing/2014/main" xmlns="" id="{DA56E8A1-1429-4C43-9162-DF25940F3390}"/>
              </a:ext>
            </a:extLst>
          </p:cNvPr>
          <p:cNvSpPr/>
          <p:nvPr/>
        </p:nvSpPr>
        <p:spPr>
          <a:xfrm>
            <a:off x="7087536" y="5548315"/>
            <a:ext cx="1859255" cy="518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Proiectele POCU AT 7.1 de angajare personal în cadrul OI-uri și AM au urmărit inclusiv sprijinirea beneficiarilor/ potențialilor beneficiari</a:t>
            </a:r>
            <a:endParaRPr lang="en-GB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8" name="Rectangle 117">
            <a:extLst>
              <a:ext uri="{FF2B5EF4-FFF2-40B4-BE49-F238E27FC236}">
                <a16:creationId xmlns:a16="http://schemas.microsoft.com/office/drawing/2014/main" xmlns="" id="{993BBB6F-9D87-4AC7-A916-7518E83F101B}"/>
              </a:ext>
            </a:extLst>
          </p:cNvPr>
          <p:cNvSpPr/>
          <p:nvPr/>
        </p:nvSpPr>
        <p:spPr>
          <a:xfrm>
            <a:off x="4147810" y="5520894"/>
            <a:ext cx="1538128" cy="5458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8354" tIns="19177" rIns="38354" bIns="191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5"/>
              </a:buClr>
              <a:buSzPct val="90000"/>
            </a:pPr>
            <a:r>
              <a:rPr lang="ro-RO" sz="800" dirty="0">
                <a:solidFill>
                  <a:schemeClr val="accent5">
                    <a:lumMod val="75000"/>
                  </a:schemeClr>
                </a:solidFill>
              </a:rPr>
              <a:t>Organizare activități de instruire pentru (potențialii) beneficiari și verificare periodică dacă acestea corespund nevoilor de instruire</a:t>
            </a:r>
          </a:p>
        </p:txBody>
      </p:sp>
    </p:spTree>
    <p:extLst>
      <p:ext uri="{BB962C8B-B14F-4D97-AF65-F5344CB8AC3E}">
        <p14:creationId xmlns:p14="http://schemas.microsoft.com/office/powerpoint/2010/main" val="9691506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Custom 2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55FBC"/>
      </a:accent1>
      <a:accent2>
        <a:srgbClr val="707CB6"/>
      </a:accent2>
      <a:accent3>
        <a:srgbClr val="4EABB3"/>
      </a:accent3>
      <a:accent4>
        <a:srgbClr val="4DB68B"/>
      </a:accent4>
      <a:accent5>
        <a:srgbClr val="80B84D"/>
      </a:accent5>
      <a:accent6>
        <a:srgbClr val="CBDB4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15468</TotalTime>
  <Words>505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Andreea Comsa</dc:creator>
  <cp:lastModifiedBy>Ioana Spanache</cp:lastModifiedBy>
  <cp:revision>141</cp:revision>
  <dcterms:created xsi:type="dcterms:W3CDTF">2020-05-04T15:21:05Z</dcterms:created>
  <dcterms:modified xsi:type="dcterms:W3CDTF">2021-03-24T06:43:11Z</dcterms:modified>
</cp:coreProperties>
</file>