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B9D5"/>
    <a:srgbClr val="ABCD3A"/>
    <a:srgbClr val="9FDB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il mediu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2" autoAdjust="0"/>
    <p:restoredTop sz="94660"/>
  </p:normalViewPr>
  <p:slideViewPr>
    <p:cSldViewPr snapToGrid="0" showGuides="1">
      <p:cViewPr varScale="1">
        <p:scale>
          <a:sx n="114" d="100"/>
          <a:sy n="114" d="100"/>
        </p:scale>
        <p:origin x="21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A49172-6A9A-4EC2-995F-14FF0D406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AD8B65A-9E80-494F-B84E-9A6963FC21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B83B5E8-72E7-4ABA-B231-2E23804D497B}"/>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5" name="Footer Placeholder 4">
            <a:extLst>
              <a:ext uri="{FF2B5EF4-FFF2-40B4-BE49-F238E27FC236}">
                <a16:creationId xmlns:a16="http://schemas.microsoft.com/office/drawing/2014/main" xmlns="" id="{35809D84-6F47-442E-93DB-D5D60EBA78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9BA47FB-70D5-492A-B855-F44E81B61EFE}"/>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1936949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216CA1-8530-4118-A830-A2B1C16D74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F8537A0-4511-45DD-82AA-F8F9439498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905D1A-E75F-4214-8436-2C87B8FC84DC}"/>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5" name="Footer Placeholder 4">
            <a:extLst>
              <a:ext uri="{FF2B5EF4-FFF2-40B4-BE49-F238E27FC236}">
                <a16:creationId xmlns:a16="http://schemas.microsoft.com/office/drawing/2014/main" xmlns="" id="{0869BD18-EFF4-40E7-8EBD-928E5D864A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9BB3E3-4198-496A-9DB4-AF45A93F4B3A}"/>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334261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6217C9-5B13-492E-897E-F623D3BB3C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B320523-F815-4101-A739-019DB6ED71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D54EA1A-034E-45D0-B88C-C65311363C1E}"/>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5" name="Footer Placeholder 4">
            <a:extLst>
              <a:ext uri="{FF2B5EF4-FFF2-40B4-BE49-F238E27FC236}">
                <a16:creationId xmlns:a16="http://schemas.microsoft.com/office/drawing/2014/main" xmlns="" id="{FB8662B8-8B1A-4A60-B831-91B235D0CD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ECF11E6-D75F-4EF9-8EBC-37C4865B22EB}"/>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60444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ll Blank">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0422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F6B1C6-F927-415E-9E88-E6F837D26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B515FED-E34C-45AA-9BEC-4D49DA48A2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DC65D96-C023-4241-9301-422B9340451F}"/>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5" name="Footer Placeholder 4">
            <a:extLst>
              <a:ext uri="{FF2B5EF4-FFF2-40B4-BE49-F238E27FC236}">
                <a16:creationId xmlns:a16="http://schemas.microsoft.com/office/drawing/2014/main" xmlns="" id="{32F89996-EF1D-4DCC-9324-89AC36BBCF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64BC19-6B4A-4434-A184-9961E929E57A}"/>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425725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F9B30C-6995-466C-B434-4AF4818F7B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A41B379-D42B-45C9-B7D1-CD6C47CE5C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FA73A59-1EED-450E-B6C1-2E756BDDC2BD}"/>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5" name="Footer Placeholder 4">
            <a:extLst>
              <a:ext uri="{FF2B5EF4-FFF2-40B4-BE49-F238E27FC236}">
                <a16:creationId xmlns:a16="http://schemas.microsoft.com/office/drawing/2014/main" xmlns="" id="{5C45D2A7-5722-4C4F-A44E-565ADF7460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724E6F1-82B4-4923-88EE-90B63EF846F7}"/>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3514112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1A62C-8D15-422F-B476-9EC7DF004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44CE0E7-8E7D-46DA-BB2D-D9B255107E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6021C8DF-515D-4AF5-923F-8CEBF63BB7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4F6578B-3D29-47C6-8A43-D497D0284878}"/>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6" name="Footer Placeholder 5">
            <a:extLst>
              <a:ext uri="{FF2B5EF4-FFF2-40B4-BE49-F238E27FC236}">
                <a16:creationId xmlns:a16="http://schemas.microsoft.com/office/drawing/2014/main" xmlns="" id="{1EA1A2CF-D8D6-4452-90DF-759AAAFD5A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33E3BB3-CC25-456F-89EE-4CDF90CB18AB}"/>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40059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E2EFA0-1B18-4F9A-906A-E2F83A8F31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54AA38B-9DC2-411D-9996-7D08AFA663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BDCBEC5-3F10-4623-B3F0-D0FAFDB0B5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DE2DE35-B70E-48EB-85BD-BFF2B219A9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6538637-9937-4264-93B6-31EEAA911D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C9CB1F2-7A65-457E-89B9-8D841B49EA9D}"/>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8" name="Footer Placeholder 7">
            <a:extLst>
              <a:ext uri="{FF2B5EF4-FFF2-40B4-BE49-F238E27FC236}">
                <a16:creationId xmlns:a16="http://schemas.microsoft.com/office/drawing/2014/main" xmlns="" id="{7EC54ECA-E098-4598-92E6-587B2F67FD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4FDCECF-E5C4-49E8-ACA3-D2A51EF5CF5D}"/>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2048995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FF904F-CCB9-4FDE-893F-4D4E987477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A3632E2-EEC4-4E01-9E42-F5B4D8B3A051}"/>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4" name="Footer Placeholder 3">
            <a:extLst>
              <a:ext uri="{FF2B5EF4-FFF2-40B4-BE49-F238E27FC236}">
                <a16:creationId xmlns:a16="http://schemas.microsoft.com/office/drawing/2014/main" xmlns="" id="{D2F63C16-1031-4508-9196-74B93160F07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39DEDD3-FEA4-4197-A920-0105B5AB31FC}"/>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83789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BE3F7CC-EE4E-4C79-8170-9FFDCC72B372}"/>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3" name="Footer Placeholder 2">
            <a:extLst>
              <a:ext uri="{FF2B5EF4-FFF2-40B4-BE49-F238E27FC236}">
                <a16:creationId xmlns:a16="http://schemas.microsoft.com/office/drawing/2014/main" xmlns="" id="{CDE54C9C-CC2A-4EB0-972F-AD87F6F4B3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781D968-6E51-4E2F-BF38-97B7F0686946}"/>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116286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FAA94B-280F-42D4-8EEA-3DB7A626C8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720A160-6D80-43BB-93FA-35A5EED906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445A677-AE06-4543-AFD5-8A7F9E89D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4BC7FB3-383D-49B5-8A8B-6ABCDAA8CA4E}"/>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6" name="Footer Placeholder 5">
            <a:extLst>
              <a:ext uri="{FF2B5EF4-FFF2-40B4-BE49-F238E27FC236}">
                <a16:creationId xmlns:a16="http://schemas.microsoft.com/office/drawing/2014/main" xmlns="" id="{C9B50065-BABF-4878-BFE0-2A4F46EA15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E272795-B1C2-46A5-A3BF-FA2CB37BC6A7}"/>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4100437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3CBECA-A579-4932-A517-EC9FFFB5B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3A8AC1C-6122-47E6-9B80-BF84360B1C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BC05FC4-3296-4ECD-930A-A938572320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471B869-8C9D-49C9-A3EB-B8DA04843A7E}"/>
              </a:ext>
            </a:extLst>
          </p:cNvPr>
          <p:cNvSpPr>
            <a:spLocks noGrp="1"/>
          </p:cNvSpPr>
          <p:nvPr>
            <p:ph type="dt" sz="half" idx="10"/>
          </p:nvPr>
        </p:nvSpPr>
        <p:spPr/>
        <p:txBody>
          <a:bodyPr/>
          <a:lstStyle/>
          <a:p>
            <a:fld id="{01BC4199-2154-4636-80DE-A41F2CA9C293}" type="datetimeFigureOut">
              <a:rPr lang="en-US" smtClean="0"/>
              <a:t>3/18/2021</a:t>
            </a:fld>
            <a:endParaRPr lang="en-US"/>
          </a:p>
        </p:txBody>
      </p:sp>
      <p:sp>
        <p:nvSpPr>
          <p:cNvPr id="6" name="Footer Placeholder 5">
            <a:extLst>
              <a:ext uri="{FF2B5EF4-FFF2-40B4-BE49-F238E27FC236}">
                <a16:creationId xmlns:a16="http://schemas.microsoft.com/office/drawing/2014/main" xmlns="" id="{2D778325-BBC6-4109-8B2E-F59270C05B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A66A3C16-4F90-4825-B93F-3BC35BF9EFF5}"/>
              </a:ext>
            </a:extLst>
          </p:cNvPr>
          <p:cNvSpPr>
            <a:spLocks noGrp="1"/>
          </p:cNvSpPr>
          <p:nvPr>
            <p:ph type="sldNum" sz="quarter" idx="12"/>
          </p:nvPr>
        </p:nvSpPr>
        <p:spPr/>
        <p:txBody>
          <a:bodyPr/>
          <a:lstStyle/>
          <a:p>
            <a:fld id="{AF5FF0EC-60D7-49DF-82B4-CFC3441E5C8A}" type="slidenum">
              <a:rPr lang="en-US" smtClean="0"/>
              <a:t>‹#›</a:t>
            </a:fld>
            <a:endParaRPr lang="en-US"/>
          </a:p>
        </p:txBody>
      </p:sp>
    </p:spTree>
    <p:extLst>
      <p:ext uri="{BB962C8B-B14F-4D97-AF65-F5344CB8AC3E}">
        <p14:creationId xmlns:p14="http://schemas.microsoft.com/office/powerpoint/2010/main" val="4124447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D809750-C2C7-43D8-8F80-9A61E48158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684EDADE-4812-4E35-BFF0-92D787A752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C91D4D9-CE96-445A-921B-2CC233C878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C4199-2154-4636-80DE-A41F2CA9C293}" type="datetimeFigureOut">
              <a:rPr lang="en-US" smtClean="0"/>
              <a:t>3/18/2021</a:t>
            </a:fld>
            <a:endParaRPr lang="en-US"/>
          </a:p>
        </p:txBody>
      </p:sp>
      <p:sp>
        <p:nvSpPr>
          <p:cNvPr id="5" name="Footer Placeholder 4">
            <a:extLst>
              <a:ext uri="{FF2B5EF4-FFF2-40B4-BE49-F238E27FC236}">
                <a16:creationId xmlns:a16="http://schemas.microsoft.com/office/drawing/2014/main" xmlns="" id="{F8DBDB09-44F5-4B77-ABA2-A49B7CCB37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F7E428D-A47F-4792-80EE-F9A6404381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5FF0EC-60D7-49DF-82B4-CFC3441E5C8A}" type="slidenum">
              <a:rPr lang="en-US" smtClean="0"/>
              <a:t>‹#›</a:t>
            </a:fld>
            <a:endParaRPr lang="en-US"/>
          </a:p>
        </p:txBody>
      </p:sp>
    </p:spTree>
    <p:extLst>
      <p:ext uri="{BB962C8B-B14F-4D97-AF65-F5344CB8AC3E}">
        <p14:creationId xmlns:p14="http://schemas.microsoft.com/office/powerpoint/2010/main" val="580563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onduri-ue.ro/"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reptunghi 5"/>
          <p:cNvSpPr/>
          <p:nvPr/>
        </p:nvSpPr>
        <p:spPr>
          <a:xfrm>
            <a:off x="3145728" y="352708"/>
            <a:ext cx="2198528" cy="5010430"/>
          </a:xfrm>
          <a:prstGeom prst="rect">
            <a:avLst/>
          </a:prstGeom>
          <a:solidFill>
            <a:srgbClr val="ABCD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5" name="Dreptunghi 4"/>
          <p:cNvSpPr/>
          <p:nvPr/>
        </p:nvSpPr>
        <p:spPr>
          <a:xfrm>
            <a:off x="405911" y="391877"/>
            <a:ext cx="1938452" cy="484355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o-RO"/>
          </a:p>
        </p:txBody>
      </p:sp>
      <p:sp>
        <p:nvSpPr>
          <p:cNvPr id="65" name="Rectangle 64">
            <a:extLst>
              <a:ext uri="{FF2B5EF4-FFF2-40B4-BE49-F238E27FC236}">
                <a16:creationId xmlns:a16="http://schemas.microsoft.com/office/drawing/2014/main" xmlns="" id="{007E4F09-8E0C-454E-BD1E-954727B0B2BB}"/>
              </a:ext>
            </a:extLst>
          </p:cNvPr>
          <p:cNvSpPr/>
          <p:nvPr/>
        </p:nvSpPr>
        <p:spPr>
          <a:xfrm>
            <a:off x="10248356" y="83747"/>
            <a:ext cx="1171677" cy="199375"/>
          </a:xfrm>
          <a:prstGeom prst="rect">
            <a:avLst/>
          </a:prstGeom>
          <a:solidFill>
            <a:srgbClr val="48B9D5"/>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lgn="just">
              <a:buClr>
                <a:schemeClr val="accent5"/>
              </a:buClr>
              <a:buSzPct val="90000"/>
            </a:pPr>
            <a:r>
              <a:rPr lang="ro-RO" sz="800" b="1" dirty="0">
                <a:solidFill>
                  <a:srgbClr val="000000"/>
                </a:solidFill>
                <a:latin typeface="Calibri (Body)"/>
              </a:rPr>
              <a:t>Rezultate</a:t>
            </a:r>
            <a:r>
              <a:rPr lang="en-US" sz="800" b="1" dirty="0">
                <a:solidFill>
                  <a:srgbClr val="000000"/>
                </a:solidFill>
                <a:latin typeface="Calibri (Body)"/>
              </a:rPr>
              <a:t> </a:t>
            </a:r>
            <a:r>
              <a:rPr lang="ro-RO" sz="800" b="1" dirty="0">
                <a:solidFill>
                  <a:srgbClr val="000000"/>
                </a:solidFill>
                <a:latin typeface="Calibri (Body)"/>
              </a:rPr>
              <a:t>așteptate</a:t>
            </a:r>
            <a:endParaRPr lang="en-GB" sz="800" b="1" dirty="0">
              <a:solidFill>
                <a:srgbClr val="000000"/>
              </a:solidFill>
              <a:latin typeface="Calibri (Body)"/>
            </a:endParaRPr>
          </a:p>
        </p:txBody>
      </p:sp>
      <p:sp>
        <p:nvSpPr>
          <p:cNvPr id="69" name="Rectangle 68">
            <a:extLst>
              <a:ext uri="{FF2B5EF4-FFF2-40B4-BE49-F238E27FC236}">
                <a16:creationId xmlns:a16="http://schemas.microsoft.com/office/drawing/2014/main" xmlns="" id="{568E7EEF-3587-4207-AB25-D061C898FCE0}"/>
              </a:ext>
            </a:extLst>
          </p:cNvPr>
          <p:cNvSpPr/>
          <p:nvPr/>
        </p:nvSpPr>
        <p:spPr>
          <a:xfrm>
            <a:off x="3252852" y="1023455"/>
            <a:ext cx="1970345" cy="431747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Instruire </a:t>
            </a:r>
            <a:r>
              <a:rPr lang="ro-RO" sz="800" dirty="0">
                <a:solidFill>
                  <a:schemeClr val="tx2">
                    <a:lumMod val="50000"/>
                  </a:schemeClr>
                </a:solidFill>
                <a:latin typeface="Calibri (Body)"/>
              </a:rPr>
              <a:t>pentru potențialii beneficiari și beneficiarii POCU pentru elaborarea și implementarea de proiecte finanțate din </a:t>
            </a:r>
            <a:r>
              <a:rPr lang="ro-RO" sz="800" dirty="0" smtClean="0">
                <a:solidFill>
                  <a:schemeClr val="tx2">
                    <a:lumMod val="50000"/>
                  </a:schemeClr>
                </a:solidFill>
                <a:latin typeface="Calibri (Body)"/>
              </a:rPr>
              <a:t>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Sprijinirea </a:t>
            </a:r>
            <a:r>
              <a:rPr lang="ro-RO" sz="800" dirty="0">
                <a:solidFill>
                  <a:schemeClr val="tx2">
                    <a:lumMod val="50000"/>
                  </a:schemeClr>
                </a:solidFill>
                <a:latin typeface="Calibri (Body)"/>
              </a:rPr>
              <a:t>beneficiarilor POCU pentru pregătirea </a:t>
            </a:r>
            <a:r>
              <a:rPr lang="ro-RO" sz="800" dirty="0" err="1">
                <a:solidFill>
                  <a:schemeClr val="tx2">
                    <a:lumMod val="50000"/>
                  </a:schemeClr>
                </a:solidFill>
                <a:latin typeface="Calibri (Body)"/>
              </a:rPr>
              <a:t>şi</a:t>
            </a:r>
            <a:r>
              <a:rPr lang="ro-RO" sz="800" dirty="0">
                <a:solidFill>
                  <a:schemeClr val="tx2">
                    <a:lumMod val="50000"/>
                  </a:schemeClr>
                </a:solidFill>
                <a:latin typeface="Calibri (Body)"/>
              </a:rPr>
              <a:t> implementarea proiectelor finanțate prin </a:t>
            </a:r>
            <a:r>
              <a:rPr lang="ro-RO" sz="800" dirty="0" smtClean="0">
                <a:solidFill>
                  <a:schemeClr val="tx2">
                    <a:lumMod val="50000"/>
                  </a:schemeClr>
                </a:solidFill>
                <a:latin typeface="Calibri (Body)"/>
              </a:rPr>
              <a:t>POCU;</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promovarea bunelor practici și proiectelor de succes;</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Activități de conștientizare a oportunităților de finanțare; sesiuni de pregătire pentru beneficiari și potențiali beneficiari;</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organizarea caravanelor și evenimentelor de promovare;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AT pentru personalul din punctele de contact, centre de informare, relații media, publicarea, editarea conținutului de materiale </a:t>
            </a:r>
            <a:r>
              <a:rPr lang="ro-RO" sz="800" dirty="0" smtClean="0">
                <a:solidFill>
                  <a:schemeClr val="tx2">
                    <a:lumMod val="50000"/>
                  </a:schemeClr>
                </a:solidFill>
                <a:latin typeface="Calibri (Body)"/>
              </a:rPr>
              <a:t>promoționale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Elaborarea strategiei de comunicare pentru 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a:solidFill>
                  <a:schemeClr val="tx2">
                    <a:lumMod val="50000"/>
                  </a:schemeClr>
                </a:solidFill>
                <a:latin typeface="Calibri (Body)"/>
              </a:rPr>
              <a:t>Elaborarea planului de comunicare pentru </a:t>
            </a:r>
            <a:r>
              <a:rPr lang="ro-RO" sz="800" dirty="0" smtClean="0">
                <a:solidFill>
                  <a:schemeClr val="tx2">
                    <a:lumMod val="50000"/>
                  </a:schemeClr>
                </a:solidFill>
                <a:latin typeface="Calibri (Body)"/>
              </a:rPr>
              <a:t>POCU;</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AT </a:t>
            </a:r>
            <a:r>
              <a:rPr lang="ro-RO" sz="800" dirty="0">
                <a:solidFill>
                  <a:schemeClr val="tx2">
                    <a:lumMod val="50000"/>
                  </a:schemeClr>
                </a:solidFill>
                <a:latin typeface="Calibri (Body)"/>
              </a:rPr>
              <a:t>pentru implementarea strategiei și a planului de comunicare </a:t>
            </a:r>
            <a:r>
              <a:rPr lang="ro-RO" sz="800" dirty="0" smtClean="0">
                <a:solidFill>
                  <a:schemeClr val="tx2">
                    <a:lumMod val="50000"/>
                  </a:schemeClr>
                </a:solidFill>
                <a:latin typeface="Calibri (Body)"/>
              </a:rPr>
              <a:t>POCU;</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AT pentru pregătirea</a:t>
            </a:r>
            <a:r>
              <a:rPr lang="ro-RO" sz="800" dirty="0">
                <a:solidFill>
                  <a:schemeClr val="tx2">
                    <a:lumMod val="50000"/>
                  </a:schemeClr>
                </a:solidFill>
                <a:latin typeface="Calibri (Body)"/>
              </a:rPr>
              <a:t>, organizarea campaniilor de informare și comunicare, editarea spoturilor TV si radio, realizarea planurilor media ale campaniilor </a:t>
            </a:r>
            <a:r>
              <a:rPr lang="ro-RO" sz="800" dirty="0" smtClean="0">
                <a:solidFill>
                  <a:schemeClr val="tx2">
                    <a:lumMod val="50000"/>
                  </a:schemeClr>
                </a:solidFill>
                <a:latin typeface="Calibri (Body)"/>
              </a:rPr>
              <a:t>publicitare;</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en-GB" sz="800" dirty="0">
              <a:solidFill>
                <a:schemeClr val="tx2">
                  <a:lumMod val="50000"/>
                </a:schemeClr>
              </a:solidFill>
              <a:latin typeface="Calibri (Body)"/>
            </a:endParaRPr>
          </a:p>
        </p:txBody>
      </p:sp>
      <p:sp>
        <p:nvSpPr>
          <p:cNvPr id="106" name="Rectangle 105">
            <a:extLst>
              <a:ext uri="{FF2B5EF4-FFF2-40B4-BE49-F238E27FC236}">
                <a16:creationId xmlns:a16="http://schemas.microsoft.com/office/drawing/2014/main" xmlns="" id="{3A9B5973-E131-4D4C-A421-EA15F5BB7478}"/>
              </a:ext>
            </a:extLst>
          </p:cNvPr>
          <p:cNvSpPr/>
          <p:nvPr/>
        </p:nvSpPr>
        <p:spPr>
          <a:xfrm>
            <a:off x="3970219" y="138742"/>
            <a:ext cx="535612" cy="192894"/>
          </a:xfrm>
          <a:prstGeom prst="rect">
            <a:avLst/>
          </a:prstGeom>
          <a:solidFill>
            <a:srgbClr val="ABCD3A"/>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lgn="just">
              <a:buClr>
                <a:schemeClr val="accent5"/>
              </a:buClr>
              <a:buSzPct val="90000"/>
            </a:pPr>
            <a:r>
              <a:rPr lang="ro-RO" sz="800" b="1" dirty="0">
                <a:solidFill>
                  <a:schemeClr val="tx2">
                    <a:lumMod val="50000"/>
                  </a:schemeClr>
                </a:solidFill>
                <a:latin typeface="Calibri (Body)"/>
              </a:rPr>
              <a:t>Activități</a:t>
            </a:r>
            <a:endParaRPr lang="en-GB" sz="800" b="1" dirty="0">
              <a:solidFill>
                <a:schemeClr val="tx2">
                  <a:lumMod val="50000"/>
                </a:schemeClr>
              </a:solidFill>
              <a:latin typeface="Calibri (Body)"/>
            </a:endParaRPr>
          </a:p>
        </p:txBody>
      </p:sp>
      <p:sp>
        <p:nvSpPr>
          <p:cNvPr id="107" name="Rectangle 106">
            <a:extLst>
              <a:ext uri="{FF2B5EF4-FFF2-40B4-BE49-F238E27FC236}">
                <a16:creationId xmlns:a16="http://schemas.microsoft.com/office/drawing/2014/main" xmlns="" id="{F7E4044C-E487-48AF-ADA0-143DFBCA0EAD}"/>
              </a:ext>
            </a:extLst>
          </p:cNvPr>
          <p:cNvSpPr/>
          <p:nvPr/>
        </p:nvSpPr>
        <p:spPr>
          <a:xfrm>
            <a:off x="5886699" y="109679"/>
            <a:ext cx="1461698" cy="203423"/>
          </a:xfrm>
          <a:prstGeom prst="rect">
            <a:avLst/>
          </a:prstGeom>
          <a:solidFill>
            <a:srgbClr val="B0DAE6"/>
          </a:solidFill>
          <a:ln>
            <a:solidFill>
              <a:srgbClr val="48B9D5"/>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800" b="1" dirty="0">
                <a:solidFill>
                  <a:srgbClr val="000000"/>
                </a:solidFill>
                <a:latin typeface="Calibri (Body)"/>
              </a:rPr>
              <a:t>Indicatori de realizare</a:t>
            </a:r>
          </a:p>
        </p:txBody>
      </p:sp>
      <p:sp>
        <p:nvSpPr>
          <p:cNvPr id="108" name="Rectangle 107">
            <a:extLst>
              <a:ext uri="{FF2B5EF4-FFF2-40B4-BE49-F238E27FC236}">
                <a16:creationId xmlns:a16="http://schemas.microsoft.com/office/drawing/2014/main" xmlns="" id="{44FA96EE-992C-4A82-9020-8616185BAB5D}"/>
              </a:ext>
            </a:extLst>
          </p:cNvPr>
          <p:cNvSpPr/>
          <p:nvPr/>
        </p:nvSpPr>
        <p:spPr>
          <a:xfrm>
            <a:off x="8407765" y="125341"/>
            <a:ext cx="990599" cy="180502"/>
          </a:xfrm>
          <a:prstGeom prst="rect">
            <a:avLst/>
          </a:prstGeom>
          <a:solidFill>
            <a:srgbClr val="9FDBE9"/>
          </a:solidFill>
          <a:ln>
            <a:solidFill>
              <a:srgbClr val="48B9D5"/>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lgn="just">
              <a:buClr>
                <a:schemeClr val="accent5"/>
              </a:buClr>
              <a:buSzPct val="90000"/>
            </a:pPr>
            <a:r>
              <a:rPr lang="ro-RO" sz="800" b="1" dirty="0">
                <a:solidFill>
                  <a:srgbClr val="000000"/>
                </a:solidFill>
                <a:latin typeface="Calibri (Body)"/>
              </a:rPr>
              <a:t>Indicatori rezultat</a:t>
            </a:r>
            <a:endParaRPr lang="en-GB" sz="800" b="1" dirty="0">
              <a:solidFill>
                <a:srgbClr val="000000"/>
              </a:solidFill>
              <a:latin typeface="Calibri (Body)"/>
            </a:endParaRPr>
          </a:p>
        </p:txBody>
      </p:sp>
      <p:sp>
        <p:nvSpPr>
          <p:cNvPr id="117" name="Rectangle 116">
            <a:extLst>
              <a:ext uri="{FF2B5EF4-FFF2-40B4-BE49-F238E27FC236}">
                <a16:creationId xmlns:a16="http://schemas.microsoft.com/office/drawing/2014/main" xmlns="" id="{41406AC4-D93A-422C-9AA2-5B5E85A88E20}"/>
              </a:ext>
            </a:extLst>
          </p:cNvPr>
          <p:cNvSpPr/>
          <p:nvPr/>
        </p:nvSpPr>
        <p:spPr>
          <a:xfrm>
            <a:off x="454280" y="5550752"/>
            <a:ext cx="251483" cy="1022246"/>
          </a:xfrm>
          <a:prstGeom prst="rect">
            <a:avLst/>
          </a:prstGeom>
          <a:ln w="3175">
            <a:solidFill>
              <a:schemeClr val="bg1">
                <a:lumMod val="50000"/>
              </a:schemeClr>
            </a:solid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800" b="1" dirty="0" smtClean="0">
                <a:solidFill>
                  <a:schemeClr val="accent5">
                    <a:lumMod val="75000"/>
                  </a:schemeClr>
                </a:solidFill>
                <a:latin typeface="Calibri (Body)"/>
              </a:rPr>
              <a:t>Condiționalitatea ex-ante G7</a:t>
            </a:r>
            <a:endParaRPr lang="ro-RO" sz="800" b="1" dirty="0">
              <a:solidFill>
                <a:schemeClr val="accent5">
                  <a:lumMod val="75000"/>
                </a:schemeClr>
              </a:solidFill>
              <a:latin typeface="Calibri (Body)"/>
            </a:endParaRPr>
          </a:p>
        </p:txBody>
      </p:sp>
      <p:sp>
        <p:nvSpPr>
          <p:cNvPr id="118" name="Rectangle 117">
            <a:extLst>
              <a:ext uri="{FF2B5EF4-FFF2-40B4-BE49-F238E27FC236}">
                <a16:creationId xmlns:a16="http://schemas.microsoft.com/office/drawing/2014/main" xmlns="" id="{E3E2D90B-E6A1-4CFB-A19E-AED909D4E4A7}"/>
              </a:ext>
            </a:extLst>
          </p:cNvPr>
          <p:cNvSpPr/>
          <p:nvPr/>
        </p:nvSpPr>
        <p:spPr>
          <a:xfrm>
            <a:off x="801303" y="5559931"/>
            <a:ext cx="3317680" cy="1013067"/>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lgn="just">
              <a:buClr>
                <a:schemeClr val="accent5"/>
              </a:buClr>
              <a:buSzPct val="90000"/>
            </a:pPr>
            <a:r>
              <a:rPr lang="ro-RO" sz="800" b="1" dirty="0">
                <a:solidFill>
                  <a:schemeClr val="accent5">
                    <a:lumMod val="75000"/>
                  </a:schemeClr>
                </a:solidFill>
              </a:rPr>
              <a:t>G.7 -  Existența unei baze statistice necesare pentru a efectua evaluări ale eficacității și impactului programelor. Existența unui sistem de indicatori de rezultat necesari pentru selectarea acțiunilor care contribuie în modul cel mai eficient la obținerea rezultatelor dorite, monitorizarea progreselor înregistrate în obținerea rezultatelor și efectuarea evaluării impactului.</a:t>
            </a:r>
            <a:endParaRPr lang="en-GB" sz="800" b="1" dirty="0">
              <a:solidFill>
                <a:schemeClr val="accent5">
                  <a:lumMod val="75000"/>
                </a:schemeClr>
              </a:solidFill>
            </a:endParaRPr>
          </a:p>
        </p:txBody>
      </p:sp>
      <p:sp>
        <p:nvSpPr>
          <p:cNvPr id="130" name="Rectangle 129">
            <a:extLst>
              <a:ext uri="{FF2B5EF4-FFF2-40B4-BE49-F238E27FC236}">
                <a16:creationId xmlns:a16="http://schemas.microsoft.com/office/drawing/2014/main" xmlns="" id="{66722CBC-A2A9-45EB-A626-8A0969A04985}"/>
              </a:ext>
            </a:extLst>
          </p:cNvPr>
          <p:cNvSpPr/>
          <p:nvPr/>
        </p:nvSpPr>
        <p:spPr>
          <a:xfrm>
            <a:off x="905017" y="100224"/>
            <a:ext cx="748481" cy="192894"/>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bg1"/>
                </a:solidFill>
              </a:rPr>
              <a:t>Context</a:t>
            </a:r>
            <a:endParaRPr lang="en-GB" sz="800" b="1" dirty="0">
              <a:solidFill>
                <a:schemeClr val="bg1"/>
              </a:solidFill>
            </a:endParaRPr>
          </a:p>
        </p:txBody>
      </p:sp>
      <p:sp>
        <p:nvSpPr>
          <p:cNvPr id="2" name="Rectangle 1">
            <a:extLst>
              <a:ext uri="{FF2B5EF4-FFF2-40B4-BE49-F238E27FC236}">
                <a16:creationId xmlns:a16="http://schemas.microsoft.com/office/drawing/2014/main" xmlns="" id="{AEBD6029-A57A-4B03-9A10-204332BEAD19}"/>
              </a:ext>
            </a:extLst>
          </p:cNvPr>
          <p:cNvSpPr/>
          <p:nvPr/>
        </p:nvSpPr>
        <p:spPr>
          <a:xfrm>
            <a:off x="355961" y="324777"/>
            <a:ext cx="2055546" cy="5027926"/>
          </a:xfrm>
          <a:prstGeom prst="rect">
            <a:avLst/>
          </a:prstGeom>
          <a:noFill/>
          <a:ln>
            <a:solidFill>
              <a:schemeClr val="accent6"/>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buClr>
                <a:schemeClr val="accent5"/>
              </a:buClr>
              <a:buSzPct val="90000"/>
            </a:pPr>
            <a:endParaRPr lang="ro-RO" sz="1200" dirty="0">
              <a:solidFill>
                <a:schemeClr val="bg1"/>
              </a:solidFill>
            </a:endParaRPr>
          </a:p>
        </p:txBody>
      </p:sp>
      <p:sp>
        <p:nvSpPr>
          <p:cNvPr id="3" name="Rectangle 2">
            <a:extLst>
              <a:ext uri="{FF2B5EF4-FFF2-40B4-BE49-F238E27FC236}">
                <a16:creationId xmlns:a16="http://schemas.microsoft.com/office/drawing/2014/main" xmlns="" id="{34D62954-E154-4BDF-907E-6FAE8FA17A41}"/>
              </a:ext>
            </a:extLst>
          </p:cNvPr>
          <p:cNvSpPr/>
          <p:nvPr/>
        </p:nvSpPr>
        <p:spPr>
          <a:xfrm>
            <a:off x="339104" y="5456054"/>
            <a:ext cx="11664816" cy="1343234"/>
          </a:xfrm>
          <a:prstGeom prst="rect">
            <a:avLst/>
          </a:prstGeom>
          <a:no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buClr>
                <a:schemeClr val="accent5"/>
              </a:buClr>
              <a:buSzPct val="90000"/>
            </a:pPr>
            <a:endParaRPr lang="ro-RO" sz="1200" dirty="0">
              <a:solidFill>
                <a:schemeClr val="bg1"/>
              </a:solidFill>
            </a:endParaRPr>
          </a:p>
        </p:txBody>
      </p:sp>
      <p:sp>
        <p:nvSpPr>
          <p:cNvPr id="82" name="Rectangle 81">
            <a:extLst>
              <a:ext uri="{FF2B5EF4-FFF2-40B4-BE49-F238E27FC236}">
                <a16:creationId xmlns:a16="http://schemas.microsoft.com/office/drawing/2014/main" xmlns="" id="{5063B295-2ADF-41C7-9968-B56E7CA341CB}"/>
              </a:ext>
            </a:extLst>
          </p:cNvPr>
          <p:cNvSpPr/>
          <p:nvPr/>
        </p:nvSpPr>
        <p:spPr>
          <a:xfrm>
            <a:off x="0" y="2611696"/>
            <a:ext cx="250529" cy="710980"/>
          </a:xfrm>
          <a:prstGeom prst="rect">
            <a:avLst/>
          </a:prstGeom>
          <a:solidFill>
            <a:schemeClr val="tx1"/>
          </a:solid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vert270"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1000" b="1" dirty="0" smtClean="0">
                <a:solidFill>
                  <a:schemeClr val="bg1"/>
                </a:solidFill>
                <a:latin typeface="Calibri (Body)"/>
              </a:rPr>
              <a:t>AP7.3</a:t>
            </a:r>
            <a:endParaRPr lang="ro-RO" sz="1000" b="1" dirty="0">
              <a:solidFill>
                <a:schemeClr val="bg1"/>
              </a:solidFill>
              <a:latin typeface="Calibri (Body)"/>
            </a:endParaRPr>
          </a:p>
        </p:txBody>
      </p:sp>
      <p:sp>
        <p:nvSpPr>
          <p:cNvPr id="68" name="Rectangle 68">
            <a:extLst>
              <a:ext uri="{FF2B5EF4-FFF2-40B4-BE49-F238E27FC236}">
                <a16:creationId xmlns:a16="http://schemas.microsoft.com/office/drawing/2014/main" xmlns="" id="{568E7EEF-3587-4207-AB25-D061C898FCE0}"/>
              </a:ext>
            </a:extLst>
          </p:cNvPr>
          <p:cNvSpPr/>
          <p:nvPr/>
        </p:nvSpPr>
        <p:spPr>
          <a:xfrm>
            <a:off x="2490193" y="1551459"/>
            <a:ext cx="1877989" cy="596894"/>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ro-RO" sz="800" dirty="0">
              <a:solidFill>
                <a:schemeClr val="tx2">
                  <a:lumMod val="50000"/>
                </a:schemeClr>
              </a:solidFill>
              <a:latin typeface="Calibri (Body)"/>
            </a:endParaRPr>
          </a:p>
        </p:txBody>
      </p:sp>
      <p:sp>
        <p:nvSpPr>
          <p:cNvPr id="75" name="Rectangle 68">
            <a:extLst>
              <a:ext uri="{FF2B5EF4-FFF2-40B4-BE49-F238E27FC236}">
                <a16:creationId xmlns:a16="http://schemas.microsoft.com/office/drawing/2014/main" xmlns="" id="{568E7EEF-3587-4207-AB25-D061C898FCE0}"/>
              </a:ext>
            </a:extLst>
          </p:cNvPr>
          <p:cNvSpPr/>
          <p:nvPr/>
        </p:nvSpPr>
        <p:spPr>
          <a:xfrm>
            <a:off x="2479435" y="2207203"/>
            <a:ext cx="1881354" cy="257900"/>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ro-RO" sz="800" dirty="0">
              <a:solidFill>
                <a:schemeClr val="tx2">
                  <a:lumMod val="50000"/>
                </a:schemeClr>
              </a:solidFill>
              <a:latin typeface="Calibri (Body)"/>
            </a:endParaRPr>
          </a:p>
        </p:txBody>
      </p:sp>
      <p:sp>
        <p:nvSpPr>
          <p:cNvPr id="81" name="Rectangle 68">
            <a:extLst>
              <a:ext uri="{FF2B5EF4-FFF2-40B4-BE49-F238E27FC236}">
                <a16:creationId xmlns:a16="http://schemas.microsoft.com/office/drawing/2014/main" xmlns="" id="{568E7EEF-3587-4207-AB25-D061C898FCE0}"/>
              </a:ext>
            </a:extLst>
          </p:cNvPr>
          <p:cNvSpPr/>
          <p:nvPr/>
        </p:nvSpPr>
        <p:spPr>
          <a:xfrm>
            <a:off x="2484760" y="1244412"/>
            <a:ext cx="1877989" cy="296203"/>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ro-RO" sz="800" dirty="0" smtClean="0">
              <a:solidFill>
                <a:schemeClr val="tx2">
                  <a:lumMod val="50000"/>
                </a:schemeClr>
              </a:solidFill>
              <a:latin typeface="Calibri (Body)"/>
            </a:endParaRPr>
          </a:p>
        </p:txBody>
      </p:sp>
      <p:sp>
        <p:nvSpPr>
          <p:cNvPr id="76" name="Rectangle 131">
            <a:extLst>
              <a:ext uri="{FF2B5EF4-FFF2-40B4-BE49-F238E27FC236}">
                <a16:creationId xmlns:a16="http://schemas.microsoft.com/office/drawing/2014/main" xmlns="" id="{E997AA74-9A60-4DA1-A469-AC1B0BEA6B8B}"/>
              </a:ext>
            </a:extLst>
          </p:cNvPr>
          <p:cNvSpPr/>
          <p:nvPr/>
        </p:nvSpPr>
        <p:spPr>
          <a:xfrm>
            <a:off x="7124764" y="5547992"/>
            <a:ext cx="2507633" cy="609805"/>
          </a:xfrm>
          <a:prstGeom prst="rect">
            <a:avLst/>
          </a:prstGeom>
          <a:noFill/>
          <a:ln w="3175">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Clr>
                <a:schemeClr val="accent5"/>
              </a:buClr>
              <a:buSzPct val="90000"/>
            </a:pPr>
            <a:r>
              <a:rPr lang="ro-RO" sz="800" dirty="0" smtClean="0">
                <a:solidFill>
                  <a:schemeClr val="accent5">
                    <a:lumMod val="75000"/>
                  </a:schemeClr>
                </a:solidFill>
              </a:rPr>
              <a:t>sistemele </a:t>
            </a:r>
            <a:r>
              <a:rPr lang="ro-RO" sz="800" dirty="0">
                <a:solidFill>
                  <a:schemeClr val="accent5">
                    <a:lumMod val="75000"/>
                  </a:schemeClr>
                </a:solidFill>
              </a:rPr>
              <a:t>electronice existente și acțiunile planificate pentru a permite gradual schimbul de informații între beneficiari și autoritățile </a:t>
            </a:r>
            <a:r>
              <a:rPr lang="ro-RO" sz="800" dirty="0" smtClean="0">
                <a:solidFill>
                  <a:schemeClr val="accent5">
                    <a:lumMod val="75000"/>
                  </a:schemeClr>
                </a:solidFill>
              </a:rPr>
              <a:t>responsabile</a:t>
            </a:r>
            <a:endParaRPr lang="en-GB" sz="800" dirty="0">
              <a:solidFill>
                <a:schemeClr val="accent5">
                  <a:lumMod val="75000"/>
                </a:schemeClr>
              </a:solidFill>
            </a:endParaRPr>
          </a:p>
        </p:txBody>
      </p:sp>
      <p:sp>
        <p:nvSpPr>
          <p:cNvPr id="80" name="Rectangle 130">
            <a:extLst>
              <a:ext uri="{FF2B5EF4-FFF2-40B4-BE49-F238E27FC236}">
                <a16:creationId xmlns:a16="http://schemas.microsoft.com/office/drawing/2014/main" xmlns="" id="{211A0781-919D-4540-AD76-096DB5F0606F}"/>
              </a:ext>
            </a:extLst>
          </p:cNvPr>
          <p:cNvSpPr/>
          <p:nvPr/>
        </p:nvSpPr>
        <p:spPr>
          <a:xfrm>
            <a:off x="427376" y="727909"/>
            <a:ext cx="1861426" cy="40727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Clr>
                <a:schemeClr val="accent5"/>
              </a:buClr>
              <a:buSzPct val="90000"/>
            </a:pPr>
            <a:r>
              <a:rPr lang="ro-RO" sz="800" dirty="0" smtClean="0">
                <a:solidFill>
                  <a:schemeClr val="bg1"/>
                </a:solidFill>
              </a:rPr>
              <a:t>Experiența POSDRU la nivelul unei părți semnificative din beneficiarii POCU</a:t>
            </a:r>
          </a:p>
          <a:p>
            <a:pPr>
              <a:buClr>
                <a:schemeClr val="accent5"/>
              </a:buClr>
              <a:buSzPct val="90000"/>
            </a:pPr>
            <a:endParaRPr lang="ro-RO" sz="800" dirty="0" smtClean="0">
              <a:solidFill>
                <a:schemeClr val="bg1"/>
              </a:solidFill>
            </a:endParaRPr>
          </a:p>
          <a:p>
            <a:pPr>
              <a:buClr>
                <a:schemeClr val="accent5"/>
              </a:buClr>
              <a:buSzPct val="90000"/>
            </a:pPr>
            <a:r>
              <a:rPr lang="ro-RO" sz="800" dirty="0" smtClean="0">
                <a:solidFill>
                  <a:schemeClr val="bg1"/>
                </a:solidFill>
              </a:rPr>
              <a:t>Notorietate POSDRU la nivelul populației de aproximativ 45% în 2015;</a:t>
            </a:r>
          </a:p>
          <a:p>
            <a:pPr>
              <a:buClr>
                <a:schemeClr val="accent5"/>
              </a:buClr>
              <a:buSzPct val="90000"/>
            </a:pPr>
            <a:endParaRPr lang="ro-RO" sz="800" dirty="0" smtClean="0">
              <a:solidFill>
                <a:schemeClr val="bg1"/>
              </a:solidFill>
            </a:endParaRPr>
          </a:p>
          <a:p>
            <a:pPr>
              <a:buClr>
                <a:schemeClr val="accent5"/>
              </a:buClr>
              <a:buSzPct val="90000"/>
            </a:pPr>
            <a:r>
              <a:rPr lang="ro-RO" sz="800" dirty="0" smtClean="0">
                <a:solidFill>
                  <a:schemeClr val="bg1"/>
                </a:solidFill>
              </a:rPr>
              <a:t>Grad de notorietate de 48% a Instrumentelor Structurale în 2013 și 51% în 2015;</a:t>
            </a:r>
          </a:p>
          <a:p>
            <a:pPr>
              <a:buClr>
                <a:schemeClr val="accent5"/>
              </a:buClr>
              <a:buSzPct val="90000"/>
            </a:pPr>
            <a:endParaRPr lang="ro-RO" sz="800" dirty="0">
              <a:solidFill>
                <a:schemeClr val="bg1"/>
              </a:solidFill>
            </a:endParaRPr>
          </a:p>
          <a:p>
            <a:pPr>
              <a:buClr>
                <a:schemeClr val="accent5"/>
              </a:buClr>
              <a:buSzPct val="90000"/>
            </a:pPr>
            <a:r>
              <a:rPr lang="ro-RO" sz="800" dirty="0" smtClean="0">
                <a:solidFill>
                  <a:schemeClr val="bg1"/>
                </a:solidFill>
              </a:rPr>
              <a:t>Încredere scăzută în instituțiile care au gestionat Fondurile  Structurale (19%), deficit în percepția transparenței și corectitudinii în gestionarea IS la nivelul publicului general;</a:t>
            </a:r>
          </a:p>
          <a:p>
            <a:pPr>
              <a:buClr>
                <a:schemeClr val="accent5"/>
              </a:buClr>
              <a:buSzPct val="90000"/>
            </a:pPr>
            <a:endParaRPr lang="ro-RO" sz="800" dirty="0" smtClean="0">
              <a:solidFill>
                <a:schemeClr val="bg1"/>
              </a:solidFill>
            </a:endParaRPr>
          </a:p>
          <a:p>
            <a:pPr>
              <a:buClr>
                <a:schemeClr val="accent5"/>
              </a:buClr>
              <a:buSzPct val="90000"/>
            </a:pPr>
            <a:r>
              <a:rPr lang="ro-RO" sz="800" dirty="0" smtClean="0">
                <a:solidFill>
                  <a:schemeClr val="bg1"/>
                </a:solidFill>
              </a:rPr>
              <a:t>Creșterea importanței în comunicarea a mijloacelor online;</a:t>
            </a:r>
          </a:p>
          <a:p>
            <a:pPr>
              <a:buClr>
                <a:schemeClr val="accent5"/>
              </a:buClr>
              <a:buSzPct val="90000"/>
            </a:pPr>
            <a:endParaRPr lang="ro-RO" sz="800" dirty="0">
              <a:solidFill>
                <a:schemeClr val="bg1"/>
              </a:solidFill>
            </a:endParaRPr>
          </a:p>
          <a:p>
            <a:pPr>
              <a:buClr>
                <a:schemeClr val="accent5"/>
              </a:buClr>
              <a:buSzPct val="90000"/>
            </a:pPr>
            <a:r>
              <a:rPr lang="ro-RO" sz="800" dirty="0" smtClean="0">
                <a:solidFill>
                  <a:schemeClr val="bg1"/>
                </a:solidFill>
              </a:rPr>
              <a:t>Deficit în comunicarea și relaționarea cu presa;</a:t>
            </a:r>
          </a:p>
          <a:p>
            <a:pPr>
              <a:buClr>
                <a:schemeClr val="accent5"/>
              </a:buClr>
              <a:buSzPct val="90000"/>
            </a:pPr>
            <a:endParaRPr lang="ro-RO" sz="800" dirty="0">
              <a:solidFill>
                <a:schemeClr val="bg1"/>
              </a:solidFill>
            </a:endParaRPr>
          </a:p>
          <a:p>
            <a:pPr>
              <a:buClr>
                <a:schemeClr val="accent5"/>
              </a:buClr>
              <a:buSzPct val="90000"/>
            </a:pPr>
            <a:r>
              <a:rPr lang="ro-RO" sz="800" dirty="0" smtClean="0">
                <a:solidFill>
                  <a:schemeClr val="bg1"/>
                </a:solidFill>
              </a:rPr>
              <a:t>Comunicare sectorială, fiecare PO având propria strategie;</a:t>
            </a:r>
          </a:p>
          <a:p>
            <a:pPr>
              <a:buClr>
                <a:schemeClr val="accent5"/>
              </a:buClr>
              <a:buSzPct val="90000"/>
            </a:pPr>
            <a:endParaRPr lang="ro-RO" sz="800" dirty="0">
              <a:solidFill>
                <a:schemeClr val="bg1"/>
              </a:solidFill>
            </a:endParaRPr>
          </a:p>
          <a:p>
            <a:pPr>
              <a:buClr>
                <a:schemeClr val="accent5"/>
              </a:buClr>
              <a:buSzPct val="90000"/>
            </a:pPr>
            <a:r>
              <a:rPr lang="ro-RO" sz="800" dirty="0" smtClean="0">
                <a:solidFill>
                  <a:schemeClr val="bg1"/>
                </a:solidFill>
              </a:rPr>
              <a:t>Centrarea comunicării pe beneficiari și potențiali beneficiari;</a:t>
            </a:r>
          </a:p>
          <a:p>
            <a:pPr>
              <a:buClr>
                <a:schemeClr val="accent5"/>
              </a:buClr>
              <a:buSzPct val="90000"/>
            </a:pPr>
            <a:endParaRPr lang="ro-RO" sz="800" dirty="0">
              <a:solidFill>
                <a:schemeClr val="bg1"/>
              </a:solidFill>
            </a:endParaRPr>
          </a:p>
          <a:p>
            <a:pPr>
              <a:buClr>
                <a:schemeClr val="accent5"/>
              </a:buClr>
              <a:buSzPct val="90000"/>
            </a:pPr>
            <a:r>
              <a:rPr lang="ro-RO" sz="800" dirty="0">
                <a:solidFill>
                  <a:schemeClr val="bg1"/>
                </a:solidFill>
              </a:rPr>
              <a:t>Tendință descendentă a notorietății pentru proiectele cofinanțate de UE pentru zona de locuire, conform </a:t>
            </a:r>
            <a:r>
              <a:rPr lang="ro-RO" sz="800" dirty="0" smtClean="0">
                <a:solidFill>
                  <a:schemeClr val="bg1"/>
                </a:solidFill>
              </a:rPr>
              <a:t>Euro-barometrelor</a:t>
            </a:r>
          </a:p>
          <a:p>
            <a:pPr>
              <a:buClr>
                <a:schemeClr val="accent5"/>
              </a:buClr>
              <a:buSzPct val="90000"/>
            </a:pPr>
            <a:endParaRPr lang="ro-RO" sz="800" dirty="0">
              <a:solidFill>
                <a:schemeClr val="bg1"/>
              </a:solidFill>
            </a:endParaRPr>
          </a:p>
          <a:p>
            <a:pPr>
              <a:buClr>
                <a:schemeClr val="accent5"/>
              </a:buClr>
              <a:buSzPct val="90000"/>
            </a:pPr>
            <a:endParaRPr lang="ro-RO" sz="800" dirty="0" smtClean="0">
              <a:solidFill>
                <a:schemeClr val="bg1"/>
              </a:solidFill>
            </a:endParaRPr>
          </a:p>
          <a:p>
            <a:pPr>
              <a:buClr>
                <a:schemeClr val="accent5"/>
              </a:buClr>
              <a:buSzPct val="90000"/>
            </a:pPr>
            <a:endParaRPr lang="ro-RO" sz="800" dirty="0">
              <a:solidFill>
                <a:schemeClr val="bg1"/>
              </a:solidFill>
            </a:endParaRPr>
          </a:p>
          <a:p>
            <a:pPr>
              <a:buClr>
                <a:schemeClr val="accent5"/>
              </a:buClr>
              <a:buSzPct val="90000"/>
            </a:pPr>
            <a:endParaRPr lang="ro-RO" sz="800" dirty="0" smtClean="0">
              <a:solidFill>
                <a:schemeClr val="bg1"/>
              </a:solidFill>
            </a:endParaRPr>
          </a:p>
          <a:p>
            <a:pPr>
              <a:buClr>
                <a:schemeClr val="accent5"/>
              </a:buClr>
              <a:buSzPct val="90000"/>
            </a:pPr>
            <a:endParaRPr lang="ro-RO" sz="800" dirty="0">
              <a:solidFill>
                <a:schemeClr val="bg1"/>
              </a:solidFill>
            </a:endParaRPr>
          </a:p>
          <a:p>
            <a:pPr>
              <a:buClr>
                <a:schemeClr val="accent5"/>
              </a:buClr>
              <a:buSzPct val="90000"/>
            </a:pPr>
            <a:endParaRPr lang="ro-RO" sz="800" dirty="0" smtClean="0">
              <a:solidFill>
                <a:schemeClr val="bg1"/>
              </a:solidFill>
            </a:endParaRPr>
          </a:p>
        </p:txBody>
      </p:sp>
      <p:sp>
        <p:nvSpPr>
          <p:cNvPr id="84" name="Rectangle 131">
            <a:extLst>
              <a:ext uri="{FF2B5EF4-FFF2-40B4-BE49-F238E27FC236}">
                <a16:creationId xmlns:a16="http://schemas.microsoft.com/office/drawing/2014/main" xmlns="" id="{E997AA74-9A60-4DA1-A469-AC1B0BEA6B8B}"/>
              </a:ext>
            </a:extLst>
          </p:cNvPr>
          <p:cNvSpPr/>
          <p:nvPr/>
        </p:nvSpPr>
        <p:spPr>
          <a:xfrm>
            <a:off x="9739618" y="5544120"/>
            <a:ext cx="2013357" cy="609804"/>
          </a:xfrm>
          <a:prstGeom prst="rect">
            <a:avLst/>
          </a:prstGeom>
          <a:noFill/>
          <a:ln w="3175">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Clr>
                <a:schemeClr val="accent5"/>
              </a:buClr>
              <a:buSzPct val="90000"/>
            </a:pPr>
            <a:r>
              <a:rPr lang="ro-RO" sz="800" dirty="0" smtClean="0">
                <a:solidFill>
                  <a:schemeClr val="accent5">
                    <a:lumMod val="75000"/>
                  </a:schemeClr>
                </a:solidFill>
              </a:rPr>
              <a:t>2017- Instrumentar (</a:t>
            </a:r>
            <a:r>
              <a:rPr lang="ro-RO" sz="800" dirty="0" err="1" smtClean="0">
                <a:solidFill>
                  <a:schemeClr val="accent5">
                    <a:lumMod val="75000"/>
                  </a:schemeClr>
                </a:solidFill>
              </a:rPr>
              <a:t>tookit</a:t>
            </a:r>
            <a:r>
              <a:rPr lang="ro-RO" sz="800" dirty="0" smtClean="0">
                <a:solidFill>
                  <a:schemeClr val="accent5">
                    <a:lumMod val="75000"/>
                  </a:schemeClr>
                </a:solidFill>
              </a:rPr>
              <a:t>) pentru evaluarea activităților de comunicare DG COMM</a:t>
            </a:r>
            <a:endParaRPr lang="en-GB" sz="800" dirty="0">
              <a:solidFill>
                <a:schemeClr val="accent5">
                  <a:lumMod val="75000"/>
                </a:schemeClr>
              </a:solidFill>
            </a:endParaRPr>
          </a:p>
        </p:txBody>
      </p:sp>
      <p:sp>
        <p:nvSpPr>
          <p:cNvPr id="103" name="Rectangle 85">
            <a:extLst>
              <a:ext uri="{FF2B5EF4-FFF2-40B4-BE49-F238E27FC236}">
                <a16:creationId xmlns:a16="http://schemas.microsoft.com/office/drawing/2014/main" xmlns="" id="{798D128A-C1C3-46D1-AE20-64D3A58EB9F7}"/>
              </a:ext>
            </a:extLst>
          </p:cNvPr>
          <p:cNvSpPr/>
          <p:nvPr/>
        </p:nvSpPr>
        <p:spPr>
          <a:xfrm>
            <a:off x="5472385" y="340978"/>
            <a:ext cx="2219334" cy="5028538"/>
          </a:xfrm>
          <a:prstGeom prst="rect">
            <a:avLst/>
          </a:prstGeom>
          <a:solidFill>
            <a:srgbClr val="B0DAE6"/>
          </a:solidFill>
          <a:ln>
            <a:solidFill>
              <a:srgbClr val="48B9D5"/>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vi-VN" sz="800" dirty="0">
              <a:solidFill>
                <a:srgbClr val="000000"/>
              </a:solidFill>
              <a:latin typeface="Calibri (Body)"/>
            </a:endParaRPr>
          </a:p>
        </p:txBody>
      </p:sp>
      <p:sp>
        <p:nvSpPr>
          <p:cNvPr id="129" name="Rectangle 94">
            <a:extLst>
              <a:ext uri="{FF2B5EF4-FFF2-40B4-BE49-F238E27FC236}">
                <a16:creationId xmlns:a16="http://schemas.microsoft.com/office/drawing/2014/main" xmlns="" id="{BDBCBD32-FDFA-4CB8-A08D-44EF570C5064}"/>
              </a:ext>
            </a:extLst>
          </p:cNvPr>
          <p:cNvSpPr/>
          <p:nvPr/>
        </p:nvSpPr>
        <p:spPr>
          <a:xfrm>
            <a:off x="7835445" y="4939522"/>
            <a:ext cx="2269184" cy="394461"/>
          </a:xfrm>
          <a:prstGeom prst="rect">
            <a:avLst/>
          </a:prstGeom>
          <a:solidFill>
            <a:srgbClr val="9FDBE9"/>
          </a:solidFill>
          <a:ln>
            <a:solidFill>
              <a:srgbClr val="48B9D5"/>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r>
              <a:rPr lang="es-ES" sz="800" dirty="0">
                <a:solidFill>
                  <a:srgbClr val="000000"/>
                </a:solidFill>
                <a:latin typeface="Calibri (Body)"/>
              </a:rPr>
              <a:t>Nivel de conștientizare cu privire la proiecte co-finanțate de </a:t>
            </a:r>
            <a:r>
              <a:rPr lang="es-ES" sz="800" dirty="0" smtClean="0">
                <a:solidFill>
                  <a:srgbClr val="000000"/>
                </a:solidFill>
                <a:latin typeface="Calibri (Body)"/>
              </a:rPr>
              <a:t>U</a:t>
            </a:r>
            <a:r>
              <a:rPr lang="ro-RO" sz="800" dirty="0" smtClean="0">
                <a:solidFill>
                  <a:srgbClr val="000000"/>
                </a:solidFill>
                <a:latin typeface="Calibri (Body)"/>
              </a:rPr>
              <a:t>E</a:t>
            </a:r>
            <a:endParaRPr lang="vi-VN" sz="800" dirty="0">
              <a:solidFill>
                <a:srgbClr val="000000"/>
              </a:solidFill>
              <a:latin typeface="Calibri (Body)"/>
            </a:endParaRPr>
          </a:p>
        </p:txBody>
      </p:sp>
      <p:sp>
        <p:nvSpPr>
          <p:cNvPr id="149" name="Rectangle 94">
            <a:extLst>
              <a:ext uri="{FF2B5EF4-FFF2-40B4-BE49-F238E27FC236}">
                <a16:creationId xmlns:a16="http://schemas.microsoft.com/office/drawing/2014/main" xmlns="" id="{BDBCBD32-FDFA-4CB8-A08D-44EF570C5064}"/>
              </a:ext>
            </a:extLst>
          </p:cNvPr>
          <p:cNvSpPr/>
          <p:nvPr/>
        </p:nvSpPr>
        <p:spPr>
          <a:xfrm>
            <a:off x="7819848" y="2789122"/>
            <a:ext cx="2269184" cy="2103095"/>
          </a:xfrm>
          <a:prstGeom prst="rect">
            <a:avLst/>
          </a:prstGeom>
          <a:solidFill>
            <a:srgbClr val="9FDBE9"/>
          </a:solidFill>
          <a:ln>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r>
              <a:rPr lang="ro-RO" sz="800" dirty="0" smtClean="0">
                <a:solidFill>
                  <a:srgbClr val="000000"/>
                </a:solidFill>
                <a:latin typeface="Calibri (Body)"/>
              </a:rPr>
              <a:t>IN PLANUL MULTIANUAL DE COMUNICARE pentru POCU:</a:t>
            </a:r>
          </a:p>
          <a:p>
            <a:pPr>
              <a:buClr>
                <a:schemeClr val="accent5"/>
              </a:buClr>
              <a:buSzPct val="90000"/>
            </a:pPr>
            <a:endParaRPr lang="ro-RO" sz="800" dirty="0" smtClean="0">
              <a:solidFill>
                <a:srgbClr val="000000"/>
              </a:solidFill>
              <a:latin typeface="Calibri (Body)"/>
            </a:endParaRPr>
          </a:p>
          <a:p>
            <a:pPr marL="171450" indent="-171450">
              <a:buClr>
                <a:schemeClr val="accent5"/>
              </a:buClr>
              <a:buSzPct val="90000"/>
              <a:buFont typeface="Arial" panose="020B0604020202020204" pitchFamily="34" charset="0"/>
              <a:buChar char="•"/>
            </a:pPr>
            <a:r>
              <a:rPr lang="ro-RO" sz="800" dirty="0" smtClean="0">
                <a:solidFill>
                  <a:srgbClr val="000000"/>
                </a:solidFill>
                <a:latin typeface="Calibri (Body)"/>
              </a:rPr>
              <a:t>Număr de solicitări înregistrate la nivelul Centrului de Informare;</a:t>
            </a:r>
          </a:p>
          <a:p>
            <a:pPr marL="171450" indent="-171450">
              <a:buClr>
                <a:schemeClr val="accent5"/>
              </a:buClr>
              <a:buSzPct val="90000"/>
              <a:buFont typeface="Arial" panose="020B0604020202020204" pitchFamily="34" charset="0"/>
              <a:buChar char="•"/>
            </a:pPr>
            <a:r>
              <a:rPr lang="ro-RO" sz="800" dirty="0" smtClean="0">
                <a:solidFill>
                  <a:srgbClr val="000000"/>
                </a:solidFill>
                <a:latin typeface="Calibri (Body)"/>
              </a:rPr>
              <a:t>Număr de sesiuni înregistrate pe </a:t>
            </a:r>
            <a:r>
              <a:rPr lang="ro-RO" sz="800" dirty="0" smtClean="0">
                <a:solidFill>
                  <a:srgbClr val="000000"/>
                </a:solidFill>
                <a:latin typeface="Calibri (Body)"/>
                <a:hlinkClick r:id="rId2"/>
              </a:rPr>
              <a:t>www.fonduri-ue.ro</a:t>
            </a:r>
            <a:r>
              <a:rPr lang="ro-RO" sz="800" dirty="0" smtClean="0">
                <a:solidFill>
                  <a:srgbClr val="000000"/>
                </a:solidFill>
                <a:latin typeface="Calibri (Body)"/>
              </a:rPr>
              <a:t> care durează mai mult de un minut</a:t>
            </a:r>
            <a:r>
              <a:rPr lang="ro-RO" sz="800" dirty="0">
                <a:solidFill>
                  <a:srgbClr val="000000"/>
                </a:solidFill>
                <a:latin typeface="Calibri (Body)"/>
              </a:rPr>
              <a:t> </a:t>
            </a:r>
            <a:endParaRPr lang="ro-RO" sz="800" dirty="0" smtClean="0">
              <a:solidFill>
                <a:srgbClr val="000000"/>
              </a:solidFill>
              <a:latin typeface="Calibri (Body)"/>
            </a:endParaRPr>
          </a:p>
          <a:p>
            <a:pPr marL="171450" indent="-171450">
              <a:buClr>
                <a:schemeClr val="accent5"/>
              </a:buClr>
              <a:buSzPct val="90000"/>
              <a:buFont typeface="Arial" panose="020B0604020202020204" pitchFamily="34" charset="0"/>
              <a:buChar char="•"/>
            </a:pPr>
            <a:r>
              <a:rPr lang="ro-RO" sz="800" dirty="0" smtClean="0">
                <a:solidFill>
                  <a:srgbClr val="000000"/>
                </a:solidFill>
                <a:latin typeface="Calibri (Body)"/>
              </a:rPr>
              <a:t>Numărul </a:t>
            </a:r>
            <a:r>
              <a:rPr lang="ro-RO" sz="800" dirty="0">
                <a:solidFill>
                  <a:srgbClr val="000000"/>
                </a:solidFill>
                <a:latin typeface="Calibri (Body)"/>
              </a:rPr>
              <a:t>de evenimente organizate</a:t>
            </a:r>
            <a:r>
              <a:rPr lang="ro-RO" sz="800" dirty="0" smtClean="0">
                <a:solidFill>
                  <a:srgbClr val="000000"/>
                </a:solidFill>
                <a:latin typeface="Calibri (Body)"/>
              </a:rPr>
              <a:t>;</a:t>
            </a:r>
            <a:endParaRPr lang="ro-RO" sz="800" dirty="0">
              <a:solidFill>
                <a:srgbClr val="000000"/>
              </a:solidFill>
              <a:latin typeface="Calibri (Body)"/>
            </a:endParaRPr>
          </a:p>
          <a:p>
            <a:pPr marL="171450" indent="-171450">
              <a:buClr>
                <a:schemeClr val="accent5"/>
              </a:buClr>
              <a:buSzPct val="90000"/>
              <a:buFont typeface="Arial" panose="020B0604020202020204" pitchFamily="34" charset="0"/>
              <a:buChar char="•"/>
            </a:pPr>
            <a:endParaRPr lang="ro-RO" sz="800" dirty="0" smtClean="0">
              <a:solidFill>
                <a:srgbClr val="000000"/>
              </a:solidFill>
              <a:latin typeface="Calibri (Body)"/>
            </a:endParaRPr>
          </a:p>
          <a:p>
            <a:pPr marL="171450" indent="-171450">
              <a:buClr>
                <a:schemeClr val="accent5"/>
              </a:buClr>
              <a:buSzPct val="90000"/>
              <a:buFont typeface="Arial" panose="020B0604020202020204" pitchFamily="34" charset="0"/>
              <a:buChar char="•"/>
            </a:pPr>
            <a:r>
              <a:rPr lang="ro-RO" sz="800" dirty="0">
                <a:solidFill>
                  <a:srgbClr val="000000"/>
                </a:solidFill>
                <a:latin typeface="Calibri (Body)"/>
              </a:rPr>
              <a:t>Număr de ediții ale materialelor/ articolelor finanțate;</a:t>
            </a:r>
          </a:p>
          <a:p>
            <a:pPr marL="171450" indent="-171450">
              <a:buClr>
                <a:schemeClr val="accent5"/>
              </a:buClr>
              <a:buSzPct val="90000"/>
              <a:buFont typeface="Arial" panose="020B0604020202020204" pitchFamily="34" charset="0"/>
              <a:buChar char="•"/>
            </a:pPr>
            <a:r>
              <a:rPr lang="ro-RO" sz="800" dirty="0">
                <a:solidFill>
                  <a:srgbClr val="000000"/>
                </a:solidFill>
                <a:latin typeface="Calibri (Body)"/>
              </a:rPr>
              <a:t>Număr de campanii finanțate;</a:t>
            </a:r>
          </a:p>
          <a:p>
            <a:pPr>
              <a:buClr>
                <a:schemeClr val="accent5"/>
              </a:buClr>
              <a:buSzPct val="90000"/>
            </a:pPr>
            <a:endParaRPr lang="vi-VN" sz="800" dirty="0">
              <a:solidFill>
                <a:srgbClr val="000000"/>
              </a:solidFill>
              <a:latin typeface="Calibri (Body)"/>
            </a:endParaRPr>
          </a:p>
        </p:txBody>
      </p:sp>
      <p:sp>
        <p:nvSpPr>
          <p:cNvPr id="161" name="Rectangle 85">
            <a:extLst>
              <a:ext uri="{FF2B5EF4-FFF2-40B4-BE49-F238E27FC236}">
                <a16:creationId xmlns:a16="http://schemas.microsoft.com/office/drawing/2014/main" xmlns="" id="{798D128A-C1C3-46D1-AE20-64D3A58EB9F7}"/>
              </a:ext>
            </a:extLst>
          </p:cNvPr>
          <p:cNvSpPr/>
          <p:nvPr/>
        </p:nvSpPr>
        <p:spPr>
          <a:xfrm>
            <a:off x="7819848" y="365817"/>
            <a:ext cx="2269184" cy="2345127"/>
          </a:xfrm>
          <a:prstGeom prst="rect">
            <a:avLst/>
          </a:prstGeom>
          <a:solidFill>
            <a:srgbClr val="9FDBE9"/>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smtClean="0">
                <a:solidFill>
                  <a:srgbClr val="000000"/>
                </a:solidFill>
                <a:latin typeface="Calibri (Body)"/>
              </a:rPr>
              <a:t>Număr de beneficiari informați </a:t>
            </a:r>
            <a:r>
              <a:rPr lang="ro-RO" sz="800" dirty="0">
                <a:solidFill>
                  <a:srgbClr val="000000"/>
                </a:solidFill>
                <a:latin typeface="Calibri (Body)"/>
              </a:rPr>
              <a:t>în mod specific cu privire la sprijinul acordat YEI prin intermediul finanțării din partea FSE și al alocării specifice pentru YEI</a:t>
            </a: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smtClean="0">
                <a:solidFill>
                  <a:srgbClr val="000000"/>
                </a:solidFill>
                <a:latin typeface="Calibri (Body)"/>
              </a:rPr>
              <a:t>IN STRATEGIA DE COMUNICARE:</a:t>
            </a:r>
          </a:p>
          <a:p>
            <a:pPr>
              <a:buClr>
                <a:schemeClr val="accent5"/>
              </a:buClr>
              <a:buSzPct val="90000"/>
            </a:pPr>
            <a:endParaRPr lang="ro-RO" sz="800" dirty="0" smtClean="0">
              <a:solidFill>
                <a:srgbClr val="000000"/>
              </a:solidFill>
              <a:latin typeface="Calibri (Body)"/>
            </a:endParaRPr>
          </a:p>
          <a:p>
            <a:pPr>
              <a:buClr>
                <a:schemeClr val="accent5"/>
              </a:buClr>
              <a:buSzPct val="90000"/>
            </a:pPr>
            <a:r>
              <a:rPr lang="ro-RO" sz="800" dirty="0" smtClean="0">
                <a:solidFill>
                  <a:srgbClr val="000000"/>
                </a:solidFill>
                <a:latin typeface="Calibri (Body)"/>
              </a:rPr>
              <a:t>Nivel de încredere în sistemul de accesare a fondurilor ESI</a:t>
            </a:r>
            <a:endParaRPr lang="en-GB" sz="800" dirty="0">
              <a:solidFill>
                <a:srgbClr val="000000"/>
              </a:solidFill>
              <a:latin typeface="Calibri (Body)"/>
            </a:endParaRPr>
          </a:p>
        </p:txBody>
      </p:sp>
      <p:sp>
        <p:nvSpPr>
          <p:cNvPr id="169" name="Rectangle 65">
            <a:extLst>
              <a:ext uri="{FF2B5EF4-FFF2-40B4-BE49-F238E27FC236}">
                <a16:creationId xmlns:a16="http://schemas.microsoft.com/office/drawing/2014/main" xmlns="" id="{C64B40AE-03E9-4B95-825F-EF0757FD1741}"/>
              </a:ext>
            </a:extLst>
          </p:cNvPr>
          <p:cNvSpPr/>
          <p:nvPr/>
        </p:nvSpPr>
        <p:spPr>
          <a:xfrm>
            <a:off x="10248355" y="348165"/>
            <a:ext cx="1611839" cy="4992766"/>
          </a:xfrm>
          <a:prstGeom prst="rect">
            <a:avLst/>
          </a:prstGeom>
          <a:solidFill>
            <a:srgbClr val="48B9D5"/>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endParaRPr lang="ro-RO" sz="800" dirty="0" smtClean="0">
              <a:solidFill>
                <a:srgbClr val="000000"/>
              </a:solidFill>
              <a:latin typeface="Calibri (Body)"/>
            </a:endParaRPr>
          </a:p>
          <a:p>
            <a:pPr>
              <a:buClr>
                <a:schemeClr val="accent5"/>
              </a:buClr>
              <a:buSzPct val="90000"/>
            </a:pPr>
            <a:endParaRPr lang="ro-RO" sz="800" dirty="0">
              <a:solidFill>
                <a:srgbClr val="000000"/>
              </a:solidFill>
              <a:latin typeface="Calibri (Body)"/>
            </a:endParaRPr>
          </a:p>
          <a:p>
            <a:pPr>
              <a:buClr>
                <a:schemeClr val="accent5"/>
              </a:buClr>
              <a:buSzPct val="90000"/>
            </a:pPr>
            <a:r>
              <a:rPr lang="ro-RO" sz="800" dirty="0" smtClean="0">
                <a:solidFill>
                  <a:srgbClr val="000000"/>
                </a:solidFill>
                <a:latin typeface="Calibri (Body)"/>
              </a:rPr>
              <a:t>;</a:t>
            </a:r>
            <a:endParaRPr lang="ro-RO" sz="800" dirty="0">
              <a:solidFill>
                <a:srgbClr val="000000"/>
              </a:solidFill>
              <a:latin typeface="Calibri (Body)"/>
            </a:endParaRPr>
          </a:p>
          <a:p>
            <a:pPr>
              <a:buClr>
                <a:schemeClr val="accent5"/>
              </a:buClr>
              <a:buSzPct val="90000"/>
            </a:pPr>
            <a:endParaRPr lang="en-GB" sz="800" dirty="0">
              <a:solidFill>
                <a:srgbClr val="000000"/>
              </a:solidFill>
              <a:latin typeface="Calibri (Body)"/>
            </a:endParaRPr>
          </a:p>
        </p:txBody>
      </p:sp>
      <p:sp>
        <p:nvSpPr>
          <p:cNvPr id="64" name="Rectangle 68">
            <a:extLst>
              <a:ext uri="{FF2B5EF4-FFF2-40B4-BE49-F238E27FC236}">
                <a16:creationId xmlns:a16="http://schemas.microsoft.com/office/drawing/2014/main" xmlns="" id="{568E7EEF-3587-4207-AB25-D061C898FCE0}"/>
              </a:ext>
            </a:extLst>
          </p:cNvPr>
          <p:cNvSpPr/>
          <p:nvPr/>
        </p:nvSpPr>
        <p:spPr>
          <a:xfrm>
            <a:off x="5538359" y="832836"/>
            <a:ext cx="2094971" cy="4317476"/>
          </a:xfrm>
          <a:prstGeom prst="rect">
            <a:avLst/>
          </a:prstGeom>
          <a:noFill/>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r>
              <a:rPr lang="ro-RO" sz="900" dirty="0">
                <a:solidFill>
                  <a:schemeClr val="tx1"/>
                </a:solidFill>
              </a:rPr>
              <a:t>Număr de beneficiari/ potențiali beneficiari </a:t>
            </a:r>
            <a:r>
              <a:rPr lang="ro-RO" sz="900" dirty="0" smtClean="0">
                <a:solidFill>
                  <a:schemeClr val="tx1"/>
                </a:solidFill>
              </a:rPr>
              <a:t>sprijiniți</a:t>
            </a:r>
            <a:endParaRPr lang="ro-RO" sz="900" dirty="0">
              <a:solidFill>
                <a:schemeClr val="tx1"/>
              </a:solidFill>
            </a:endParaRP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IN STRATEGIA DE COMUNICARE:</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Număr de solicitări care au fost  soluționate de rețeaua de Centre de informare;</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Sesiuni de informare pe site-ul </a:t>
            </a:r>
            <a:r>
              <a:rPr lang="ro-RO" sz="800" dirty="0" smtClean="0">
                <a:solidFill>
                  <a:schemeClr val="tx2">
                    <a:lumMod val="50000"/>
                  </a:schemeClr>
                </a:solidFill>
                <a:latin typeface="Calibri (Body)"/>
                <a:hlinkClick r:id="rId2"/>
              </a:rPr>
              <a:t>www.fonduri-ue.ro</a:t>
            </a:r>
            <a:r>
              <a:rPr lang="ro-RO" sz="800" dirty="0" smtClean="0">
                <a:solidFill>
                  <a:schemeClr val="tx2">
                    <a:lumMod val="50000"/>
                  </a:schemeClr>
                </a:solidFill>
                <a:latin typeface="Calibri (Body)"/>
              </a:rPr>
              <a:t>;</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Număr de studii efectuate pentru a determina gradul de satisfacție al beneficiarilor și gradul de conștientizare al potențialilor beneficiari;</a:t>
            </a:r>
          </a:p>
          <a:p>
            <a:pPr>
              <a:buClr>
                <a:schemeClr val="accent5"/>
              </a:buClr>
              <a:buSzPct val="90000"/>
            </a:pPr>
            <a:r>
              <a:rPr lang="ro-RO" sz="800" dirty="0">
                <a:solidFill>
                  <a:schemeClr val="tx2">
                    <a:lumMod val="50000"/>
                  </a:schemeClr>
                </a:solidFill>
                <a:latin typeface="Calibri (Body)"/>
              </a:rPr>
              <a:t> </a:t>
            </a:r>
            <a:endParaRPr lang="ro-RO" sz="800" dirty="0" smtClean="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Număr de materiale de informare și publicitate elaborate  cu finanțare POCU</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Număr de solicitări care au fost soluționate de Help-desk;</a:t>
            </a: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Număr de accesări ale secțiunii dedicate POCU pe site-ul </a:t>
            </a:r>
            <a:r>
              <a:rPr lang="ro-RO" sz="800" dirty="0">
                <a:solidFill>
                  <a:schemeClr val="tx2">
                    <a:lumMod val="50000"/>
                  </a:schemeClr>
                </a:solidFill>
                <a:latin typeface="Calibri (Body)"/>
                <a:hlinkClick r:id="rId2"/>
              </a:rPr>
              <a:t>www.fonduri-ue.ro</a:t>
            </a:r>
            <a:r>
              <a:rPr lang="ro-RO" sz="800" dirty="0">
                <a:solidFill>
                  <a:schemeClr val="tx2">
                    <a:lumMod val="50000"/>
                  </a:schemeClr>
                </a:solidFill>
                <a:latin typeface="Calibri (Body)"/>
              </a:rPr>
              <a:t>;</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r>
              <a:rPr lang="ro-RO" sz="800" dirty="0" smtClean="0">
                <a:solidFill>
                  <a:schemeClr val="tx2">
                    <a:lumMod val="50000"/>
                  </a:schemeClr>
                </a:solidFill>
                <a:latin typeface="Calibri (Body)"/>
              </a:rPr>
              <a:t>Număr de campanii </a:t>
            </a:r>
            <a:r>
              <a:rPr lang="ro-RO" sz="800" dirty="0">
                <a:solidFill>
                  <a:schemeClr val="tx2">
                    <a:lumMod val="50000"/>
                  </a:schemeClr>
                </a:solidFill>
                <a:latin typeface="Calibri (Body)"/>
              </a:rPr>
              <a:t>organizate cu finanțare POCU;</a:t>
            </a:r>
          </a:p>
          <a:p>
            <a:pPr>
              <a:buClr>
                <a:schemeClr val="accent5"/>
              </a:buClr>
              <a:buSzPct val="90000"/>
            </a:pPr>
            <a:endParaRPr lang="ro-RO" sz="800" dirty="0" smtClean="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ro-RO" sz="800" dirty="0">
              <a:solidFill>
                <a:schemeClr val="tx2">
                  <a:lumMod val="50000"/>
                </a:schemeClr>
              </a:solidFill>
              <a:latin typeface="Calibri (Body)"/>
            </a:endParaRPr>
          </a:p>
          <a:p>
            <a:pPr>
              <a:buClr>
                <a:schemeClr val="accent5"/>
              </a:buClr>
              <a:buSzPct val="90000"/>
            </a:pPr>
            <a:endParaRPr lang="en-GB" sz="800" dirty="0">
              <a:solidFill>
                <a:schemeClr val="tx2">
                  <a:lumMod val="50000"/>
                </a:schemeClr>
              </a:solidFill>
              <a:latin typeface="Calibri (Body)"/>
            </a:endParaRPr>
          </a:p>
        </p:txBody>
      </p:sp>
      <p:sp>
        <p:nvSpPr>
          <p:cNvPr id="67" name="Rectangle 121">
            <a:extLst>
              <a:ext uri="{FF2B5EF4-FFF2-40B4-BE49-F238E27FC236}">
                <a16:creationId xmlns:a16="http://schemas.microsoft.com/office/drawing/2014/main" xmlns="" id="{37AFDB26-A7FD-4C51-8C5B-B8B3252A55A5}"/>
              </a:ext>
            </a:extLst>
          </p:cNvPr>
          <p:cNvSpPr/>
          <p:nvPr/>
        </p:nvSpPr>
        <p:spPr>
          <a:xfrm>
            <a:off x="4336710" y="6227006"/>
            <a:ext cx="242062" cy="489448"/>
          </a:xfrm>
          <a:prstGeom prst="rect">
            <a:avLst/>
          </a:prstGeom>
          <a:solidFill>
            <a:schemeClr val="bg1">
              <a:lumMod val="85000"/>
            </a:schemeClr>
          </a:solidFill>
          <a:ln>
            <a:solidFill>
              <a:schemeClr val="bg1">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vert270"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800" b="1" dirty="0" smtClean="0">
                <a:solidFill>
                  <a:schemeClr val="tx1"/>
                </a:solidFill>
                <a:latin typeface="Calibri (Body)"/>
              </a:rPr>
              <a:t>Bariere</a:t>
            </a:r>
            <a:endParaRPr lang="ro-RO" sz="800" b="1" dirty="0">
              <a:solidFill>
                <a:schemeClr val="tx1"/>
              </a:solidFill>
              <a:latin typeface="Calibri (Body)"/>
            </a:endParaRPr>
          </a:p>
        </p:txBody>
      </p:sp>
      <p:sp>
        <p:nvSpPr>
          <p:cNvPr id="70" name="Rectangle 116">
            <a:extLst>
              <a:ext uri="{FF2B5EF4-FFF2-40B4-BE49-F238E27FC236}">
                <a16:creationId xmlns:a16="http://schemas.microsoft.com/office/drawing/2014/main" xmlns="" id="{41406AC4-D93A-422C-9AA2-5B5E85A88E20}"/>
              </a:ext>
            </a:extLst>
          </p:cNvPr>
          <p:cNvSpPr/>
          <p:nvPr/>
        </p:nvSpPr>
        <p:spPr>
          <a:xfrm>
            <a:off x="4331999" y="5552789"/>
            <a:ext cx="251483" cy="606962"/>
          </a:xfrm>
          <a:prstGeom prst="rect">
            <a:avLst/>
          </a:prstGeom>
          <a:ln w="3175">
            <a:solidFill>
              <a:schemeClr val="bg1">
                <a:lumMod val="50000"/>
              </a:schemeClr>
            </a:solid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800" b="1" dirty="0">
                <a:solidFill>
                  <a:schemeClr val="accent5">
                    <a:lumMod val="75000"/>
                  </a:schemeClr>
                </a:solidFill>
                <a:latin typeface="Calibri (Body)"/>
              </a:rPr>
              <a:t>Factori de suport</a:t>
            </a:r>
          </a:p>
        </p:txBody>
      </p:sp>
      <p:sp>
        <p:nvSpPr>
          <p:cNvPr id="73" name="Rectangle 117">
            <a:extLst>
              <a:ext uri="{FF2B5EF4-FFF2-40B4-BE49-F238E27FC236}">
                <a16:creationId xmlns:a16="http://schemas.microsoft.com/office/drawing/2014/main" xmlns="" id="{E3E2D90B-E6A1-4CFB-A19E-AED909D4E4A7}"/>
              </a:ext>
            </a:extLst>
          </p:cNvPr>
          <p:cNvSpPr/>
          <p:nvPr/>
        </p:nvSpPr>
        <p:spPr>
          <a:xfrm>
            <a:off x="4656243" y="5544120"/>
            <a:ext cx="2361299" cy="609804"/>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lgn="just">
              <a:buClr>
                <a:schemeClr val="accent5"/>
              </a:buClr>
              <a:buSzPct val="90000"/>
            </a:pPr>
            <a:r>
              <a:rPr lang="ro-RO" sz="800" dirty="0" smtClean="0">
                <a:solidFill>
                  <a:schemeClr val="accent5">
                    <a:lumMod val="75000"/>
                  </a:schemeClr>
                </a:solidFill>
              </a:rPr>
              <a:t>Regulamentul CE 1303/2013 care oferă posibilitatea unor strategii de comunicare integrate pentru toate programele sau o parte a acestora</a:t>
            </a:r>
            <a:endParaRPr lang="en-GB" sz="800" dirty="0">
              <a:solidFill>
                <a:schemeClr val="accent5">
                  <a:lumMod val="75000"/>
                </a:schemeClr>
              </a:solidFill>
            </a:endParaRPr>
          </a:p>
        </p:txBody>
      </p:sp>
      <p:sp>
        <p:nvSpPr>
          <p:cNvPr id="86" name="Rectangle 117">
            <a:extLst>
              <a:ext uri="{FF2B5EF4-FFF2-40B4-BE49-F238E27FC236}">
                <a16:creationId xmlns:a16="http://schemas.microsoft.com/office/drawing/2014/main" xmlns="" id="{E3E2D90B-E6A1-4CFB-A19E-AED909D4E4A7}"/>
              </a:ext>
            </a:extLst>
          </p:cNvPr>
          <p:cNvSpPr/>
          <p:nvPr/>
        </p:nvSpPr>
        <p:spPr>
          <a:xfrm>
            <a:off x="4656242" y="6227006"/>
            <a:ext cx="2361299" cy="489448"/>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r>
              <a:rPr lang="ro-RO" sz="800" dirty="0" smtClean="0">
                <a:solidFill>
                  <a:schemeClr val="tx1"/>
                </a:solidFill>
              </a:rPr>
              <a:t>Dependența performanței de alți factori independenți comunicării Instrumentelor Structurale</a:t>
            </a:r>
            <a:endParaRPr lang="en-GB" sz="800" dirty="0">
              <a:solidFill>
                <a:schemeClr val="tx1"/>
              </a:solidFill>
            </a:endParaRPr>
          </a:p>
        </p:txBody>
      </p:sp>
      <p:sp>
        <p:nvSpPr>
          <p:cNvPr id="88" name="Rectangle 117">
            <a:extLst>
              <a:ext uri="{FF2B5EF4-FFF2-40B4-BE49-F238E27FC236}">
                <a16:creationId xmlns:a16="http://schemas.microsoft.com/office/drawing/2014/main" xmlns="" id="{E3E2D90B-E6A1-4CFB-A19E-AED909D4E4A7}"/>
              </a:ext>
            </a:extLst>
          </p:cNvPr>
          <p:cNvSpPr/>
          <p:nvPr/>
        </p:nvSpPr>
        <p:spPr>
          <a:xfrm>
            <a:off x="7124764" y="6227006"/>
            <a:ext cx="2507633" cy="489448"/>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r>
              <a:rPr lang="ro-RO" sz="800" dirty="0" smtClean="0">
                <a:solidFill>
                  <a:schemeClr val="tx1"/>
                </a:solidFill>
              </a:rPr>
              <a:t>Agregare ne-congruentă a performanțelor în comunicare pentru fiecare PO pentru îndeplinirea indicatorului de rezultat</a:t>
            </a:r>
            <a:endParaRPr lang="en-GB" sz="800" dirty="0">
              <a:solidFill>
                <a:schemeClr val="tx1"/>
              </a:solidFill>
            </a:endParaRPr>
          </a:p>
        </p:txBody>
      </p:sp>
      <p:sp>
        <p:nvSpPr>
          <p:cNvPr id="90" name="Rectangle 117">
            <a:extLst>
              <a:ext uri="{FF2B5EF4-FFF2-40B4-BE49-F238E27FC236}">
                <a16:creationId xmlns:a16="http://schemas.microsoft.com/office/drawing/2014/main" xmlns="" id="{E3E2D90B-E6A1-4CFB-A19E-AED909D4E4A7}"/>
              </a:ext>
            </a:extLst>
          </p:cNvPr>
          <p:cNvSpPr/>
          <p:nvPr/>
        </p:nvSpPr>
        <p:spPr>
          <a:xfrm>
            <a:off x="9739618" y="6213898"/>
            <a:ext cx="2013357" cy="489448"/>
          </a:xfrm>
          <a:prstGeom prst="rect">
            <a:avLst/>
          </a:prstGeom>
          <a:ln w="3175">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38354" tIns="19177" rIns="38354" bIns="19177" numCol="1" spcCol="0" rtlCol="0" fromWordArt="0" anchor="ctr" anchorCtr="0" forceAA="0" compatLnSpc="1">
            <a:prstTxWarp prst="textNoShape">
              <a:avLst/>
            </a:prstTxWarp>
            <a:noAutofit/>
          </a:bodyPr>
          <a:lstStyle/>
          <a:p>
            <a:pPr>
              <a:buClr>
                <a:schemeClr val="accent5"/>
              </a:buClr>
              <a:buSzPct val="90000"/>
            </a:pPr>
            <a:r>
              <a:rPr lang="ro-RO" sz="800" dirty="0" smtClean="0">
                <a:solidFill>
                  <a:schemeClr val="tx1"/>
                </a:solidFill>
              </a:rPr>
              <a:t>Diferențe semnificative între măsurătorile interne ale notorietății FESI și cele din Euro-barometre</a:t>
            </a:r>
            <a:endParaRPr lang="en-GB" sz="800" dirty="0">
              <a:solidFill>
                <a:schemeClr val="tx1"/>
              </a:solidFill>
            </a:endParaRPr>
          </a:p>
        </p:txBody>
      </p:sp>
      <p:sp>
        <p:nvSpPr>
          <p:cNvPr id="7" name="Dreptunghi 6"/>
          <p:cNvSpPr/>
          <p:nvPr/>
        </p:nvSpPr>
        <p:spPr>
          <a:xfrm>
            <a:off x="2659310" y="331636"/>
            <a:ext cx="9344610" cy="37957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9" name="Dreptunghi 8"/>
          <p:cNvSpPr/>
          <p:nvPr/>
        </p:nvSpPr>
        <p:spPr>
          <a:xfrm>
            <a:off x="10342900" y="4364238"/>
            <a:ext cx="1661020" cy="707886"/>
          </a:xfrm>
          <a:prstGeom prst="rect">
            <a:avLst/>
          </a:prstGeom>
        </p:spPr>
        <p:txBody>
          <a:bodyPr wrap="square">
            <a:spAutoFit/>
          </a:bodyPr>
          <a:lstStyle/>
          <a:p>
            <a:pPr>
              <a:buClr>
                <a:schemeClr val="accent5"/>
              </a:buClr>
              <a:buSzPct val="90000"/>
            </a:pPr>
            <a:r>
              <a:rPr lang="ro-RO" sz="800" dirty="0">
                <a:solidFill>
                  <a:srgbClr val="000000"/>
                </a:solidFill>
                <a:latin typeface="Calibri (Body)"/>
              </a:rPr>
              <a:t>Creșterea nivelului de</a:t>
            </a:r>
            <a:r>
              <a:rPr lang="es-ES" sz="800" dirty="0">
                <a:solidFill>
                  <a:srgbClr val="000000"/>
                </a:solidFill>
                <a:latin typeface="Calibri (Body)"/>
              </a:rPr>
              <a:t> conștientizare </a:t>
            </a:r>
            <a:r>
              <a:rPr lang="ro-RO" sz="800" dirty="0">
                <a:solidFill>
                  <a:srgbClr val="000000"/>
                </a:solidFill>
                <a:latin typeface="Calibri (Body)"/>
              </a:rPr>
              <a:t>al populației </a:t>
            </a:r>
            <a:r>
              <a:rPr lang="es-ES" sz="800" dirty="0">
                <a:solidFill>
                  <a:srgbClr val="000000"/>
                </a:solidFill>
                <a:latin typeface="Calibri (Body)"/>
              </a:rPr>
              <a:t>cu privire la proiecte co-finanțate de U</a:t>
            </a:r>
            <a:r>
              <a:rPr lang="ro-RO" sz="800" dirty="0">
                <a:solidFill>
                  <a:srgbClr val="000000"/>
                </a:solidFill>
                <a:latin typeface="Calibri (Body)"/>
              </a:rPr>
              <a:t>E de la 46% în 2013 la 60% în 2023</a:t>
            </a:r>
            <a:endParaRPr lang="vi-VN" sz="800" dirty="0">
              <a:solidFill>
                <a:srgbClr val="000000"/>
              </a:solidFill>
              <a:latin typeface="Calibri (Body)"/>
            </a:endParaRPr>
          </a:p>
        </p:txBody>
      </p:sp>
      <p:sp>
        <p:nvSpPr>
          <p:cNvPr id="10" name="Dreptunghi 9"/>
          <p:cNvSpPr/>
          <p:nvPr/>
        </p:nvSpPr>
        <p:spPr>
          <a:xfrm>
            <a:off x="10301964" y="1244412"/>
            <a:ext cx="1504620" cy="1077218"/>
          </a:xfrm>
          <a:prstGeom prst="rect">
            <a:avLst/>
          </a:prstGeom>
        </p:spPr>
        <p:txBody>
          <a:bodyPr wrap="square">
            <a:spAutoFit/>
          </a:bodyPr>
          <a:lstStyle/>
          <a:p>
            <a:pPr>
              <a:buClr>
                <a:schemeClr val="accent5"/>
              </a:buClr>
              <a:buSzPct val="90000"/>
            </a:pPr>
            <a:r>
              <a:rPr lang="ro-RO" sz="800" dirty="0">
                <a:solidFill>
                  <a:srgbClr val="000000"/>
                </a:solidFill>
                <a:latin typeface="Calibri (Body)"/>
              </a:rPr>
              <a:t>Creșterea gradului de informare a beneficiarilor și potențialilor beneficiari POCU privind  activitățile care pot face obiectul FSE, valorizarea și implementarea de bune practici și inițiative în domeniul FSE</a:t>
            </a:r>
          </a:p>
        </p:txBody>
      </p:sp>
      <p:sp>
        <p:nvSpPr>
          <p:cNvPr id="91" name="Rectangle 116">
            <a:extLst>
              <a:ext uri="{FF2B5EF4-FFF2-40B4-BE49-F238E27FC236}">
                <a16:creationId xmlns:a16="http://schemas.microsoft.com/office/drawing/2014/main" xmlns="" id="{41406AC4-D93A-422C-9AA2-5B5E85A88E20}"/>
              </a:ext>
            </a:extLst>
          </p:cNvPr>
          <p:cNvSpPr/>
          <p:nvPr/>
        </p:nvSpPr>
        <p:spPr>
          <a:xfrm>
            <a:off x="2750519" y="956046"/>
            <a:ext cx="251483" cy="2350121"/>
          </a:xfrm>
          <a:prstGeom prst="rect">
            <a:avLst/>
          </a:prstGeom>
          <a:ln w="3175">
            <a:no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800" b="1" dirty="0" smtClean="0">
                <a:solidFill>
                  <a:schemeClr val="accent5">
                    <a:lumMod val="75000"/>
                  </a:schemeClr>
                </a:solidFill>
                <a:latin typeface="Calibri (Body)"/>
              </a:rPr>
              <a:t>BENEFICIARI/POTENȚIALI BENEFICIARI/ AM/ OI/ PNCR- PUBLIC SPECIALIZAT</a:t>
            </a:r>
            <a:endParaRPr lang="ro-RO" sz="800" b="1" dirty="0">
              <a:solidFill>
                <a:schemeClr val="accent5">
                  <a:lumMod val="75000"/>
                </a:schemeClr>
              </a:solidFill>
              <a:latin typeface="Calibri (Body)"/>
            </a:endParaRPr>
          </a:p>
        </p:txBody>
      </p:sp>
      <p:sp>
        <p:nvSpPr>
          <p:cNvPr id="92" name="Dreptunghi 91"/>
          <p:cNvSpPr/>
          <p:nvPr/>
        </p:nvSpPr>
        <p:spPr>
          <a:xfrm>
            <a:off x="2659310" y="4186233"/>
            <a:ext cx="9344610" cy="12098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sp>
        <p:nvSpPr>
          <p:cNvPr id="93" name="Rectangle 116">
            <a:extLst>
              <a:ext uri="{FF2B5EF4-FFF2-40B4-BE49-F238E27FC236}">
                <a16:creationId xmlns:a16="http://schemas.microsoft.com/office/drawing/2014/main" xmlns="" id="{41406AC4-D93A-422C-9AA2-5B5E85A88E20}"/>
              </a:ext>
            </a:extLst>
          </p:cNvPr>
          <p:cNvSpPr/>
          <p:nvPr/>
        </p:nvSpPr>
        <p:spPr>
          <a:xfrm>
            <a:off x="2750519" y="4272036"/>
            <a:ext cx="251483" cy="900548"/>
          </a:xfrm>
          <a:prstGeom prst="rect">
            <a:avLst/>
          </a:prstGeom>
          <a:ln w="3175">
            <a:noFill/>
            <a:prstDash val="sysDot"/>
          </a:ln>
        </p:spPr>
        <p:style>
          <a:lnRef idx="2">
            <a:schemeClr val="dk1"/>
          </a:lnRef>
          <a:fillRef idx="1">
            <a:schemeClr val="lt1"/>
          </a:fillRef>
          <a:effectRef idx="0">
            <a:schemeClr val="dk1"/>
          </a:effectRef>
          <a:fontRef idx="minor">
            <a:schemeClr val="dk1"/>
          </a:fontRef>
        </p:style>
        <p:txBody>
          <a:bodyPr rot="0" spcFirstLastPara="0" vertOverflow="overflow" horzOverflow="overflow" vert="vert270" wrap="square" lIns="38354" tIns="19177" rIns="38354" bIns="19177" numCol="1" spcCol="0" rtlCol="0" fromWordArt="0" anchor="ctr" anchorCtr="0" forceAA="0" compatLnSpc="1">
            <a:prstTxWarp prst="textNoShape">
              <a:avLst/>
            </a:prstTxWarp>
            <a:noAutofit/>
          </a:bodyPr>
          <a:lstStyle/>
          <a:p>
            <a:pPr algn="ctr">
              <a:buClr>
                <a:schemeClr val="accent5"/>
              </a:buClr>
              <a:buSzPct val="90000"/>
            </a:pPr>
            <a:r>
              <a:rPr lang="ro-RO" sz="800" b="1" dirty="0" smtClean="0">
                <a:solidFill>
                  <a:schemeClr val="accent5">
                    <a:lumMod val="75000"/>
                  </a:schemeClr>
                </a:solidFill>
                <a:latin typeface="Calibri (Body)"/>
              </a:rPr>
              <a:t>PUBLIC LARG</a:t>
            </a:r>
            <a:endParaRPr lang="ro-RO" sz="800" b="1" dirty="0">
              <a:solidFill>
                <a:schemeClr val="accent5">
                  <a:lumMod val="75000"/>
                </a:schemeClr>
              </a:solidFill>
              <a:latin typeface="Calibri (Body)"/>
            </a:endParaRPr>
          </a:p>
        </p:txBody>
      </p:sp>
    </p:spTree>
    <p:extLst>
      <p:ext uri="{BB962C8B-B14F-4D97-AF65-F5344CB8AC3E}">
        <p14:creationId xmlns:p14="http://schemas.microsoft.com/office/powerpoint/2010/main" val="3836362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4446</TotalTime>
  <Words>663</Words>
  <Application>Microsoft Office PowerPoint</Application>
  <PresentationFormat>Ecran lat</PresentationFormat>
  <Paragraphs>124</Paragraphs>
  <Slides>1</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vt:i4>
      </vt:variant>
    </vt:vector>
  </HeadingPairs>
  <TitlesOfParts>
    <vt:vector size="6" baseType="lpstr">
      <vt:lpstr>Arial</vt:lpstr>
      <vt:lpstr>Calibri</vt:lpstr>
      <vt:lpstr>Calibri (Body)</vt:lpstr>
      <vt:lpstr>Calibri Light</vt:lpstr>
      <vt:lpstr>Office Theme</vt:lpstr>
      <vt:lpstr>Prezentare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Andreea Comsa</dc:creator>
  <cp:lastModifiedBy>Ana Bulai</cp:lastModifiedBy>
  <cp:revision>130</cp:revision>
  <dcterms:created xsi:type="dcterms:W3CDTF">2020-05-04T15:21:05Z</dcterms:created>
  <dcterms:modified xsi:type="dcterms:W3CDTF">2021-03-18T14:45:38Z</dcterms:modified>
</cp:coreProperties>
</file>